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9" r:id="rId5"/>
    <p:sldId id="270" r:id="rId6"/>
    <p:sldId id="271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84" autoAdjust="0"/>
  </p:normalViewPr>
  <p:slideViewPr>
    <p:cSldViewPr>
      <p:cViewPr varScale="1">
        <p:scale>
          <a:sx n="92" d="100"/>
          <a:sy n="92" d="100"/>
        </p:scale>
        <p:origin x="-7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GS13_20Year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081713"/>
            <a:ext cx="1927515" cy="776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GS13_20Year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47625"/>
            <a:ext cx="3476625" cy="14001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9.w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14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iGaming Data </a:t>
            </a:r>
            <a:r>
              <a:rPr lang="en-US" sz="3200" dirty="0" smtClean="0"/>
              <a:t>– Integrity and </a:t>
            </a:r>
            <a:r>
              <a:rPr lang="en-US" sz="3200" dirty="0" smtClean="0"/>
              <a:t>Security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Jeff Allen, Bally Technologies, Inc.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102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Land-Based Data &amp; Virtual Data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196845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=</a:t>
            </a:r>
            <a:endParaRPr lang="en-US" sz="13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143000"/>
            <a:ext cx="2855038" cy="2209800"/>
            <a:chOff x="838200" y="1143000"/>
            <a:chExt cx="2855038" cy="2209800"/>
          </a:xfrm>
        </p:grpSpPr>
        <p:pic>
          <p:nvPicPr>
            <p:cNvPr id="1026" name="Picture 2" descr="http://www.atlantiscasino.com/images/meetings/second-floo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143000"/>
              <a:ext cx="2855038" cy="2209800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</a:ln>
          </p:spPr>
        </p:pic>
        <p:sp>
          <p:nvSpPr>
            <p:cNvPr id="2" name="Rectangle 1"/>
            <p:cNvSpPr/>
            <p:nvPr/>
          </p:nvSpPr>
          <p:spPr>
            <a:xfrm>
              <a:off x="2347038" y="2362200"/>
              <a:ext cx="1295400" cy="8954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9938" y="2929260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SMS/CMS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514600" y="2443338"/>
              <a:ext cx="948060" cy="542875"/>
              <a:chOff x="2514600" y="2443338"/>
              <a:chExt cx="948060" cy="54287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819400" y="2714776"/>
                <a:ext cx="3801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4600" y="2443338"/>
                <a:ext cx="381853" cy="54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2545545"/>
                <a:ext cx="338460" cy="338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" name="Cloud"/>
          <p:cNvSpPr>
            <a:spLocks noChangeAspect="1" noEditPoints="1" noChangeArrowheads="1"/>
          </p:cNvSpPr>
          <p:nvPr/>
        </p:nvSpPr>
        <p:spPr bwMode="auto">
          <a:xfrm>
            <a:off x="4572000" y="1385679"/>
            <a:ext cx="35814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2600" y="2576528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iGaming Platform</a:t>
            </a:r>
            <a:endParaRPr lang="en-US" dirty="0"/>
          </a:p>
        </p:txBody>
      </p:sp>
      <p:sp>
        <p:nvSpPr>
          <p:cNvPr id="27" name="Cloud"/>
          <p:cNvSpPr>
            <a:spLocks noChangeAspect="1" noEditPoints="1" noChangeArrowheads="1"/>
          </p:cNvSpPr>
          <p:nvPr/>
        </p:nvSpPr>
        <p:spPr bwMode="auto">
          <a:xfrm>
            <a:off x="7162800" y="806333"/>
            <a:ext cx="1676400" cy="86049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183125" y="1614348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934200" y="1236579"/>
            <a:ext cx="1066799" cy="87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774189" y="1767841"/>
            <a:ext cx="1312411" cy="690738"/>
            <a:chOff x="2576482" y="2443338"/>
            <a:chExt cx="993123" cy="54287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882357" y="2730801"/>
              <a:ext cx="3801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752" y="2443338"/>
              <a:ext cx="381853" cy="5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482" y="2599535"/>
              <a:ext cx="338460" cy="338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2" y="1003216"/>
            <a:ext cx="3333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16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2" grpId="0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allen\AppData\Local\Microsoft\Windows\Temporary Internet Files\Content.IE5\I6FZF7N9\MC90023340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58919"/>
            <a:ext cx="112480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45" y="4267200"/>
            <a:ext cx="1880933" cy="139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jallen\AppData\Local\Microsoft\Windows\Temporary Internet Files\Content.IE5\61620LIF\MC90038417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876" y="4191000"/>
            <a:ext cx="895923" cy="161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2102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Data Are We Talking About?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196845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=</a:t>
            </a:r>
            <a:endParaRPr lang="en-US" sz="13800" dirty="0"/>
          </a:p>
        </p:txBody>
      </p:sp>
      <p:sp>
        <p:nvSpPr>
          <p:cNvPr id="5" name="TextBox 4"/>
          <p:cNvSpPr txBox="1"/>
          <p:nvPr/>
        </p:nvSpPr>
        <p:spPr>
          <a:xfrm>
            <a:off x="1174173" y="4079240"/>
            <a:ext cx="12843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Email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Address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Phone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Bonuses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Deposits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4400" y="4079240"/>
            <a:ext cx="1680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Performance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Players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Transactions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Exceptions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Registrations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78674" y="4079240"/>
            <a:ext cx="1652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Deposits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Withdrawals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Revenue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1143000"/>
            <a:ext cx="2855038" cy="2209800"/>
            <a:chOff x="838200" y="1143000"/>
            <a:chExt cx="2855038" cy="2209800"/>
          </a:xfrm>
        </p:grpSpPr>
        <p:pic>
          <p:nvPicPr>
            <p:cNvPr id="1026" name="Picture 2" descr="http://www.atlantiscasino.com/images/meetings/second-floo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143000"/>
              <a:ext cx="2855038" cy="2209800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</a:ln>
          </p:spPr>
        </p:pic>
        <p:sp>
          <p:nvSpPr>
            <p:cNvPr id="2" name="Rectangle 1"/>
            <p:cNvSpPr/>
            <p:nvPr/>
          </p:nvSpPr>
          <p:spPr>
            <a:xfrm>
              <a:off x="2347038" y="2362200"/>
              <a:ext cx="1295400" cy="8954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9938" y="2929260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SMS/CMS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514600" y="2443338"/>
              <a:ext cx="948060" cy="542875"/>
              <a:chOff x="2514600" y="2443338"/>
              <a:chExt cx="948060" cy="54287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819400" y="2714776"/>
                <a:ext cx="3801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4600" y="2443338"/>
                <a:ext cx="381853" cy="54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2545545"/>
                <a:ext cx="338460" cy="338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" name="Cloud"/>
          <p:cNvSpPr>
            <a:spLocks noChangeAspect="1" noEditPoints="1" noChangeArrowheads="1"/>
          </p:cNvSpPr>
          <p:nvPr/>
        </p:nvSpPr>
        <p:spPr bwMode="auto">
          <a:xfrm>
            <a:off x="4572000" y="1385679"/>
            <a:ext cx="35814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2600" y="2576528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iGaming Platform</a:t>
            </a:r>
            <a:endParaRPr lang="en-US" dirty="0"/>
          </a:p>
        </p:txBody>
      </p:sp>
      <p:sp>
        <p:nvSpPr>
          <p:cNvPr id="27" name="Cloud"/>
          <p:cNvSpPr>
            <a:spLocks noChangeAspect="1" noEditPoints="1" noChangeArrowheads="1"/>
          </p:cNvSpPr>
          <p:nvPr/>
        </p:nvSpPr>
        <p:spPr bwMode="auto">
          <a:xfrm>
            <a:off x="7162800" y="806333"/>
            <a:ext cx="1676400" cy="86049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183125" y="1614348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934200" y="1236579"/>
            <a:ext cx="1066799" cy="87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774189" y="1767841"/>
            <a:ext cx="1312411" cy="690738"/>
            <a:chOff x="2576482" y="2443338"/>
            <a:chExt cx="993123" cy="54287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882357" y="2730801"/>
              <a:ext cx="3801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752" y="2443338"/>
              <a:ext cx="381853" cy="5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482" y="2599535"/>
              <a:ext cx="338460" cy="338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2" y="1003216"/>
            <a:ext cx="3333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5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102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Data </a:t>
            </a:r>
            <a:r>
              <a:rPr lang="en-US" sz="3600" dirty="0" smtClean="0"/>
              <a:t>Integrity and Security </a:t>
            </a:r>
            <a:r>
              <a:rPr lang="en-US" sz="3600" dirty="0" smtClean="0"/>
              <a:t>Is Important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2422" y="11430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here are regulatory requirements, so you have to do it!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Well designed systems employ strong data integrity and security architecture!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It’s your data and it’s very valuable, it should be secure!</a:t>
            </a:r>
          </a:p>
        </p:txBody>
      </p:sp>
    </p:spTree>
    <p:extLst>
      <p:ext uri="{BB962C8B-B14F-4D97-AF65-F5344CB8AC3E}">
        <p14:creationId xmlns:p14="http://schemas.microsoft.com/office/powerpoint/2010/main" val="36476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102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Examples of Regulatory Requirements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143000"/>
            <a:ext cx="82296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Some excerpts from gaming regulations related to security and integrity of data ……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Must log to protect against loss of irrecoverable customer data...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Must backup all critical data to allow recovery in event of interruption…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Must encrypt sensitive data when passed over communication lines…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Must have an internal control operational security plan…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Must use message authentication for critical messages…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Must use an application-level firewall for gaming platform connections…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Must use SSL and security certificates for player authentication…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Must use an approved method for critical file authentication (MD5)…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6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102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Addressing Data </a:t>
            </a:r>
            <a:r>
              <a:rPr lang="en-US" sz="3600" dirty="0" smtClean="0"/>
              <a:t>Integrity and </a:t>
            </a:r>
            <a:r>
              <a:rPr lang="en-US" sz="3600" dirty="0" smtClean="0"/>
              <a:t>Security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99557" y="1143000"/>
            <a:ext cx="7315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Common Ways Integrity and Security Requirements Are Addressed……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Protecting </a:t>
            </a:r>
            <a:r>
              <a:rPr lang="en-US" sz="2000" dirty="0" smtClean="0"/>
              <a:t>Access </a:t>
            </a:r>
            <a:r>
              <a:rPr lang="en-US" sz="2000" dirty="0" smtClean="0"/>
              <a:t>to </a:t>
            </a:r>
            <a:r>
              <a:rPr lang="en-US" sz="2000" dirty="0" smtClean="0"/>
              <a:t>Player and Game Critical </a:t>
            </a:r>
            <a:r>
              <a:rPr lang="en-US" sz="2000" dirty="0" smtClean="0"/>
              <a:t>and Sensitive Information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Protecting </a:t>
            </a:r>
            <a:r>
              <a:rPr lang="en-US" sz="2000" dirty="0" smtClean="0"/>
              <a:t>Data Through </a:t>
            </a:r>
            <a:r>
              <a:rPr lang="en-US" sz="2000" dirty="0" smtClean="0"/>
              <a:t>Encryption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Protecting Credit Card and Payment Information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Protecting </a:t>
            </a:r>
            <a:r>
              <a:rPr lang="en-US" sz="2000" dirty="0" smtClean="0"/>
              <a:t>Against System Failures and Post-Failure Recovery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Protecting </a:t>
            </a:r>
            <a:r>
              <a:rPr lang="en-US" sz="2000" dirty="0" smtClean="0"/>
              <a:t>Against Theft of Your Proprietary Information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Implementing </a:t>
            </a:r>
            <a:r>
              <a:rPr lang="en-US" sz="2000" dirty="0" smtClean="0"/>
              <a:t>an </a:t>
            </a:r>
            <a:r>
              <a:rPr lang="en-US" sz="2000" dirty="0" smtClean="0"/>
              <a:t>Operational </a:t>
            </a:r>
            <a:r>
              <a:rPr lang="en-US" sz="2000" dirty="0" smtClean="0"/>
              <a:t>Security Plan</a:t>
            </a:r>
          </a:p>
        </p:txBody>
      </p:sp>
    </p:spTree>
    <p:extLst>
      <p:ext uri="{BB962C8B-B14F-4D97-AF65-F5344CB8AC3E}">
        <p14:creationId xmlns:p14="http://schemas.microsoft.com/office/powerpoint/2010/main" val="1881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927" y="25146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5280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248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BNP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guzzardej</dc:creator>
  <cp:lastModifiedBy>Allen, Jeff</cp:lastModifiedBy>
  <cp:revision>42</cp:revision>
  <dcterms:created xsi:type="dcterms:W3CDTF">2012-12-18T21:06:39Z</dcterms:created>
  <dcterms:modified xsi:type="dcterms:W3CDTF">2013-05-08T03:57:11Z</dcterms:modified>
</cp:coreProperties>
</file>