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3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9" r:id="rId1"/>
  </p:sldMasterIdLst>
  <p:notesMasterIdLst>
    <p:notesMasterId r:id="rId14"/>
  </p:notesMasterIdLst>
  <p:handoutMasterIdLst>
    <p:handoutMasterId r:id="rId15"/>
  </p:handoutMasterIdLst>
  <p:sldIdLst>
    <p:sldId id="590" r:id="rId2"/>
    <p:sldId id="594" r:id="rId3"/>
    <p:sldId id="593" r:id="rId4"/>
    <p:sldId id="612" r:id="rId5"/>
    <p:sldId id="613" r:id="rId6"/>
    <p:sldId id="614" r:id="rId7"/>
    <p:sldId id="595" r:id="rId8"/>
    <p:sldId id="596" r:id="rId9"/>
    <p:sldId id="606" r:id="rId10"/>
    <p:sldId id="615" r:id="rId11"/>
    <p:sldId id="581" r:id="rId12"/>
    <p:sldId id="611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oderm" initials="m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F01"/>
    <a:srgbClr val="FFCC00"/>
    <a:srgbClr val="FF9933"/>
    <a:srgbClr val="595959"/>
    <a:srgbClr val="0098FF"/>
    <a:srgbClr val="808080"/>
    <a:srgbClr val="B2B2B2"/>
    <a:srgbClr val="2C3F5B"/>
    <a:srgbClr val="23314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7" autoAdjust="0"/>
    <p:restoredTop sz="98980" autoAdjust="0"/>
  </p:normalViewPr>
  <p:slideViewPr>
    <p:cSldViewPr snapToGrid="0" showGuides="1">
      <p:cViewPr varScale="1">
        <p:scale>
          <a:sx n="59" d="100"/>
          <a:sy n="59" d="100"/>
        </p:scale>
        <p:origin x="-112" y="-848"/>
      </p:cViewPr>
      <p:guideLst>
        <p:guide orient="horz" pos="414"/>
        <p:guide orient="horz" pos="680"/>
        <p:guide pos="341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-2862" y="-120"/>
      </p:cViewPr>
      <p:guideLst>
        <p:guide orient="horz" pos="568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image" Target="../media/image11.png"/><Relationship Id="rId1" Type="http://schemas.openxmlformats.org/officeDocument/2006/relationships/theme" Target="../theme/theme3.xml"/><Relationship Id="rId2" Type="http://schemas.openxmlformats.org/officeDocument/2006/relationships/tags" Target="../tags/tag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chungd\Desktop\LOGO_IGT-vector_transparent_background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151559" y="8596966"/>
            <a:ext cx="582863" cy="403498"/>
          </a:xfrm>
          <a:prstGeom prst="rect">
            <a:avLst/>
          </a:prstGeom>
          <a:noFill/>
          <a:effectLst/>
        </p:spPr>
      </p:pic>
      <p:sp>
        <p:nvSpPr>
          <p:cNvPr id="11" name="Date Placeholder 3"/>
          <p:cNvSpPr>
            <a:spLocks noGrp="1"/>
          </p:cNvSpPr>
          <p:nvPr>
            <p:ph type="dt" sz="half" idx="1"/>
            <p:custDataLst>
              <p:tags r:id="rId2"/>
            </p:custDataLst>
          </p:nvPr>
        </p:nvSpPr>
        <p:spPr>
          <a:xfrm>
            <a:off x="457200" y="8847378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fld id="{DFEED517-B775-45AB-8D86-A78729321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943660" y="8847378"/>
            <a:ext cx="1371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fld id="{82AB18DE-1254-49A0-8101-85216D9452DF}" type="datetime4">
              <a:rPr lang="en-US" smtClean="0"/>
              <a:pPr/>
              <a:t>May 8, 2013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3"/>
            <p:custDataLst>
              <p:tags r:id="rId4"/>
            </p:custDataLst>
          </p:nvPr>
        </p:nvSpPr>
        <p:spPr>
          <a:xfrm>
            <a:off x="2332800" y="8847378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IGT </a:t>
            </a:r>
            <a:r>
              <a:rPr lang="en-US" dirty="0" smtClean="0">
                <a:cs typeface="Arial"/>
              </a:rPr>
              <a:t>– Confidential</a:t>
            </a:r>
            <a:endParaRPr lang="en-US" dirty="0"/>
          </a:p>
        </p:txBody>
      </p:sp>
      <p:sp>
        <p:nvSpPr>
          <p:cNvPr id="14" name="Header Placeholder 1"/>
          <p:cNvSpPr>
            <a:spLocks noGrp="1"/>
          </p:cNvSpPr>
          <p:nvPr>
            <p:ph type="hdr" sz="quarter"/>
          </p:nvPr>
        </p:nvSpPr>
        <p:spPr>
          <a:xfrm>
            <a:off x="19431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44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image" Target="../media/image10.png"/><Relationship Id="rId1" Type="http://schemas.openxmlformats.org/officeDocument/2006/relationships/theme" Target="../theme/theme2.xml"/><Relationship Id="rId2" Type="http://schemas.openxmlformats.org/officeDocument/2006/relationships/tags" Target="../tags/tag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9431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9784" y="670035"/>
            <a:ext cx="4130565" cy="30979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36028" y="3893574"/>
            <a:ext cx="5801710" cy="456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9063" marR="0" lvl="0" indent="-11906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808080"/>
              </a:buClr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Click to edit Master text styles</a:t>
            </a:r>
          </a:p>
          <a:p>
            <a:pPr marL="344488" marR="0" lvl="1" indent="-111125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808080"/>
              </a:buClr>
              <a:buSzTx/>
              <a:buFont typeface="Futura Bk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Second level</a:t>
            </a:r>
          </a:p>
          <a:p>
            <a:pPr marL="569913" marR="0" lvl="2" indent="-10636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808080"/>
              </a:buClr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Third level</a:t>
            </a:r>
          </a:p>
          <a:p>
            <a:pPr marL="795338" marR="0" lvl="3" indent="-10636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808080"/>
              </a:buClr>
              <a:buSzTx/>
              <a:buFont typeface="Futura Bk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Fourth level</a:t>
            </a:r>
          </a:p>
          <a:p>
            <a:pPr marL="1033463" marR="0" lvl="4" indent="-11906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808080"/>
              </a:buClr>
              <a:buSzTx/>
              <a:buFontTx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pic>
        <p:nvPicPr>
          <p:cNvPr id="8" name="Picture 2" descr="C:\Users\chungd\Desktop\LOGO_IGT-vector_transparent_background.png"/>
          <p:cNvPicPr>
            <a:picLocks noChangeAspect="1" noChangeArrowheads="1"/>
          </p:cNvPicPr>
          <p:nvPr/>
        </p:nvPicPr>
        <p:blipFill>
          <a:blip r:embed="rId5" cstate="print"/>
          <a:srcRect l="11266" t="20491" r="12369" b="24642"/>
          <a:stretch>
            <a:fillRect/>
          </a:stretch>
        </p:blipFill>
        <p:spPr bwMode="auto">
          <a:xfrm>
            <a:off x="6151559" y="8596966"/>
            <a:ext cx="582863" cy="403498"/>
          </a:xfrm>
          <a:prstGeom prst="rect">
            <a:avLst/>
          </a:prstGeom>
          <a:noFill/>
          <a:effectLst/>
        </p:spPr>
      </p:pic>
      <p:sp>
        <p:nvSpPr>
          <p:cNvPr id="9" name="Date Placeholder 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57200" y="8847378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EED517-B775-45AB-8D86-A7872932144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Franklin Gothic Book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Franklin Gothic Book" pitchFamily="34" charset="0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943660" y="8847378"/>
            <a:ext cx="1371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fld id="{82AB18DE-1254-49A0-8101-85216D9452DF}" type="datetime4">
              <a:rPr lang="en-US" smtClean="0"/>
              <a:pPr/>
              <a:t>May 8, 2013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5"/>
            <p:custDataLst>
              <p:tags r:id="rId4"/>
            </p:custDataLst>
          </p:nvPr>
        </p:nvSpPr>
        <p:spPr>
          <a:xfrm>
            <a:off x="2332800" y="8847378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IGT </a:t>
            </a:r>
            <a:r>
              <a:rPr lang="en-US" dirty="0" smtClean="0">
                <a:cs typeface="Arial"/>
              </a:rPr>
              <a:t>–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3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9063" marR="0" indent="-119063" algn="l" defTabSz="914400" rtl="0" eaLnBrk="0" fontAlgn="base" latinLnBrk="0" hangingPunct="0">
      <a:lnSpc>
        <a:spcPct val="90000"/>
      </a:lnSpc>
      <a:spcBef>
        <a:spcPct val="25000"/>
      </a:spcBef>
      <a:spcAft>
        <a:spcPct val="10000"/>
      </a:spcAft>
      <a:buClr>
        <a:srgbClr val="808080"/>
      </a:buClr>
      <a:buSzTx/>
      <a:buFontTx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44488" marR="0" indent="-111125" algn="l" defTabSz="914400" rtl="0" eaLnBrk="0" fontAlgn="base" latinLnBrk="0" hangingPunct="0">
      <a:lnSpc>
        <a:spcPct val="90000"/>
      </a:lnSpc>
      <a:spcBef>
        <a:spcPct val="25000"/>
      </a:spcBef>
      <a:spcAft>
        <a:spcPct val="10000"/>
      </a:spcAft>
      <a:buClr>
        <a:srgbClr val="808080"/>
      </a:buClr>
      <a:buSzTx/>
      <a:buFont typeface="Futura Bk" pitchFamily="34" charset="0"/>
      <a:buChar char="–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69913" marR="0" indent="-106363" algn="l" defTabSz="914400" rtl="0" eaLnBrk="0" fontAlgn="base" latinLnBrk="0" hangingPunct="0">
      <a:lnSpc>
        <a:spcPct val="90000"/>
      </a:lnSpc>
      <a:spcBef>
        <a:spcPct val="25000"/>
      </a:spcBef>
      <a:spcAft>
        <a:spcPct val="10000"/>
      </a:spcAft>
      <a:buClr>
        <a:srgbClr val="808080"/>
      </a:buClr>
      <a:buSzTx/>
      <a:buFontTx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95338" marR="0" indent="-106363" algn="l" defTabSz="914400" rtl="0" eaLnBrk="0" fontAlgn="base" latinLnBrk="0" hangingPunct="0">
      <a:lnSpc>
        <a:spcPct val="90000"/>
      </a:lnSpc>
      <a:spcBef>
        <a:spcPct val="25000"/>
      </a:spcBef>
      <a:spcAft>
        <a:spcPct val="10000"/>
      </a:spcAft>
      <a:buClr>
        <a:srgbClr val="808080"/>
      </a:buClr>
      <a:buSzTx/>
      <a:buFont typeface="Futura Bk" pitchFamily="34" charset="0"/>
      <a:buChar char="–"/>
      <a:tabLst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33463" marR="0" indent="-119063" algn="l" defTabSz="914400" rtl="0" eaLnBrk="0" fontAlgn="base" latinLnBrk="0" hangingPunct="0">
      <a:lnSpc>
        <a:spcPct val="90000"/>
      </a:lnSpc>
      <a:spcBef>
        <a:spcPct val="25000"/>
      </a:spcBef>
      <a:spcAft>
        <a:spcPct val="10000"/>
      </a:spcAft>
      <a:buClr>
        <a:srgbClr val="808080"/>
      </a:buClr>
      <a:buSzTx/>
      <a:buFontTx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6713" y="225425"/>
            <a:ext cx="3646487" cy="273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0488" y="669925"/>
            <a:ext cx="4129087" cy="3098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IGT </a:t>
            </a:r>
            <a:r>
              <a:rPr lang="en-US" sz="1200" dirty="0">
                <a:cs typeface="Arial" charset="0"/>
              </a:rPr>
              <a:t>– Confidential</a:t>
            </a:r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60488" y="669925"/>
            <a:ext cx="4129087" cy="3098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IGT </a:t>
            </a:r>
            <a:r>
              <a:rPr lang="en-US" dirty="0">
                <a:cs typeface="Arial"/>
              </a:rPr>
              <a:t>– Confidential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0488" y="669925"/>
            <a:ext cx="4129087" cy="3098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IGT </a:t>
            </a:r>
            <a:r>
              <a:rPr lang="en-US" sz="1200" dirty="0">
                <a:cs typeface="Arial" charset="0"/>
              </a:rPr>
              <a:t>– Confidential</a:t>
            </a:r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60488" y="669925"/>
            <a:ext cx="4129087" cy="3098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IGT </a:t>
            </a:r>
            <a:r>
              <a:rPr lang="en-US" dirty="0">
                <a:cs typeface="Arial"/>
              </a:rPr>
              <a:t>– Confidential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360488" y="669925"/>
            <a:ext cx="4129087" cy="3098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IGT </a:t>
            </a:r>
            <a:r>
              <a:rPr lang="en-US" dirty="0">
                <a:cs typeface="Arial"/>
              </a:rPr>
              <a:t>– Confidential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0488" y="669925"/>
            <a:ext cx="4129087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EDA05-8276-4CDD-80BF-B2759F97B1C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0488" y="669925"/>
            <a:ext cx="4129087" cy="3098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EDA05-8276-4CDD-80BF-B2759F97B1C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/>
          <p:nvPr>
            <p:custDataLst>
              <p:tags r:id="rId1"/>
            </p:custDataLst>
          </p:nvPr>
        </p:nvSpPr>
        <p:spPr bwMode="auto">
          <a:xfrm rot="10800000" flipV="1">
            <a:off x="0" y="0"/>
            <a:ext cx="9144000" cy="484632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000000">
                  <a:lumMod val="75000"/>
                  <a:lumOff val="25000"/>
                  <a:alpha val="30000"/>
                </a:srgbClr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kern="0" dirty="0">
              <a:solidFill>
                <a:sysClr val="windowText" lastClr="000000"/>
              </a:solidFill>
              <a:latin typeface="Franklin Gothic Demi" pitchFamily="34" charset="0"/>
              <a:cs typeface="Arial" pitchFamily="34" charset="0"/>
            </a:endParaRPr>
          </a:p>
        </p:txBody>
      </p:sp>
      <p:sp>
        <p:nvSpPr>
          <p:cNvPr id="23" name="Rectangle 5"/>
          <p:cNvSpPr/>
          <p:nvPr>
            <p:custDataLst>
              <p:tags r:id="rId2"/>
            </p:custDataLst>
          </p:nvPr>
        </p:nvSpPr>
        <p:spPr bwMode="auto">
          <a:xfrm rot="10800000" flipV="1">
            <a:off x="0" y="4855464"/>
            <a:ext cx="9144000" cy="2002536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000000">
                  <a:lumMod val="75000"/>
                  <a:lumOff val="25000"/>
                  <a:alpha val="40000"/>
                </a:srgbClr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2E4260"/>
              </a:solidFill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38912" y="2606040"/>
            <a:ext cx="5248656" cy="2240280"/>
          </a:xfrm>
        </p:spPr>
        <p:txBody>
          <a:bodyPr anchor="b" anchorCtr="0">
            <a:no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lang="en-US" sz="4000" b="0" kern="0" dirty="0">
                <a:gradFill flip="none" rotWithShape="1">
                  <a:gsLst>
                    <a:gs pos="0">
                      <a:srgbClr val="2E4260">
                        <a:shade val="30000"/>
                        <a:satMod val="115000"/>
                      </a:srgbClr>
                    </a:gs>
                    <a:gs pos="50000">
                      <a:srgbClr val="2E4260">
                        <a:shade val="67500"/>
                        <a:satMod val="115000"/>
                      </a:srgbClr>
                    </a:gs>
                    <a:gs pos="100000">
                      <a:srgbClr val="2E426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38912" y="4949369"/>
            <a:ext cx="5248656" cy="9144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None/>
              <a:tabLst/>
              <a:defRPr sz="2000">
                <a:solidFill>
                  <a:srgbClr val="2E42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sub-head or date</a:t>
            </a:r>
          </a:p>
          <a:p>
            <a:endParaRPr lang="en-US" dirty="0"/>
          </a:p>
        </p:txBody>
      </p:sp>
      <p:pic>
        <p:nvPicPr>
          <p:cNvPr id="24" name="Picture 23" descr="IGT-Logo-For-Color-Field.png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5876926" y="2584192"/>
            <a:ext cx="2726532" cy="2185336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61234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and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 userDrawn="1"/>
        </p:nvGrpSpPr>
        <p:grpSpPr bwMode="auto">
          <a:xfrm>
            <a:off x="3398838" y="2308225"/>
            <a:ext cx="2330450" cy="1914525"/>
            <a:chOff x="3398203" y="2471581"/>
            <a:chExt cx="2331720" cy="1914837"/>
          </a:xfrm>
        </p:grpSpPr>
        <p:pic>
          <p:nvPicPr>
            <p:cNvPr id="3" name="Picture 11" descr="LOGO_IGT-raster-color no registered trademark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398203" y="2471581"/>
              <a:ext cx="2331720" cy="1914837"/>
            </a:xfrm>
            <a:prstGeom prst="rect">
              <a:avLst/>
            </a:prstGeom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4" name="Picture 12" descr="LOGO_IGT-raster-color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98203" y="2471581"/>
              <a:ext cx="2331720" cy="1914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1"/>
          <p:cNvSpPr txBox="1">
            <a:spLocks/>
          </p:cNvSpPr>
          <p:nvPr userDrawn="1"/>
        </p:nvSpPr>
        <p:spPr bwMode="auto">
          <a:xfrm>
            <a:off x="437769" y="4741167"/>
            <a:ext cx="8245475" cy="71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lang="en-IE" sz="4000">
                <a:gradFill flip="none" rotWithShape="1">
                  <a:gsLst>
                    <a:gs pos="0">
                      <a:schemeClr val="bg2">
                        <a:shade val="30000"/>
                        <a:satMod val="115000"/>
                      </a:schemeClr>
                    </a:gs>
                    <a:gs pos="50000">
                      <a:schemeClr val="bg2">
                        <a:shade val="67500"/>
                        <a:satMod val="115000"/>
                      </a:schemeClr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cs typeface="Times New Roman" pitchFamily="18" charset="0"/>
              </a:defRPr>
            </a:lvl1pPr>
          </a:lstStyle>
          <a:p>
            <a:pPr>
              <a:defRPr/>
            </a:pPr>
            <a:r>
              <a:rPr sz="3600" kern="0" dirty="0" smtClean="0">
                <a:gradFill flip="none" rotWithShape="1">
                  <a:gsLst>
                    <a:gs pos="0">
                      <a:srgbClr val="C7D5E7">
                        <a:shade val="30000"/>
                        <a:satMod val="115000"/>
                      </a:srgbClr>
                    </a:gs>
                    <a:gs pos="50000">
                      <a:srgbClr val="000000">
                        <a:lumMod val="50000"/>
                        <a:lumOff val="50000"/>
                      </a:srgbClr>
                    </a:gs>
                    <a:gs pos="100000">
                      <a:srgbClr val="2E4260">
                        <a:lumMod val="95000"/>
                      </a:srgbClr>
                    </a:gs>
                  </a:gsLst>
                  <a:lin ang="16200000" scaled="1"/>
                  <a:tileRect/>
                </a:gradFill>
                <a:latin typeface="Franklin Gothic Medium"/>
                <a:ea typeface="+mj-ea"/>
              </a:rPr>
              <a:t>International Game Technology </a:t>
            </a:r>
            <a:endParaRPr sz="3600" kern="0" dirty="0">
              <a:gradFill flip="none" rotWithShape="1">
                <a:gsLst>
                  <a:gs pos="0">
                    <a:srgbClr val="C7D5E7">
                      <a:shade val="30000"/>
                      <a:satMod val="115000"/>
                    </a:srgbClr>
                  </a:gs>
                  <a:gs pos="50000">
                    <a:srgbClr val="000000">
                      <a:lumMod val="50000"/>
                      <a:lumOff val="50000"/>
                    </a:srgbClr>
                  </a:gs>
                  <a:gs pos="100000">
                    <a:srgbClr val="2E4260">
                      <a:lumMod val="95000"/>
                    </a:srgbClr>
                  </a:gs>
                </a:gsLst>
                <a:lin ang="16200000" scaled="1"/>
                <a:tileRect/>
              </a:gradFill>
              <a:latin typeface="Franklin Gothic Medium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2116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 sz="3200">
                <a:gradFill flip="none" rotWithShape="1">
                  <a:gsLst>
                    <a:gs pos="0">
                      <a:srgbClr val="2E4260">
                        <a:shade val="30000"/>
                        <a:satMod val="115000"/>
                      </a:srgbClr>
                    </a:gs>
                    <a:gs pos="50000">
                      <a:srgbClr val="2E4260">
                        <a:shade val="67500"/>
                        <a:satMod val="115000"/>
                      </a:srgbClr>
                    </a:gs>
                    <a:gs pos="100000">
                      <a:srgbClr val="2E426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chemeClr val="tx1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0068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2750" y="1095134"/>
            <a:ext cx="7583488" cy="2355924"/>
          </a:xfrm>
        </p:spPr>
        <p:txBody>
          <a:bodyPr anchor="b" anchorCtr="0"/>
          <a:lstStyle>
            <a:lvl1pPr algn="l">
              <a:defRPr sz="3600" b="0" cap="none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1959" y="3471584"/>
            <a:ext cx="7572854" cy="10257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126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 flip="none" rotWithShape="1">
                  <a:gsLst>
                    <a:gs pos="0">
                      <a:srgbClr val="2E4260">
                        <a:shade val="30000"/>
                        <a:satMod val="115000"/>
                      </a:srgbClr>
                    </a:gs>
                    <a:gs pos="50000">
                      <a:srgbClr val="2E4260">
                        <a:shade val="67500"/>
                        <a:satMod val="115000"/>
                      </a:srgbClr>
                    </a:gs>
                    <a:gs pos="100000">
                      <a:srgbClr val="2E426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848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069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3B3B3B"/>
              </a:solidFill>
            </a:endParaRP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3886200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rgbClr val="3B3B3B"/>
                </a:solidFill>
                <a:cs typeface="Arial" pitchFamily="34" charset="0"/>
              </a:rPr>
              <a:t>IGT CONFIDENTIAL</a:t>
            </a:r>
            <a:endParaRPr lang="en-US" dirty="0">
              <a:solidFill>
                <a:srgbClr val="3B3B3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05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bg>
      <p:bgPr>
        <a:solidFill>
          <a:srgbClr val="0D36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2051AF"/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pic>
        <p:nvPicPr>
          <p:cNvPr id="12" name="Picture 2" descr="C:\Users\chungd\Desktop\LOGO_IGT-vector_transparent_background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8648576" y="6500659"/>
            <a:ext cx="378852" cy="305377"/>
          </a:xfrm>
          <a:prstGeom prst="rect">
            <a:avLst/>
          </a:prstGeom>
          <a:noFill/>
          <a:effectLst/>
        </p:spPr>
      </p:pic>
      <p:sp>
        <p:nvSpPr>
          <p:cNvPr id="1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1546225"/>
            <a:ext cx="7658100" cy="3765550"/>
          </a:xfrm>
        </p:spPr>
        <p:txBody>
          <a:bodyPr>
            <a:noAutofit/>
          </a:bodyPr>
          <a:lstStyle>
            <a:lvl1pPr marL="0" indent="0" algn="ctr">
              <a:buNone/>
              <a:defRPr sz="48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“Sometimes,</a:t>
            </a:r>
            <a:br>
              <a:rPr lang="en-US" dirty="0" smtClean="0"/>
            </a:br>
            <a:r>
              <a:rPr lang="en-US" dirty="0" smtClean="0"/>
              <a:t>a solid color field is </a:t>
            </a:r>
            <a:br>
              <a:rPr lang="en-US" dirty="0" smtClean="0"/>
            </a:br>
            <a:r>
              <a:rPr lang="en-US" dirty="0" smtClean="0"/>
              <a:t>best to communicate </a:t>
            </a:r>
            <a:br>
              <a:rPr lang="en-US" dirty="0" smtClean="0"/>
            </a:br>
            <a:r>
              <a:rPr lang="en-US" dirty="0" smtClean="0"/>
              <a:t>your message.”</a:t>
            </a:r>
            <a:endParaRPr lang="en-US" sz="900" dirty="0" smtClean="0"/>
          </a:p>
        </p:txBody>
      </p:sp>
      <p:sp>
        <p:nvSpPr>
          <p:cNvPr id="11" name="Rectangle 13"/>
          <p:cNvSpPr txBox="1">
            <a:spLocks noChangeArrowheads="1"/>
          </p:cNvSpPr>
          <p:nvPr/>
        </p:nvSpPr>
        <p:spPr bwMode="auto">
          <a:xfrm>
            <a:off x="28575" y="6432007"/>
            <a:ext cx="445294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BB1C4BB-DECE-4FE9-9173-5180D9EF1899}" type="slidenum">
              <a:rPr lang="en-US" sz="900" smtClean="0">
                <a:solidFill>
                  <a:srgbClr val="FFFFFF"/>
                </a:solidFill>
                <a:cs typeface="Arial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/>
        </p:nvSpPr>
        <p:spPr>
          <a:xfrm>
            <a:off x="3886200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rgbClr val="FFFFFF"/>
                </a:solidFill>
                <a:cs typeface="Arial" pitchFamily="34" charset="0"/>
              </a:rPr>
              <a:t>IGT CONFIDENTIAL</a:t>
            </a:r>
            <a:endParaRPr lang="en-US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043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/Ex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303" y="4881855"/>
            <a:ext cx="8229600" cy="1280160"/>
          </a:xfrm>
        </p:spPr>
        <p:txBody>
          <a:bodyPr/>
          <a:lstStyle>
            <a:lvl1pPr algn="ctr">
              <a:defRPr>
                <a:gradFill flip="none" rotWithShape="1">
                  <a:gsLst>
                    <a:gs pos="0">
                      <a:srgbClr val="2E4260">
                        <a:shade val="30000"/>
                        <a:satMod val="115000"/>
                      </a:srgbClr>
                    </a:gs>
                    <a:gs pos="50000">
                      <a:srgbClr val="2E4260">
                        <a:shade val="67500"/>
                        <a:satMod val="115000"/>
                      </a:srgbClr>
                    </a:gs>
                    <a:gs pos="100000">
                      <a:srgbClr val="2E426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 smtClean="0"/>
              <a:t>Click to edit message</a:t>
            </a:r>
            <a:endParaRPr lang="en-US" dirty="0"/>
          </a:p>
        </p:txBody>
      </p:sp>
      <p:pic>
        <p:nvPicPr>
          <p:cNvPr id="4" name="Picture 3" descr="IGT-Logo-For-Color-Field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3154680" y="1600200"/>
            <a:ext cx="2843213" cy="22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7800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/>
          <p:nvPr userDrawn="1"/>
        </p:nvSpPr>
        <p:spPr bwMode="auto">
          <a:xfrm rot="10800000" flipV="1">
            <a:off x="0" y="0"/>
            <a:ext cx="9144000" cy="48463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1">
                  <a:lumMod val="75000"/>
                  <a:lumOff val="25000"/>
                  <a:alpha val="30000"/>
                </a:schemeClr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2E4260"/>
              </a:solidFill>
            </a:endParaRPr>
          </a:p>
        </p:txBody>
      </p:sp>
      <p:sp>
        <p:nvSpPr>
          <p:cNvPr id="5" name="Rectangle 5"/>
          <p:cNvSpPr/>
          <p:nvPr userDrawn="1"/>
        </p:nvSpPr>
        <p:spPr bwMode="auto">
          <a:xfrm rot="10800000" flipV="1">
            <a:off x="0" y="4855464"/>
            <a:ext cx="9144000" cy="200253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1">
                  <a:lumMod val="75000"/>
                  <a:lumOff val="25000"/>
                  <a:alpha val="40000"/>
                </a:schemeClr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20" tIns="45711" rIns="91420" bIns="45711"/>
          <a:lstStyle/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2E4260"/>
              </a:solidFill>
            </a:endParaRPr>
          </a:p>
        </p:txBody>
      </p:sp>
      <p:sp>
        <p:nvSpPr>
          <p:cNvPr id="1232914" name="Rectangle 18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4967035"/>
            <a:ext cx="5263324" cy="914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32915" name="Rectangle 19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8" y="2606362"/>
            <a:ext cx="5246243" cy="22377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1" rIns="91420" bIns="45711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defRPr lang="en-US" sz="4400">
                <a:solidFill>
                  <a:srgbClr val="0D3692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+mj-lt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5890967" y="2597060"/>
            <a:ext cx="2703013" cy="2176272"/>
            <a:chOff x="5890963" y="2703596"/>
            <a:chExt cx="2703013" cy="2176272"/>
          </a:xfrm>
        </p:grpSpPr>
        <p:pic>
          <p:nvPicPr>
            <p:cNvPr id="7" name="Picture 6" descr="LOGO_IGT-nR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890963" y="2703596"/>
              <a:ext cx="2703013" cy="2176272"/>
            </a:xfrm>
            <a:prstGeom prst="rect">
              <a:avLst/>
            </a:prstGeom>
            <a:noFill/>
            <a:effectLst>
              <a:reflection blurRad="6350" stA="50000" endA="300" endPos="38500" dist="50800" dir="5400000" sy="-100000" algn="bl" rotWithShape="0"/>
            </a:effectLst>
          </p:spPr>
        </p:pic>
        <p:pic>
          <p:nvPicPr>
            <p:cNvPr id="8" name="Picture 7" descr="R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8427105" y="4679422"/>
              <a:ext cx="140130" cy="140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853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tags" Target="../tags/tag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/>
          <p:nvPr>
            <p:custDataLst>
              <p:tags r:id="rId12"/>
            </p:custDataLst>
          </p:nvPr>
        </p:nvSpPr>
        <p:spPr bwMode="auto">
          <a:xfrm rot="10800000" flipV="1">
            <a:off x="0" y="6355080"/>
            <a:ext cx="9144000" cy="502920"/>
          </a:xfrm>
          <a:prstGeom prst="rect">
            <a:avLst/>
          </a:prstGeom>
          <a:gradFill flip="none" rotWithShape="1">
            <a:gsLst>
              <a:gs pos="0">
                <a:srgbClr val="000000">
                  <a:lumMod val="20000"/>
                  <a:lumOff val="80000"/>
                </a:srgbClr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900" dirty="0">
              <a:solidFill>
                <a:srgbClr val="2E4260"/>
              </a:solidFill>
              <a:latin typeface="Franklin Gothic Book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375" y="366713"/>
            <a:ext cx="8229600" cy="5857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7289"/>
            <a:ext cx="8229600" cy="490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 bwMode="auto">
          <a:xfrm>
            <a:off x="28575" y="6432007"/>
            <a:ext cx="445294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BB1C4BB-DECE-4FE9-9173-5180D9EF1899}" type="slidenum">
              <a:rPr lang="en-US" sz="900" smtClean="0">
                <a:solidFill>
                  <a:srgbClr val="3B3B3B"/>
                </a:solidFill>
                <a:cs typeface="Arial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900" dirty="0">
              <a:solidFill>
                <a:srgbClr val="3B3B3B"/>
              </a:solidFill>
              <a:cs typeface="Arial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>
              <a:solidFill>
                <a:srgbClr val="3B3B3B"/>
              </a:solidFill>
              <a:cs typeface="Arial" pitchFamily="34" charset="0"/>
            </a:endParaRPr>
          </a:p>
        </p:txBody>
      </p:sp>
      <p:pic>
        <p:nvPicPr>
          <p:cNvPr id="16" name="Picture 2" descr="C:\Users\chungd\Desktop\LOGO_IGT-vector_transparent_background.png"/>
          <p:cNvPicPr>
            <a:picLocks noChangeAspect="1" noChangeArrowheads="1"/>
          </p:cNvPicPr>
          <p:nvPr/>
        </p:nvPicPr>
        <p:blipFill>
          <a:blip r:embed="rId13" cstate="screen"/>
          <a:stretch>
            <a:fillRect/>
          </a:stretch>
        </p:blipFill>
        <p:spPr bwMode="auto">
          <a:xfrm>
            <a:off x="8410451" y="6405408"/>
            <a:ext cx="499140" cy="402336"/>
          </a:xfrm>
          <a:prstGeom prst="rect">
            <a:avLst/>
          </a:prstGeom>
          <a:noFill/>
          <a:effectLst/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886200" y="6441532"/>
            <a:ext cx="1302544" cy="304801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900" b="0">
                <a:solidFill>
                  <a:schemeClr val="tx1"/>
                </a:solidFill>
                <a:latin typeface="+mn-lt"/>
              </a:defRPr>
            </a:lvl1pPr>
          </a:lstStyle>
          <a:p>
            <a:pPr algn="ctr">
              <a:defRPr/>
            </a:pPr>
            <a:r>
              <a:rPr lang="en-US" dirty="0" smtClean="0">
                <a:solidFill>
                  <a:srgbClr val="3B3B3B"/>
                </a:solidFill>
                <a:cs typeface="Arial" pitchFamily="34" charset="0"/>
              </a:rPr>
              <a:t>IGT CONFIDENTIAL</a:t>
            </a:r>
            <a:endParaRPr lang="en-US" dirty="0">
              <a:solidFill>
                <a:srgbClr val="3B3B3B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4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1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kern="1200">
          <a:gradFill flip="none" rotWithShape="1">
            <a:gsLst>
              <a:gs pos="0">
                <a:srgbClr val="2E4260">
                  <a:shade val="30000"/>
                  <a:satMod val="115000"/>
                </a:srgbClr>
              </a:gs>
              <a:gs pos="50000">
                <a:srgbClr val="2E4260">
                  <a:shade val="67500"/>
                  <a:satMod val="115000"/>
                </a:srgbClr>
              </a:gs>
              <a:gs pos="100000">
                <a:srgbClr val="2E4260">
                  <a:shade val="100000"/>
                  <a:satMod val="115000"/>
                </a:srgbClr>
              </a:gs>
            </a:gsLst>
            <a:lin ang="16200000" scaled="1"/>
            <a:tileRect/>
          </a:gradFill>
          <a:effectLst/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–"/>
        <a:defRPr sz="20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–"/>
        <a:defRPr sz="16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Arial" pitchFamily="34" charset="0"/>
        <a:buChar char="»"/>
        <a:defRPr sz="1600" kern="1200">
          <a:solidFill>
            <a:schemeClr val="accent6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eg"/><Relationship Id="rId8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9368" y="3662913"/>
            <a:ext cx="6904905" cy="914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200" b="1" dirty="0" smtClean="0">
                <a:solidFill>
                  <a:schemeClr val="tx1">
                    <a:lumMod val="75000"/>
                  </a:schemeClr>
                </a:solidFill>
              </a:rPr>
              <a:t>Southern Gaming Summit</a:t>
            </a:r>
          </a:p>
          <a:p>
            <a:pPr>
              <a:spcBef>
                <a:spcPts val="0"/>
              </a:spcBef>
            </a:pPr>
            <a:r>
              <a:rPr lang="en-US" sz="2200" b="1" dirty="0" smtClean="0">
                <a:solidFill>
                  <a:schemeClr val="tx1">
                    <a:lumMod val="75000"/>
                  </a:schemeClr>
                </a:solidFill>
              </a:rPr>
              <a:t>May 8, 2013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Kevin L. Buntrock, Business Affairs 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1974" y="398355"/>
            <a:ext cx="8221951" cy="3157859"/>
          </a:xfrm>
        </p:spPr>
        <p:txBody>
          <a:bodyPr/>
          <a:lstStyle/>
          <a:p>
            <a:r>
              <a:rPr lang="en-US" sz="4000" dirty="0" smtClean="0"/>
              <a:t>Internet Gaming – Getting Ready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689370" y="65350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54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289"/>
            <a:ext cx="7924800" cy="490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Reach, Retention &amp; Revenue</a:t>
            </a:r>
          </a:p>
          <a:p>
            <a:pPr marL="0" indent="0">
              <a:buNone/>
            </a:pPr>
            <a:r>
              <a:rPr lang="en-US" sz="1700" dirty="0" smtClean="0"/>
              <a:t>Great opportunity to leverage the social gaming segment together with the leading social gaming experts.  A turn key social media solution.</a:t>
            </a:r>
          </a:p>
          <a:p>
            <a:r>
              <a:rPr lang="en-US" sz="1700" dirty="0"/>
              <a:t>S</a:t>
            </a:r>
            <a:r>
              <a:rPr lang="en-US" sz="1700" dirty="0" smtClean="0"/>
              <a:t>ignificant benefits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</a:rPr>
              <a:t>Build an online community - </a:t>
            </a:r>
            <a:r>
              <a:rPr lang="en-US" sz="1500" dirty="0" smtClean="0">
                <a:solidFill>
                  <a:srgbClr val="FF0000"/>
                </a:solidFill>
              </a:rPr>
              <a:t>Reach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/>
            <a:r>
              <a:rPr lang="en-US" sz="1300" dirty="0" smtClean="0"/>
              <a:t>Get your players engaged even when they are not on your floor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</a:rPr>
              <a:t>Top Marketing Tool - </a:t>
            </a:r>
            <a:r>
              <a:rPr lang="en-US" sz="1500" dirty="0" smtClean="0">
                <a:solidFill>
                  <a:srgbClr val="FF0000"/>
                </a:solidFill>
              </a:rPr>
              <a:t>Retain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/>
            <a:r>
              <a:rPr lang="en-US" sz="1300" dirty="0"/>
              <a:t>Use the Double Down casino to retain users on your site for upwards of 29 minutes per day</a:t>
            </a:r>
          </a:p>
          <a:p>
            <a:pPr lvl="2"/>
            <a:r>
              <a:rPr lang="en-US" sz="1300" dirty="0" smtClean="0"/>
              <a:t>With </a:t>
            </a:r>
            <a:r>
              <a:rPr lang="en-US" sz="1300" dirty="0"/>
              <a:t>customers playing on your site, expose them to key marketing messages and cross promotions </a:t>
            </a:r>
            <a:r>
              <a:rPr lang="en-US" sz="1300" dirty="0" smtClean="0"/>
              <a:t>instantly</a:t>
            </a:r>
          </a:p>
          <a:p>
            <a:pPr lvl="2"/>
            <a:r>
              <a:rPr lang="en-US" sz="1300" dirty="0"/>
              <a:t>Take advantage of the perfect stage to launch new products and services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</a:rPr>
              <a:t>Gain social media experience</a:t>
            </a:r>
          </a:p>
          <a:p>
            <a:pPr lvl="2"/>
            <a:r>
              <a:rPr lang="en-US" sz="1300" dirty="0" smtClean="0"/>
              <a:t>Market and promote to your audience</a:t>
            </a:r>
          </a:p>
          <a:p>
            <a:pPr lvl="2"/>
            <a:r>
              <a:rPr lang="en-US" sz="1300" dirty="0" smtClean="0"/>
              <a:t>A unique opportunity to capture player behavior </a:t>
            </a:r>
          </a:p>
          <a:p>
            <a:pPr lvl="1"/>
            <a:r>
              <a:rPr lang="en-US" sz="1500" dirty="0" smtClean="0">
                <a:solidFill>
                  <a:srgbClr val="000000"/>
                </a:solidFill>
              </a:rPr>
              <a:t>No fees to IGT – </a:t>
            </a:r>
            <a:r>
              <a:rPr lang="en-US" sz="1500" dirty="0">
                <a:solidFill>
                  <a:srgbClr val="000000"/>
                </a:solidFill>
              </a:rPr>
              <a:t>F</a:t>
            </a:r>
            <a:r>
              <a:rPr lang="en-US" sz="1500" dirty="0" smtClean="0">
                <a:solidFill>
                  <a:srgbClr val="000000"/>
                </a:solidFill>
              </a:rPr>
              <a:t>ree service - </a:t>
            </a:r>
            <a:r>
              <a:rPr lang="en-US" sz="1500" dirty="0" smtClean="0">
                <a:solidFill>
                  <a:srgbClr val="FF0000"/>
                </a:solidFill>
              </a:rPr>
              <a:t>Revenue</a:t>
            </a:r>
            <a:endParaRPr lang="en-US" sz="1500" dirty="0" smtClean="0">
              <a:solidFill>
                <a:srgbClr val="000000"/>
              </a:solidFill>
            </a:endParaRPr>
          </a:p>
          <a:p>
            <a:pPr lvl="2"/>
            <a:r>
              <a:rPr lang="en-US" sz="1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Plus revenue share </a:t>
            </a:r>
            <a:r>
              <a:rPr lang="en-US" sz="1300" dirty="0" smtClean="0"/>
              <a:t>from virtual currency purchases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6900" y="89331"/>
            <a:ext cx="1968500" cy="105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375" y="366713"/>
            <a:ext cx="8229600" cy="673193"/>
          </a:xfrm>
        </p:spPr>
        <p:txBody>
          <a:bodyPr anchor="t"/>
          <a:lstStyle/>
          <a:p>
            <a:r>
              <a:rPr lang="en-US" sz="3600" dirty="0" smtClean="0"/>
              <a:t>Customer Business Value</a:t>
            </a:r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F0464A-9EC1-4C8C-A3B4-EA7D4F05F30F}" type="datetime4">
              <a:rPr lang="en-US" smtClean="0">
                <a:solidFill>
                  <a:srgbClr val="3B3B3B"/>
                </a:solidFill>
              </a:rPr>
              <a:pPr/>
              <a:t>May 8, 2013</a:t>
            </a:fld>
            <a:endParaRPr lang="en-US" dirty="0">
              <a:solidFill>
                <a:srgbClr val="3B3B3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4923" y="-8987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416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7904" y="322917"/>
            <a:ext cx="8673251" cy="520127"/>
          </a:xfrm>
        </p:spPr>
        <p:txBody>
          <a:bodyPr/>
          <a:lstStyle/>
          <a:p>
            <a:r>
              <a:rPr lang="en-US" sz="3100" dirty="0" smtClean="0"/>
              <a:t>Your Web </a:t>
            </a:r>
            <a:r>
              <a:rPr lang="en-US" sz="3100" dirty="0"/>
              <a:t>P</a:t>
            </a:r>
            <a:r>
              <a:rPr lang="en-US" sz="3100" dirty="0" smtClean="0"/>
              <a:t>age, Your Messages, Your Customer</a:t>
            </a:r>
            <a:endParaRPr lang="en-US" sz="3100" dirty="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-2"/>
          <a:stretch>
            <a:fillRect/>
          </a:stretch>
        </p:blipFill>
        <p:spPr>
          <a:xfrm>
            <a:off x="1981493" y="1051297"/>
            <a:ext cx="5543806" cy="5239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299200" y="2438400"/>
            <a:ext cx="843280" cy="1391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FF"/>
                </a:solidFill>
              </a:rPr>
              <a:t>Upcoming events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08025" y="2907618"/>
            <a:ext cx="772160" cy="18796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Book a room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04160" y="5364480"/>
            <a:ext cx="3434080" cy="2946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Recent winners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99200" y="3840480"/>
            <a:ext cx="843280" cy="15443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FF"/>
                </a:solidFill>
              </a:rPr>
              <a:t>Specials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604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500860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1"/>
          <p:cNvSpPr>
            <a:spLocks noGrp="1"/>
          </p:cNvSpPr>
          <p:nvPr>
            <p:ph idx="1"/>
          </p:nvPr>
        </p:nvSpPr>
        <p:spPr>
          <a:xfrm>
            <a:off x="577313" y="1487213"/>
            <a:ext cx="8443525" cy="466911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3B3B3B"/>
                </a:solidFill>
                <a:cs typeface="+mn-cs"/>
              </a:rPr>
              <a:t>The Internet </a:t>
            </a:r>
            <a:r>
              <a:rPr lang="en-US" dirty="0">
                <a:solidFill>
                  <a:srgbClr val="3B3B3B"/>
                </a:solidFill>
                <a:cs typeface="+mn-cs"/>
              </a:rPr>
              <a:t>player is not your customer </a:t>
            </a:r>
            <a:r>
              <a:rPr lang="en-US" dirty="0" smtClean="0">
                <a:solidFill>
                  <a:srgbClr val="3B3B3B"/>
                </a:solidFill>
                <a:cs typeface="+mn-cs"/>
              </a:rPr>
              <a:t>in the casino now. 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3B3B3B"/>
                </a:solidFill>
              </a:rPr>
              <a:t>Internet players are: younger</a:t>
            </a:r>
            <a:r>
              <a:rPr lang="en-US" sz="2400" dirty="0">
                <a:solidFill>
                  <a:srgbClr val="3B3B3B"/>
                </a:solidFill>
              </a:rPr>
              <a:t>, connected and </a:t>
            </a:r>
            <a:r>
              <a:rPr lang="en-US" sz="2400" dirty="0" smtClean="0">
                <a:solidFill>
                  <a:srgbClr val="3B3B3B"/>
                </a:solidFill>
              </a:rPr>
              <a:t>mobile</a:t>
            </a:r>
            <a:endParaRPr lang="en-US" sz="2400" dirty="0">
              <a:solidFill>
                <a:srgbClr val="3B3B3B"/>
              </a:solidFill>
            </a:endParaRPr>
          </a:p>
          <a:p>
            <a:pPr eaLnBrk="1" hangingPunct="1">
              <a:defRPr/>
            </a:pPr>
            <a:r>
              <a:rPr lang="en-US" dirty="0" smtClean="0">
                <a:solidFill>
                  <a:srgbClr val="3B3B3B"/>
                </a:solidFill>
                <a:cs typeface="+mn-cs"/>
              </a:rPr>
              <a:t>100 </a:t>
            </a:r>
            <a:r>
              <a:rPr lang="en-US" dirty="0">
                <a:solidFill>
                  <a:srgbClr val="3B3B3B"/>
                </a:solidFill>
                <a:cs typeface="+mn-cs"/>
              </a:rPr>
              <a:t>million Americans play games on a smartphone, </a:t>
            </a:r>
            <a:r>
              <a:rPr lang="en-US" dirty="0" smtClean="0">
                <a:solidFill>
                  <a:srgbClr val="3B3B3B"/>
                </a:solidFill>
                <a:cs typeface="+mn-cs"/>
              </a:rPr>
              <a:t>tablet, </a:t>
            </a:r>
            <a:r>
              <a:rPr lang="en-US" dirty="0">
                <a:solidFill>
                  <a:srgbClr val="3B3B3B"/>
                </a:solidFill>
                <a:cs typeface="+mn-cs"/>
              </a:rPr>
              <a:t>or similar device</a:t>
            </a:r>
          </a:p>
          <a:p>
            <a:pPr lvl="1" eaLnBrk="1" hangingPunct="1">
              <a:defRPr/>
            </a:pPr>
            <a:r>
              <a:rPr lang="en-US" sz="2400" dirty="0" smtClean="0">
                <a:solidFill>
                  <a:srgbClr val="3B3B3B"/>
                </a:solidFill>
              </a:rPr>
              <a:t>Games are the most </a:t>
            </a:r>
            <a:r>
              <a:rPr lang="en-US" sz="2400" dirty="0">
                <a:solidFill>
                  <a:srgbClr val="3B3B3B"/>
                </a:solidFill>
              </a:rPr>
              <a:t>popular mobile app </a:t>
            </a:r>
            <a:r>
              <a:rPr lang="en-US" sz="2400" dirty="0" smtClean="0">
                <a:solidFill>
                  <a:srgbClr val="3B3B3B"/>
                </a:solidFill>
              </a:rPr>
              <a:t>category</a:t>
            </a:r>
            <a:endParaRPr lang="en-US" sz="2400" dirty="0">
              <a:solidFill>
                <a:srgbClr val="3B3B3B"/>
              </a:solidFill>
            </a:endParaRPr>
          </a:p>
          <a:p>
            <a:pPr marL="457200" lvl="1" indent="0" eaLnBrk="1" hangingPunct="1">
              <a:buNone/>
              <a:defRPr/>
            </a:pPr>
            <a:endParaRPr lang="en-US" sz="2400" b="1" dirty="0" smtClean="0">
              <a:solidFill>
                <a:srgbClr val="3B3B3B"/>
              </a:solidFill>
            </a:endParaRPr>
          </a:p>
          <a:p>
            <a:pPr lvl="1" algn="ctr" eaLnBrk="1" hangingPunct="1">
              <a:defRPr/>
            </a:pPr>
            <a:endParaRPr lang="en-US" sz="600" b="1" dirty="0">
              <a:solidFill>
                <a:srgbClr val="3B3B3B"/>
              </a:solidFill>
            </a:endParaRPr>
          </a:p>
          <a:p>
            <a:pPr marL="0" lvl="1" indent="0" algn="ctr" eaLnBrk="1" hangingPunct="1">
              <a:buNone/>
              <a:defRPr/>
            </a:pPr>
            <a:r>
              <a:rPr lang="en-US" sz="2400" b="1" i="1" dirty="0" smtClean="0">
                <a:solidFill>
                  <a:srgbClr val="3B3B3B"/>
                </a:solidFill>
              </a:rPr>
              <a:t>Did you know?</a:t>
            </a:r>
            <a:r>
              <a:rPr lang="en-US" sz="2400" i="1" dirty="0" smtClean="0">
                <a:solidFill>
                  <a:srgbClr val="3B3B3B"/>
                </a:solidFill>
              </a:rPr>
              <a:t> </a:t>
            </a:r>
            <a:r>
              <a:rPr lang="en-US" sz="2400" dirty="0" smtClean="0">
                <a:solidFill>
                  <a:srgbClr val="3B3B3B"/>
                </a:solidFill>
              </a:rPr>
              <a:t>By 2015, more people will surf the web on their phones than on their desktop computers.</a:t>
            </a:r>
            <a:endParaRPr lang="en-US" sz="2400" dirty="0" smtClean="0">
              <a:solidFill>
                <a:srgbClr val="3B3B3B"/>
              </a:solidFill>
              <a:latin typeface="Franklin Gothic Book" charset="0"/>
              <a:cs typeface="+mn-cs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93738" y="539648"/>
            <a:ext cx="8171227" cy="663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cs typeface="+mj-cs"/>
              </a:rPr>
              <a:t>Who Are Your Online Players?</a:t>
            </a:r>
            <a:endParaRPr lang="en-US" sz="4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27974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93208" y="-174751"/>
            <a:ext cx="7568476" cy="1404646"/>
          </a:xfrm>
        </p:spPr>
        <p:txBody>
          <a:bodyPr/>
          <a:lstStyle/>
          <a:p>
            <a:r>
              <a:rPr lang="en-US" sz="4400" dirty="0">
                <a:ea typeface="ＭＳ Ｐゴシック" charset="0"/>
              </a:rPr>
              <a:t/>
            </a:r>
            <a:br>
              <a:rPr lang="en-US" sz="4400" dirty="0">
                <a:ea typeface="ＭＳ Ｐゴシック" charset="0"/>
              </a:rPr>
            </a:br>
            <a:r>
              <a:rPr lang="en-US" sz="4400" dirty="0">
                <a:ea typeface="ＭＳ Ｐゴシック" charset="0"/>
              </a:rPr>
              <a:t>Why Do Players Play Online</a:t>
            </a:r>
            <a:r>
              <a:rPr lang="en-US" sz="4400" dirty="0" smtClean="0">
                <a:ea typeface="ＭＳ Ｐゴシック" charset="0"/>
              </a:rPr>
              <a:t>?</a:t>
            </a:r>
            <a:endParaRPr 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1988" y="14478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>
            <a:lvl1pPr marL="228551" indent="-228551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80000"/>
              <a:buChar char="•"/>
              <a:defRPr sz="28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378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Futura Bk" pitchFamily="34" charset="0"/>
              <a:buChar char="−"/>
              <a:defRPr sz="2400">
                <a:solidFill>
                  <a:schemeClr val="bg1"/>
                </a:solidFill>
                <a:latin typeface="+mn-lt"/>
              </a:defRPr>
            </a:lvl2pPr>
            <a:lvl3pPr marL="914206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257034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Futura Bk" pitchFamily="34" charset="0"/>
              <a:buChar char="−"/>
              <a:defRPr sz="2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1599860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Char char="•"/>
              <a:defRPr sz="2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056964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066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170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8273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A new generation of players seeks a more complex mix of play experiences </a:t>
            </a:r>
          </a:p>
          <a:p>
            <a:pPr marL="800100" lvl="1" indent="-342900" eaLnBrk="1" hangingPunct="1"/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Influenced by online/mobile </a:t>
            </a:r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games</a:t>
            </a:r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and</a:t>
            </a:r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by personal </a:t>
            </a:r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gaming devices</a:t>
            </a:r>
          </a:p>
          <a:p>
            <a:pPr eaLnBrk="1" hangingPunct="1"/>
            <a:r>
              <a:rPr lang="en-US" sz="24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Types of play experiences players </a:t>
            </a:r>
            <a:r>
              <a:rPr lang="en-US" sz="24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seek:</a:t>
            </a:r>
            <a:endParaRPr lang="en-US" sz="24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800100" lvl="1" indent="-342900" eaLnBrk="1" hangingPunct="1"/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Downtime </a:t>
            </a:r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play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Skills play</a:t>
            </a:r>
            <a:endParaRPr lang="en-US" sz="20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800100" lvl="1" indent="-342900" eaLnBrk="1" hangingPunct="1"/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Social play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Thrilling </a:t>
            </a:r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play</a:t>
            </a:r>
          </a:p>
          <a:p>
            <a:pPr eaLnBrk="1" hangingPunct="1"/>
            <a:r>
              <a:rPr lang="en-US" sz="24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Players crave a “balanced diet” </a:t>
            </a:r>
          </a:p>
          <a:p>
            <a:pPr marL="800100" lvl="1" indent="-342900" eaLnBrk="1" hangingPunct="1"/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When games at hand do not satisfy, people seek ways to augment or convert available experiences into new </a:t>
            </a:r>
            <a:r>
              <a:rPr lang="en-US" sz="20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ones</a:t>
            </a:r>
            <a:endParaRPr lang="en-US" sz="20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5" name="Picture 8" descr="https://encrypted-tbn3.gstatic.com/images?q=tbn:ANd9GcQTgvktHtjtPJbcR836T_dM1sIjpmh8FafUaUj8-oTAm31wxMN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443" y="286277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93969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1"/>
          <p:cNvSpPr>
            <a:spLocks noGrp="1"/>
          </p:cNvSpPr>
          <p:nvPr>
            <p:ph idx="1"/>
          </p:nvPr>
        </p:nvSpPr>
        <p:spPr>
          <a:xfrm>
            <a:off x="577314" y="1487213"/>
            <a:ext cx="8109486" cy="4669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charset="0"/>
                <a:ea typeface="ＭＳ Ｐゴシック" charset="0"/>
              </a:rPr>
              <a:t>Increase your on-line </a:t>
            </a:r>
            <a:r>
              <a:rPr lang="en-US" sz="3200" dirty="0" smtClean="0">
                <a:latin typeface="Arial" charset="0"/>
                <a:ea typeface="ＭＳ Ｐゴシック" charset="0"/>
              </a:rPr>
              <a:t>presence:</a:t>
            </a:r>
            <a:endParaRPr lang="en-US" dirty="0" smtClean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Offer </a:t>
            </a:r>
            <a:r>
              <a:rPr lang="en-US" dirty="0">
                <a:latin typeface="Arial" charset="0"/>
                <a:ea typeface="ＭＳ Ｐゴシック" charset="0"/>
              </a:rPr>
              <a:t>a social casino site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</a:rPr>
              <a:t>Offer online “play </a:t>
            </a:r>
            <a:r>
              <a:rPr lang="en-US" dirty="0">
                <a:latin typeface="Arial" charset="0"/>
                <a:ea typeface="ＭＳ Ｐゴシック" charset="0"/>
              </a:rPr>
              <a:t>for </a:t>
            </a:r>
            <a:r>
              <a:rPr lang="en-US" dirty="0" smtClean="0">
                <a:latin typeface="Arial" charset="0"/>
                <a:ea typeface="ＭＳ Ｐゴシック" charset="0"/>
              </a:rPr>
              <a:t>free” </a:t>
            </a:r>
            <a:r>
              <a:rPr lang="en-US" dirty="0">
                <a:latin typeface="Arial" charset="0"/>
                <a:ea typeface="ＭＳ Ｐゴシック" charset="0"/>
              </a:rPr>
              <a:t>games</a:t>
            </a:r>
          </a:p>
          <a:p>
            <a:endParaRPr lang="en-US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i="1" dirty="0" smtClean="0">
                <a:solidFill>
                  <a:srgbClr val="3B3B3B"/>
                </a:solidFill>
                <a:latin typeface="Franklin Gothic Book" charset="0"/>
                <a:cs typeface="+mn-cs"/>
              </a:rPr>
              <a:t>Given player habits, an </a:t>
            </a:r>
          </a:p>
          <a:p>
            <a:pPr marL="0" indent="0" eaLnBrk="1" hangingPunct="1">
              <a:buNone/>
              <a:defRPr/>
            </a:pPr>
            <a:r>
              <a:rPr lang="en-US" sz="2000" i="1" dirty="0">
                <a:solidFill>
                  <a:srgbClr val="3B3B3B"/>
                </a:solidFill>
                <a:latin typeface="Franklin Gothic Book" charset="0"/>
                <a:cs typeface="+mn-cs"/>
              </a:rPr>
              <a:t>e</a:t>
            </a:r>
            <a:r>
              <a:rPr lang="en-US" sz="2000" i="1" dirty="0" smtClean="0">
                <a:solidFill>
                  <a:srgbClr val="3B3B3B"/>
                </a:solidFill>
                <a:latin typeface="Franklin Gothic Book" charset="0"/>
                <a:cs typeface="+mn-cs"/>
              </a:rPr>
              <a:t>ffective online strategy </a:t>
            </a:r>
          </a:p>
          <a:p>
            <a:pPr marL="0" indent="0" eaLnBrk="1" hangingPunct="1">
              <a:buNone/>
              <a:defRPr/>
            </a:pPr>
            <a:r>
              <a:rPr lang="en-US" sz="2000" i="1" dirty="0">
                <a:solidFill>
                  <a:srgbClr val="3B3B3B"/>
                </a:solidFill>
                <a:latin typeface="Franklin Gothic Book" charset="0"/>
                <a:cs typeface="+mn-cs"/>
              </a:rPr>
              <a:t>i</a:t>
            </a:r>
            <a:r>
              <a:rPr lang="en-US" sz="2000" i="1" dirty="0" smtClean="0">
                <a:solidFill>
                  <a:srgbClr val="3B3B3B"/>
                </a:solidFill>
                <a:latin typeface="Franklin Gothic Book" charset="0"/>
                <a:cs typeface="+mn-cs"/>
              </a:rPr>
              <a:t>s essential</a:t>
            </a:r>
            <a:r>
              <a:rPr lang="en-US" sz="2000" i="1" dirty="0">
                <a:solidFill>
                  <a:srgbClr val="3B3B3B"/>
                </a:solidFill>
                <a:latin typeface="Franklin Gothic Book" charset="0"/>
                <a:cs typeface="+mn-cs"/>
              </a:rPr>
              <a:t> </a:t>
            </a:r>
            <a:r>
              <a:rPr lang="en-US" sz="2000" i="1" dirty="0" smtClean="0">
                <a:solidFill>
                  <a:srgbClr val="3B3B3B"/>
                </a:solidFill>
                <a:latin typeface="Franklin Gothic Book" charset="0"/>
                <a:cs typeface="+mn-cs"/>
              </a:rPr>
              <a:t>- whether or not real </a:t>
            </a:r>
          </a:p>
          <a:p>
            <a:pPr marL="0" indent="0" eaLnBrk="1" hangingPunct="1">
              <a:buNone/>
              <a:defRPr/>
            </a:pPr>
            <a:r>
              <a:rPr lang="en-US" sz="2000" i="1" dirty="0">
                <a:solidFill>
                  <a:srgbClr val="3B3B3B"/>
                </a:solidFill>
                <a:latin typeface="Franklin Gothic Book" charset="0"/>
                <a:cs typeface="+mn-cs"/>
              </a:rPr>
              <a:t>m</a:t>
            </a:r>
            <a:r>
              <a:rPr lang="en-US" sz="2000" i="1" dirty="0" smtClean="0">
                <a:solidFill>
                  <a:srgbClr val="3B3B3B"/>
                </a:solidFill>
                <a:latin typeface="Franklin Gothic Book" charset="0"/>
                <a:cs typeface="+mn-cs"/>
              </a:rPr>
              <a:t>oney Igaming is a possibility. 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93738" y="539648"/>
            <a:ext cx="8171227" cy="663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cs typeface="+mj-cs"/>
              </a:rPr>
              <a:t>What Can You Do Right Now?</a:t>
            </a:r>
            <a:endParaRPr lang="en-US" sz="4400" dirty="0">
              <a:cs typeface="+mj-cs"/>
            </a:endParaRPr>
          </a:p>
        </p:txBody>
      </p:sp>
      <p:pic>
        <p:nvPicPr>
          <p:cNvPr id="4" name="Picture 6" descr="https://encrypted-tbn2.gstatic.com/images?q=tbn:ANd9GcSbpNc-ecrJHl6XIiuz4yIbYjLAEhFeD7mOfR1jrudCn_NLS2fDy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600" y="3630512"/>
            <a:ext cx="3992580" cy="245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3426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Play for Free-your own site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Considerations</a:t>
            </a:r>
          </a:p>
          <a:p>
            <a:r>
              <a:rPr lang="en-US" dirty="0" smtClean="0"/>
              <a:t>Upfront capital costs-ongoing costs</a:t>
            </a:r>
          </a:p>
          <a:p>
            <a:r>
              <a:rPr lang="en-US" dirty="0" smtClean="0"/>
              <a:t>Need to create liquidity</a:t>
            </a:r>
          </a:p>
          <a:p>
            <a:r>
              <a:rPr lang="en-US" dirty="0" smtClean="0"/>
              <a:t>You are on an island, you need to gather liquidity to make your site exciting</a:t>
            </a:r>
          </a:p>
          <a:p>
            <a:r>
              <a:rPr lang="en-US" dirty="0" smtClean="0"/>
              <a:t>Limited game content</a:t>
            </a:r>
          </a:p>
          <a:p>
            <a:r>
              <a:rPr lang="en-US" dirty="0" smtClean="0"/>
              <a:t>Perhaps best choice if real money IGaming is imminent</a:t>
            </a:r>
          </a:p>
          <a:p>
            <a:r>
              <a:rPr lang="en-US" dirty="0" smtClean="0"/>
              <a:t>All players are yours, data exclusive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291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Social Gaming </a:t>
            </a:r>
            <a:r>
              <a:rPr lang="en-US" sz="4400" dirty="0"/>
              <a:t>S</a:t>
            </a:r>
            <a:r>
              <a:rPr lang="en-US" sz="4400" dirty="0" smtClean="0"/>
              <a:t>ite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 liquidity, millions of other players for your customer</a:t>
            </a:r>
          </a:p>
          <a:p>
            <a:r>
              <a:rPr lang="en-US" dirty="0" smtClean="0"/>
              <a:t>More game choices and options for your customer</a:t>
            </a:r>
          </a:p>
          <a:p>
            <a:r>
              <a:rPr lang="en-US" dirty="0" smtClean="0"/>
              <a:t>Social component for your customer(s)</a:t>
            </a:r>
          </a:p>
          <a:p>
            <a:r>
              <a:rPr lang="en-US" dirty="0" smtClean="0"/>
              <a:t>No upfront costs/fees, minimal operating costs</a:t>
            </a:r>
          </a:p>
          <a:p>
            <a:r>
              <a:rPr lang="en-US" dirty="0" smtClean="0"/>
              <a:t>Possible revenue share in Social gaming model</a:t>
            </a:r>
          </a:p>
          <a:p>
            <a:r>
              <a:rPr lang="en-US" dirty="0" smtClean="0"/>
              <a:t>The more popular the more exciting the experience the longer the player stays, the better the marketing opportunity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63126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93208" y="-174751"/>
            <a:ext cx="7568476" cy="1404646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Social </a:t>
            </a:r>
            <a:r>
              <a:rPr lang="en-US" sz="4400" dirty="0"/>
              <a:t>Gambling Growth</a:t>
            </a:r>
            <a:endParaRPr lang="en-US" sz="5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7313" y="1447800"/>
            <a:ext cx="80856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>
            <a:lvl1pPr marL="228551" indent="-228551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80000"/>
              <a:buChar char="•"/>
              <a:defRPr sz="28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378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Futura Bk" pitchFamily="34" charset="0"/>
              <a:buChar char="−"/>
              <a:defRPr sz="2400">
                <a:solidFill>
                  <a:schemeClr val="bg1"/>
                </a:solidFill>
                <a:latin typeface="+mn-lt"/>
              </a:defRPr>
            </a:lvl2pPr>
            <a:lvl3pPr marL="914206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257034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Futura Bk" pitchFamily="34" charset="0"/>
              <a:buChar char="−"/>
              <a:defRPr sz="2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1599860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Char char="•"/>
              <a:defRPr sz="2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056964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066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170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8273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4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Social casinos are an estimated $2.1B industry growing to $2.7B by 2015 (13% CAGR)</a:t>
            </a:r>
            <a:endParaRPr lang="en-US" sz="24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Since 2010, the number of social gamers who play casino games has </a:t>
            </a:r>
            <a:r>
              <a:rPr lang="en-US" sz="24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doubled (173MM today)</a:t>
            </a:r>
            <a:endParaRPr lang="en-US" sz="24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800100" lvl="1" indent="-342900" eaLnBrk="1" hangingPunct="1"/>
            <a:r>
              <a:rPr lang="en-US" sz="20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In the US there are 35.4MM monthly social casino players</a:t>
            </a:r>
          </a:p>
          <a:p>
            <a:pPr eaLnBrk="1" hangingPunct="1"/>
            <a:r>
              <a:rPr lang="en-US" sz="24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Today North America represents 41% ($863MM) of the $2.1B worldwide social casino market</a:t>
            </a:r>
            <a:endParaRPr lang="en-US" sz="24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 sz="24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93208" y="-174751"/>
            <a:ext cx="8659266" cy="1404646"/>
          </a:xfrm>
        </p:spPr>
        <p:txBody>
          <a:bodyPr/>
          <a:lstStyle/>
          <a:p>
            <a:r>
              <a:rPr lang="en-US" sz="4400" dirty="0" smtClean="0">
                <a:latin typeface="Arial" charset="0"/>
                <a:ea typeface="ＭＳ Ｐゴシック" charset="0"/>
              </a:rPr>
              <a:t/>
            </a:r>
            <a:br>
              <a:rPr lang="en-US" sz="4400" dirty="0" smtClean="0">
                <a:latin typeface="Arial" charset="0"/>
                <a:ea typeface="ＭＳ Ｐゴシック" charset="0"/>
              </a:rPr>
            </a:br>
            <a:r>
              <a:rPr lang="en-US" sz="4400" dirty="0" smtClean="0">
                <a:latin typeface="Arial" charset="0"/>
                <a:ea typeface="ＭＳ Ｐゴシック" charset="0"/>
              </a:rPr>
              <a:t>Social </a:t>
            </a:r>
            <a:r>
              <a:rPr lang="en-US" sz="4400" dirty="0">
                <a:latin typeface="Arial" charset="0"/>
                <a:ea typeface="ＭＳ Ｐゴシック" charset="0"/>
              </a:rPr>
              <a:t>Gaming Has Slots Appeal</a:t>
            </a:r>
            <a:endParaRPr lang="en-US" sz="5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61988" y="1447800"/>
            <a:ext cx="8001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0" tIns="45711" rIns="91420" bIns="45711" numCol="1" anchor="t" anchorCtr="0" compatLnSpc="1">
            <a:prstTxWarp prst="textNoShape">
              <a:avLst/>
            </a:prstTxWarp>
          </a:bodyPr>
          <a:lstStyle>
            <a:lvl1pPr marL="228551" indent="-228551" algn="l" rtl="0" eaLnBrk="0" fontAlgn="base" hangingPunct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80000"/>
              <a:buChar char="•"/>
              <a:defRPr sz="280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378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Futura Bk" pitchFamily="34" charset="0"/>
              <a:buChar char="−"/>
              <a:defRPr sz="2400">
                <a:solidFill>
                  <a:schemeClr val="bg1"/>
                </a:solidFill>
                <a:latin typeface="+mn-lt"/>
              </a:defRPr>
            </a:lvl2pPr>
            <a:lvl3pPr marL="914206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Char char="•"/>
              <a:defRPr sz="2000">
                <a:solidFill>
                  <a:schemeClr val="bg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257034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Font typeface="Futura Bk" pitchFamily="34" charset="0"/>
              <a:buChar char="−"/>
              <a:defRPr sz="2000">
                <a:solidFill>
                  <a:schemeClr val="tx2">
                    <a:lumMod val="50000"/>
                  </a:schemeClr>
                </a:solidFill>
                <a:latin typeface="+mn-lt"/>
              </a:defRPr>
            </a:lvl4pPr>
            <a:lvl5pPr marL="1599860" indent="-228551" algn="l" rtl="0" eaLnBrk="0" fontAlgn="base" hangingPunct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Char char="•"/>
              <a:defRPr sz="2000">
                <a:solidFill>
                  <a:schemeClr val="tx2">
                    <a:lumMod val="50000"/>
                  </a:schemeClr>
                </a:solidFill>
                <a:latin typeface="+mn-lt"/>
              </a:defRPr>
            </a:lvl5pPr>
            <a:lvl6pPr marL="2056964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514066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71170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428273" indent="-228551" algn="l" rtl="0" fontAlgn="base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rgbClr val="ABA69F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Slot games are big on Facebook</a:t>
            </a:r>
          </a:p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Facebook Daily Active Users </a:t>
            </a:r>
          </a:p>
          <a:p>
            <a:pPr marL="742950" lvl="1" indent="-285750" eaLnBrk="1" hangingPunct="1"/>
            <a:r>
              <a:rPr lang="en-US" sz="18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Slingo by Zynga – </a:t>
            </a:r>
            <a:r>
              <a:rPr lang="en-US" sz="18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2.9mm </a:t>
            </a:r>
            <a:endParaRPr lang="en-US" sz="18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742950" lvl="1" indent="-285750" eaLnBrk="1" hangingPunct="1"/>
            <a:r>
              <a:rPr lang="en-US" sz="18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Slotomania by Caesars – </a:t>
            </a:r>
            <a:r>
              <a:rPr lang="en-US" sz="18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2.1mm</a:t>
            </a:r>
            <a:endParaRPr lang="en-US" sz="18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742950" lvl="1" indent="-285750" eaLnBrk="1" hangingPunct="1"/>
            <a:r>
              <a:rPr lang="en-US" sz="18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DoubleDown Casino by IGT – </a:t>
            </a:r>
            <a:r>
              <a:rPr lang="en-US" sz="18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1.5mm</a:t>
            </a:r>
            <a:endParaRPr lang="en-US" sz="18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742950" lvl="1" indent="-285750" eaLnBrk="1" hangingPunct="1"/>
            <a:r>
              <a:rPr lang="en-US" sz="18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Games By GSN Game Show Network – </a:t>
            </a:r>
            <a:r>
              <a:rPr lang="en-US" sz="1800" dirty="0" smtClean="0">
                <a:solidFill>
                  <a:srgbClr val="3B3B3B"/>
                </a:solidFill>
                <a:latin typeface="Arial" charset="0"/>
                <a:ea typeface="ＭＳ Ｐゴシック" charset="0"/>
              </a:rPr>
              <a:t>1.3mm</a:t>
            </a:r>
            <a:endParaRPr lang="en-US" sz="1800" dirty="0">
              <a:solidFill>
                <a:srgbClr val="3B3B3B"/>
              </a:solidFill>
              <a:latin typeface="Arial" charset="0"/>
              <a:ea typeface="ＭＳ Ｐゴシック" charset="0"/>
            </a:endParaRPr>
          </a:p>
          <a:p>
            <a:pPr marL="742950" lvl="1" indent="-285750" eaLnBrk="1" hangingPunct="1"/>
            <a:r>
              <a:rPr lang="en-US" sz="1800" dirty="0">
                <a:solidFill>
                  <a:srgbClr val="3B3B3B"/>
                </a:solidFill>
                <a:latin typeface="Arial" charset="0"/>
                <a:ea typeface="ＭＳ Ｐゴシック" charset="0"/>
              </a:rPr>
              <a:t>Lucky Slots by Blue Shell Games – 840,000</a:t>
            </a:r>
          </a:p>
          <a:p>
            <a:pPr eaLnBrk="1" hangingPunct="1"/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eaLnBrk="1" hangingPunct="1"/>
            <a:endParaRPr lang="en-US" sz="14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</a:pPr>
            <a:r>
              <a:rPr lang="en-US" sz="1400" i="1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Source</a:t>
            </a:r>
            <a:r>
              <a:rPr lang="en-US" sz="1400" i="1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: AppData.com (as of 9/19/12)</a:t>
            </a:r>
            <a:endParaRPr lang="en-US" sz="1100" i="1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2580" y="1602000"/>
            <a:ext cx="24955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3975" y="4479925"/>
            <a:ext cx="19542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4354513"/>
            <a:ext cx="1349375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7400" y="4360863"/>
            <a:ext cx="109696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Picture 13" descr="https://encrypted-tbn2.gstatic.com/images?q=tbn:ANd9GcRkzywg-rf9ohWGfxEMfhm846QjfX8c9BabsbfxrFI7PaSvKb9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43434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" y="4548188"/>
            <a:ext cx="17907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6137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46900" y="79805"/>
            <a:ext cx="2073275" cy="11072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1231" y="476203"/>
            <a:ext cx="8229600" cy="673193"/>
          </a:xfrm>
        </p:spPr>
        <p:txBody>
          <a:bodyPr anchor="t"/>
          <a:lstStyle/>
          <a:p>
            <a:r>
              <a:rPr lang="en-US" sz="4400" dirty="0" smtClean="0"/>
              <a:t>Social Casino Market</a:t>
            </a:r>
            <a:endParaRPr lang="en-US" sz="4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440531" y="6441532"/>
            <a:ext cx="1302544" cy="304801"/>
          </a:xfrm>
          <a:prstGeom prst="rect">
            <a:avLst/>
          </a:prstGeom>
        </p:spPr>
        <p:txBody>
          <a:bodyPr/>
          <a:lstStyle/>
          <a:p>
            <a:fld id="{2BF0464A-9EC1-4C8C-A3B4-EA7D4F05F30F}" type="datetime4">
              <a:rPr lang="en-US" smtClean="0">
                <a:solidFill>
                  <a:srgbClr val="3B3B3B"/>
                </a:solidFill>
              </a:rPr>
              <a:pPr/>
              <a:t>May 8, 2013</a:t>
            </a:fld>
            <a:endParaRPr lang="en-US" dirty="0">
              <a:solidFill>
                <a:srgbClr val="3B3B3B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2957"/>
            <a:ext cx="4847573" cy="2998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02" y="1858257"/>
            <a:ext cx="4602697" cy="336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J_Bc0KsEWGvmExeMlk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3Uh91Y_0aZvTecE8iAh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t7WhB.tUuNJ3WlwotpQ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v2iavOAc0KltPnfmo9i_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SBL7ep52kKMp6USpcZQ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NEGkj8WRkq0RkKVoCJ5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KtG7D8EeEKmEfdID9As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VpfVkNQ0SIdPNjLA.a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J_Bc0KsEWGvmExeMlk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3Uh91Y_0aZvTecE8iAh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t7WhB.tUuNJ3WlwotpQw"/>
</p:tagLst>
</file>

<file path=ppt/theme/theme1.xml><?xml version="1.0" encoding="utf-8"?>
<a:theme xmlns:a="http://schemas.openxmlformats.org/drawingml/2006/main" name="1_Custom Design PRINT">
  <a:themeElements>
    <a:clrScheme name="IGT presentation colors">
      <a:dk1>
        <a:srgbClr val="3B3B3B"/>
      </a:dk1>
      <a:lt1>
        <a:srgbClr val="FFFFFF"/>
      </a:lt1>
      <a:dk2>
        <a:srgbClr val="0D3692"/>
      </a:dk2>
      <a:lt2>
        <a:srgbClr val="F2F2F2"/>
      </a:lt2>
      <a:accent1>
        <a:srgbClr val="184DB6"/>
      </a:accent1>
      <a:accent2>
        <a:srgbClr val="992103"/>
      </a:accent2>
      <a:accent3>
        <a:srgbClr val="979936"/>
      </a:accent3>
      <a:accent4>
        <a:srgbClr val="8064A2"/>
      </a:accent4>
      <a:accent5>
        <a:srgbClr val="F99D31"/>
      </a:accent5>
      <a:accent6>
        <a:srgbClr val="B6B8BA"/>
      </a:accent6>
      <a:hlink>
        <a:srgbClr val="007DC3"/>
      </a:hlink>
      <a:folHlink>
        <a:srgbClr val="9FCBE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IGT Master Template Light 05112010</Template>
  <TotalTime>19826</TotalTime>
  <Words>616</Words>
  <Application>Microsoft Macintosh PowerPoint</Application>
  <PresentationFormat>On-screen Show (4:3)</PresentationFormat>
  <Paragraphs>95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1_Custom Design PRINT</vt:lpstr>
      <vt:lpstr>Internet Gaming – Getting Ready</vt:lpstr>
      <vt:lpstr>Who Are Your Online Players?</vt:lpstr>
      <vt:lpstr> Why Do Players Play Online?</vt:lpstr>
      <vt:lpstr>What Can You Do Right Now?</vt:lpstr>
      <vt:lpstr>Play for Free-your own site</vt:lpstr>
      <vt:lpstr> Social Gaming Site</vt:lpstr>
      <vt:lpstr> Social Gambling Growth</vt:lpstr>
      <vt:lpstr> Social Gaming Has Slots Appeal</vt:lpstr>
      <vt:lpstr>Social Casino Market</vt:lpstr>
      <vt:lpstr>Customer Business Value</vt:lpstr>
      <vt:lpstr>Your Web Page, Your Messages, Your Customer</vt:lpstr>
      <vt:lpstr>PowerPoint Presentation</vt:lpstr>
    </vt:vector>
  </TitlesOfParts>
  <Company>International Game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Isle of Capri and IGT</dc:title>
  <dc:creator>Boris Hallerbach</dc:creator>
  <cp:lastModifiedBy>Kevin Buntrock</cp:lastModifiedBy>
  <cp:revision>340</cp:revision>
  <cp:lastPrinted>2013-02-03T22:09:23Z</cp:lastPrinted>
  <dcterms:created xsi:type="dcterms:W3CDTF">2010-12-09T17:04:08Z</dcterms:created>
  <dcterms:modified xsi:type="dcterms:W3CDTF">2013-05-08T14:01:45Z</dcterms:modified>
</cp:coreProperties>
</file>