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70" r:id="rId4"/>
    <p:sldId id="271" r:id="rId5"/>
    <p:sldId id="272" r:id="rId6"/>
    <p:sldId id="273" r:id="rId7"/>
    <p:sldId id="275" r:id="rId8"/>
    <p:sldId id="276" r:id="rId9"/>
    <p:sldId id="279" r:id="rId10"/>
    <p:sldId id="277" r:id="rId11"/>
    <p:sldId id="278" r:id="rId12"/>
    <p:sldId id="274" r:id="rId13"/>
    <p:sldId id="280" r:id="rId14"/>
    <p:sldId id="281" r:id="rId15"/>
    <p:sldId id="282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>
      <p:cViewPr varScale="1">
        <p:scale>
          <a:sx n="118" d="100"/>
          <a:sy n="118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389D78C-B980-4E4E-99DF-A7C95F3EAA75}" type="datetimeFigureOut">
              <a:rPr lang="en-US" smtClean="0"/>
              <a:pPr/>
              <a:t>5/8/2013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30F2FC-4E25-48BB-AB80-4E6CE0F867A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SGS13_20Years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081713"/>
            <a:ext cx="1927515" cy="77628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447800"/>
            <a:ext cx="9144000" cy="54102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GS13_20Years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47625"/>
            <a:ext cx="3476625" cy="14001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905506"/>
            <a:ext cx="64008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19175">
              <a:defRPr/>
            </a:pPr>
            <a:r>
              <a:rPr lang="en-US" sz="2400" b="1" kern="0" dirty="0" smtClean="0"/>
              <a:t>iGaming Landbased Operators Survey</a:t>
            </a:r>
          </a:p>
          <a:p>
            <a:pPr algn="just" defTabSz="1019175">
              <a:defRPr/>
            </a:pPr>
            <a:endParaRPr lang="en-US" b="1" kern="0" dirty="0" smtClean="0"/>
          </a:p>
          <a:p>
            <a:r>
              <a:rPr lang="en-US" dirty="0" smtClean="0"/>
              <a:t>Presented by: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Paul Girvan</a:t>
            </a:r>
          </a:p>
          <a:p>
            <a:r>
              <a:rPr lang="en-US" dirty="0" smtClean="0"/>
              <a:t>Managing Director </a:t>
            </a:r>
          </a:p>
          <a:p>
            <a:r>
              <a:rPr lang="en-US" dirty="0" smtClean="0"/>
              <a:t>The Innovation Group</a:t>
            </a:r>
          </a:p>
          <a:p>
            <a:r>
              <a:rPr lang="en-US" dirty="0" smtClean="0"/>
              <a:t>New Orleans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2013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81000" y="2133600"/>
          <a:ext cx="8196660" cy="130620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69690"/>
                <a:gridCol w="6526970"/>
              </a:tblGrid>
              <a:tr h="5312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30%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/>
                        <a:t>Data Protection/Reliability/Stability/Security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14%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Cost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874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/>
                        <a:t>11%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Integration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Arial Narrow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0" y="685800"/>
            <a:ext cx="9280525" cy="52846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Main Concerns with the software solutions that have been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presented to you?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" y="2209800"/>
          <a:ext cx="8686800" cy="18022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20193"/>
                <a:gridCol w="7166607"/>
              </a:tblGrid>
              <a:tr h="5879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19%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202" marR="9202" marT="920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smtClean="0"/>
                        <a:t>Integration/Compatibility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202" marR="9202" marT="920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977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13%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202" marR="9202" marT="920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Flexibility/Variety/More Games/Mobile apps</a:t>
                      </a:r>
                      <a:endParaRPr lang="en-US" sz="2400" b="0" i="0" u="none" strike="noStrike" dirty="0">
                        <a:solidFill>
                          <a:srgbClr val="FF0000"/>
                        </a:solidFill>
                        <a:latin typeface="Arial Narrow"/>
                      </a:endParaRPr>
                    </a:p>
                  </a:txBody>
                  <a:tcPr marL="9202" marR="9202" marT="920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6165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13%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202" marR="9202" marT="9202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Player </a:t>
                      </a:r>
                      <a:r>
                        <a:rPr lang="en-US" sz="2400" u="none" strike="noStrike" dirty="0" smtClean="0"/>
                        <a:t>Identification/Verification/Security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202" marR="9202" marT="9202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92075" y="762000"/>
            <a:ext cx="9051925" cy="52846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terms of factors, processes, and/or software functions, what are the three most important technology advances that you would like to see providers integrate into their offerings?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200" y="1066800"/>
            <a:ext cx="2884010" cy="4984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447800"/>
            <a:ext cx="4638734" cy="426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2075" y="228600"/>
            <a:ext cx="9051925" cy="607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Current Level of Commitment to Social Media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541" y="914400"/>
            <a:ext cx="8762014" cy="43704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/>
              <a:t>Social Gaming and Convergence with Real Money Gaming</a:t>
            </a:r>
          </a:p>
          <a:p>
            <a:pPr algn="ctr"/>
            <a:endParaRPr lang="en-US" u="sng" dirty="0" smtClean="0"/>
          </a:p>
          <a:p>
            <a:pPr algn="ctr"/>
            <a:r>
              <a:rPr lang="en-US" sz="2000" u="sng" dirty="0" smtClean="0"/>
              <a:t>I see this this as the most likely and effective channel of development</a:t>
            </a:r>
            <a:endParaRPr lang="en-US" u="sng" dirty="0" smtClean="0"/>
          </a:p>
          <a:p>
            <a:pPr algn="ctr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Offers short term free play and monetized option that is legal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Can be converted to real money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Long term can offer both free play and real money gaming</a:t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Provides a broader platform to better engage players and drive them to land based casinos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 innovative environment with low barriers to entry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Most casinos already have some level of commitment to social media on which to build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609600"/>
            <a:ext cx="8610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Maryland Live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More than 165,000+ registered online players.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12% of online free-play database come into the casino to play for real money.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These come 40% more frequently, worth 20% more per visit, stayed 10% longer.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Casino X Free Play Site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22,000 active poker players in 5 months, 15,000 were not in casino database.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8% to 10% converted to land based players.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Land based revenues increased, have a database for when real money iGaming starts.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British Columbia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Land based casino revenues continued to grow despite concurrent growth in iGaming (</a:t>
            </a:r>
            <a:r>
              <a:rPr lang="en-US" dirty="0" err="1" smtClean="0"/>
              <a:t>PlayNow</a:t>
            </a:r>
            <a:r>
              <a:rPr lang="en-US" dirty="0" smtClean="0"/>
              <a:t>) 2004-present.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Primary Research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Surveys conducted by The Innovation Group, (national and regional) IPSOS (Canada) and US Gaming Survey (Northeast US) all agree that impact on land based gaming revenue will be a slight positive-NO CANNIBALIZATION.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52400"/>
            <a:ext cx="793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Benefits of iGaming to Land Based Casino &amp; Cannibalization?</a:t>
            </a:r>
            <a:endParaRPr lang="en-US" sz="2400" b="1" u="sn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2209800"/>
            <a:ext cx="61166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Thank You!</a:t>
            </a:r>
          </a:p>
          <a:p>
            <a:endParaRPr lang="en-US" dirty="0" smtClean="0"/>
          </a:p>
          <a:p>
            <a:r>
              <a:rPr lang="en-US" dirty="0" smtClean="0"/>
              <a:t>For more information email: pgirvan@theinnovationgroup.com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981200"/>
            <a:ext cx="6096000" cy="385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685800" y="762000"/>
            <a:ext cx="807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smtClean="0"/>
              <a:t>68% either formally or informally investigating iGaming, </a:t>
            </a:r>
          </a:p>
          <a:p>
            <a:r>
              <a:rPr lang="en-US" b="1" i="1" dirty="0" smtClean="0"/>
              <a:t>11% initiated provider selection process, </a:t>
            </a:r>
          </a:p>
          <a:p>
            <a:r>
              <a:rPr lang="en-US" b="1" i="1" dirty="0" smtClean="0"/>
              <a:t>11% already selected provider, </a:t>
            </a:r>
          </a:p>
          <a:p>
            <a:r>
              <a:rPr lang="en-US" b="1" i="1" dirty="0" smtClean="0"/>
              <a:t>and 7% have already implemented, only 2% have decided not to pursue</a:t>
            </a:r>
            <a:endParaRPr lang="en-US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52400" y="228600"/>
            <a:ext cx="9051925" cy="607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Status of IGaming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133600"/>
            <a:ext cx="7894918" cy="382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133600" y="990600"/>
            <a:ext cx="4208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85% preparing for real money gaming</a:t>
            </a:r>
          </a:p>
          <a:p>
            <a:r>
              <a:rPr lang="en-US" sz="2000" b="1" i="1" dirty="0" smtClean="0"/>
              <a:t>75% focusing on social gaming </a:t>
            </a:r>
          </a:p>
          <a:p>
            <a:r>
              <a:rPr lang="en-US" sz="2000" b="1" i="1" dirty="0" smtClean="0"/>
              <a:t>67% focusing on free play</a:t>
            </a:r>
            <a:endParaRPr lang="en-US" sz="2000" b="1" i="1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075" y="457200"/>
            <a:ext cx="9051925" cy="607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Form of iGaming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133600"/>
            <a:ext cx="4857280" cy="3838393"/>
          </a:xfrm>
          <a:prstGeom prst="rect">
            <a:avLst/>
          </a:prstGeom>
          <a:gradFill flip="none" rotWithShape="1"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181600" y="3276600"/>
            <a:ext cx="3886199" cy="861774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</a:schemeClr>
              </a:gs>
              <a:gs pos="8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  <a:lin ang="16200000" scaled="0"/>
          </a:gradFill>
          <a:ln>
            <a:solidFill>
              <a:schemeClr val="bg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1" u="sng" dirty="0" smtClean="0"/>
              <a:t>Cost Expectation</a:t>
            </a:r>
          </a:p>
          <a:p>
            <a:r>
              <a:rPr lang="en-US" sz="1600" b="1" i="1" dirty="0" smtClean="0"/>
              <a:t>Average start up costs=$2.4 million</a:t>
            </a:r>
          </a:p>
          <a:p>
            <a:r>
              <a:rPr lang="en-US" sz="1600" b="1" i="1" dirty="0" smtClean="0"/>
              <a:t>Average annual operating costs = $568,000 </a:t>
            </a:r>
            <a:endParaRPr lang="en-US" sz="1600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762000"/>
            <a:ext cx="899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i="1" dirty="0" smtClean="0"/>
              <a:t>71% planning to add new staff dedicated to iGaming ranging from 2 to 30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/>
              <a:t>Average 6 FTE’s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/>
              <a:t>Total salaries from $60,000 to $750,000 + with average of  $306,000 </a:t>
            </a:r>
          </a:p>
          <a:p>
            <a:pPr>
              <a:buFont typeface="Arial" pitchFamily="34" charset="0"/>
              <a:buChar char="•"/>
            </a:pPr>
            <a:r>
              <a:rPr lang="en-US" sz="2000" b="1" i="1" dirty="0" smtClean="0"/>
              <a:t>Native American casinos more likely to add staff compared to Commercial casinos</a:t>
            </a:r>
            <a:endParaRPr lang="en-US" sz="20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075" y="152400"/>
            <a:ext cx="9051925" cy="607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iGaming Staffing and Salary Expectations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9860" y="1295400"/>
            <a:ext cx="5254140" cy="3924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0" y="990600"/>
            <a:ext cx="3505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i="1" dirty="0" smtClean="0"/>
          </a:p>
          <a:p>
            <a:pPr marL="228600" algn="just"/>
            <a:r>
              <a:rPr lang="en-US" b="1" i="1" u="sng" dirty="0" smtClean="0"/>
              <a:t>Landbased operators are keeping in house functions that touch the customer such as:</a:t>
            </a:r>
          </a:p>
          <a:p>
            <a:pPr marL="228600" algn="just">
              <a:buFont typeface="Arial" pitchFamily="34" charset="0"/>
              <a:buChar char="•"/>
            </a:pPr>
            <a:endParaRPr lang="en-US" b="1" i="1" dirty="0" smtClean="0"/>
          </a:p>
          <a:p>
            <a:pPr marL="228600" algn="just">
              <a:buFont typeface="Arial" pitchFamily="34" charset="0"/>
              <a:buChar char="•"/>
            </a:pPr>
            <a:r>
              <a:rPr lang="en-US" b="1" i="1" dirty="0" smtClean="0"/>
              <a:t> Bonus and Loyalty programs 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b="1" i="1" dirty="0" smtClean="0"/>
              <a:t>VIP account management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b="1" i="1" dirty="0" smtClean="0"/>
              <a:t>Customer Service</a:t>
            </a:r>
          </a:p>
          <a:p>
            <a:pPr marL="228600" algn="just">
              <a:buFont typeface="Arial" pitchFamily="34" charset="0"/>
              <a:buChar char="•"/>
            </a:pPr>
            <a:endParaRPr lang="en-US" b="1" i="1" dirty="0" smtClean="0"/>
          </a:p>
          <a:p>
            <a:pPr marL="228600" algn="just">
              <a:buFont typeface="Arial" pitchFamily="34" charset="0"/>
              <a:buChar char="•"/>
            </a:pPr>
            <a:r>
              <a:rPr lang="en-US" b="1" i="1" u="sng" dirty="0" smtClean="0">
                <a:solidFill>
                  <a:srgbClr val="FF0000"/>
                </a:solidFill>
              </a:rPr>
              <a:t>Own the database</a:t>
            </a:r>
          </a:p>
          <a:p>
            <a:pPr algn="just">
              <a:buFont typeface="Arial" pitchFamily="34" charset="0"/>
              <a:buChar char="•"/>
            </a:pPr>
            <a:endParaRPr lang="en-US" sz="2000" b="1" i="1" dirty="0" smtClean="0"/>
          </a:p>
          <a:p>
            <a:pPr algn="just"/>
            <a:r>
              <a:rPr lang="en-US" b="1" i="1" u="sng" dirty="0" smtClean="0"/>
              <a:t>Also looking to have control retaining functions such as:</a:t>
            </a:r>
          </a:p>
          <a:p>
            <a:pPr algn="just"/>
            <a:endParaRPr lang="en-US" sz="2000" b="1" i="1" dirty="0" smtClean="0"/>
          </a:p>
          <a:p>
            <a:pPr marL="228600" algn="just">
              <a:buFont typeface="Arial" pitchFamily="34" charset="0"/>
              <a:buChar char="•"/>
            </a:pPr>
            <a:r>
              <a:rPr lang="en-US" b="1" i="1" dirty="0" smtClean="0"/>
              <a:t>Hosting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b="1" i="1" dirty="0" smtClean="0"/>
              <a:t>Selection of Games</a:t>
            </a:r>
          </a:p>
          <a:p>
            <a:pPr marL="228600" algn="just">
              <a:buFont typeface="Arial" pitchFamily="34" charset="0"/>
              <a:buChar char="•"/>
            </a:pPr>
            <a:r>
              <a:rPr lang="en-US" b="1" i="1" dirty="0" smtClean="0"/>
              <a:t>Analytics</a:t>
            </a:r>
            <a:endParaRPr lang="en-US" sz="1200" b="1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2075" y="457200"/>
            <a:ext cx="9051925" cy="607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 House Functions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1981200"/>
            <a:ext cx="5334000" cy="4160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6200" y="1219200"/>
            <a:ext cx="39465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8275" indent="-168275" algn="l">
              <a:buFont typeface="Arial" pitchFamily="34" charset="0"/>
              <a:buChar char="•"/>
            </a:pPr>
            <a:endParaRPr lang="en-US" sz="2000" b="1" i="1" dirty="0" smtClean="0"/>
          </a:p>
          <a:p>
            <a:pPr marL="168275" indent="-168275" algn="l"/>
            <a:r>
              <a:rPr lang="en-US" sz="2000" b="1" i="1" dirty="0" smtClean="0"/>
              <a:t> </a:t>
            </a:r>
            <a:r>
              <a:rPr lang="en-US" b="1" i="1" dirty="0" smtClean="0"/>
              <a:t>Landbased operators are outsourcing :</a:t>
            </a:r>
          </a:p>
          <a:p>
            <a:pPr marL="168275" indent="-168275" algn="l"/>
            <a:endParaRPr lang="en-US" b="1" i="1" dirty="0" smtClean="0"/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Payment and Fraud Protection</a:t>
            </a:r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Geo-Location &amp; Age Verification</a:t>
            </a:r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SEO/Site Optimization</a:t>
            </a:r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Web site maintenance</a:t>
            </a:r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Affiliate management</a:t>
            </a:r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Hosting </a:t>
            </a:r>
          </a:p>
          <a:p>
            <a:pPr marL="168275" indent="-168275" algn="l">
              <a:buFont typeface="Arial" pitchFamily="34" charset="0"/>
              <a:buChar char="•"/>
            </a:pPr>
            <a:r>
              <a:rPr lang="en-US" b="1" i="1" dirty="0" smtClean="0"/>
              <a:t>Network chat maintenance</a:t>
            </a:r>
          </a:p>
          <a:p>
            <a:pPr marL="168275" indent="-168275" algn="just">
              <a:buFont typeface="Arial" pitchFamily="34" charset="0"/>
              <a:buChar char="•"/>
            </a:pPr>
            <a:endParaRPr lang="en-US" b="1" i="1" dirty="0" smtClean="0"/>
          </a:p>
          <a:p>
            <a:pPr marL="168275" indent="-168275" algn="just">
              <a:buFont typeface="Arial" pitchFamily="34" charset="0"/>
              <a:buChar char="•"/>
            </a:pPr>
            <a:endParaRPr lang="en-US" sz="2000" b="1" i="1" dirty="0" smtClean="0"/>
          </a:p>
          <a:p>
            <a:pPr marL="168275" indent="-168275" algn="just"/>
            <a:endParaRPr lang="en-US" sz="2000" b="1" i="1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2075" y="381000"/>
            <a:ext cx="9051925" cy="60716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Out Source Functions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534400" cy="428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0" y="762000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40% see no or minor impacts on landbased revenues, 38% see a moderate impact while 22% see a significant or very significant impact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04800"/>
            <a:ext cx="8915400" cy="2905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Impact on Landbased Revenues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752600"/>
            <a:ext cx="7924800" cy="427845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52401" y="914400"/>
            <a:ext cx="853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74% of respondents see iGaming revenues as minor to moderate in comparison to landbased revenues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81000"/>
            <a:ext cx="8915400" cy="290513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iGaming Revenues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" y="2362200"/>
          <a:ext cx="8500242" cy="227411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73273"/>
                <a:gridCol w="6526969"/>
              </a:tblGrid>
              <a:tr h="568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24%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Regulation/Compact/Legality Concerns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8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19%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Cannibalization / Profitability / ROI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8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13%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Cost of System and Developing</a:t>
                      </a:r>
                      <a:r>
                        <a:rPr lang="en-US" sz="2400" u="none" strike="noStrike" baseline="0" dirty="0" smtClean="0"/>
                        <a:t> Capabilities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685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10%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smtClean="0"/>
                        <a:t>Integration with Landbased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Arial Narrow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92075" y="685800"/>
            <a:ext cx="9051925" cy="52846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Major  Concerns voiced internally within your organization as it relates to online gaming? </a:t>
            </a:r>
            <a:endParaRPr kumimoji="0" lang="en-US" sz="24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587</Words>
  <Application>Microsoft Office PowerPoint</Application>
  <PresentationFormat>On-screen Show (4:3)</PresentationFormat>
  <Paragraphs>116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BNP Media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guzzardej</dc:creator>
  <cp:lastModifiedBy>pgirvan</cp:lastModifiedBy>
  <cp:revision>29</cp:revision>
  <dcterms:created xsi:type="dcterms:W3CDTF">2012-12-18T21:06:39Z</dcterms:created>
  <dcterms:modified xsi:type="dcterms:W3CDTF">2013-05-08T17:00:41Z</dcterms:modified>
</cp:coreProperties>
</file>