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15"/>
  </p:notesMasterIdLst>
  <p:sldIdLst>
    <p:sldId id="256" r:id="rId5"/>
    <p:sldId id="925" r:id="rId6"/>
    <p:sldId id="926" r:id="rId7"/>
    <p:sldId id="873" r:id="rId8"/>
    <p:sldId id="927" r:id="rId9"/>
    <p:sldId id="928" r:id="rId10"/>
    <p:sldId id="888" r:id="rId11"/>
    <p:sldId id="929" r:id="rId12"/>
    <p:sldId id="930" r:id="rId13"/>
    <p:sldId id="8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D08"/>
    <a:srgbClr val="354146"/>
    <a:srgbClr val="0B32F1"/>
    <a:srgbClr val="387C28"/>
    <a:srgbClr val="7247AD"/>
    <a:srgbClr val="FD8224"/>
    <a:srgbClr val="FF8200"/>
    <a:srgbClr val="FF1400"/>
    <a:srgbClr val="77797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5259" autoAdjust="0"/>
  </p:normalViewPr>
  <p:slideViewPr>
    <p:cSldViewPr snapToGrid="0" snapToObjects="1">
      <p:cViewPr varScale="1">
        <p:scale>
          <a:sx n="107" d="100"/>
          <a:sy n="107" d="100"/>
        </p:scale>
        <p:origin x="1200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B6D5-9211-1844-A951-C4C63370B69E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F9549-DBC8-EF4C-9B5E-CA154048DF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F9549-DBC8-EF4C-9B5E-CA154048DF1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3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736439" y="4021296"/>
            <a:ext cx="768389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" name="Picture 1" descr="UT_logo_BOBI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609" y="4098606"/>
            <a:ext cx="2624192" cy="14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79688"/>
            <a:ext cx="109728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53926" y="751925"/>
            <a:ext cx="5065997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3926" y="2340851"/>
            <a:ext cx="5065997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1346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370541" y="2365249"/>
            <a:ext cx="5653492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6227233" y="228601"/>
            <a:ext cx="5653492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227232" y="4175911"/>
            <a:ext cx="27432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37525" y="4175911"/>
            <a:ext cx="27432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9892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28800" y="2694276"/>
            <a:ext cx="85344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3" name="Picture 2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02129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"/>
            <a:ext cx="103632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914400" y="1130300"/>
            <a:ext cx="103632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12192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28800" y="215736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396711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1748" y="4997455"/>
            <a:ext cx="2648507" cy="15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25851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81625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new PT 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600461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600461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00461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235" y="4313728"/>
            <a:ext cx="3225221" cy="18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yresJosh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4649" y="0"/>
            <a:ext cx="13827568" cy="686841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5923" y="274638"/>
            <a:ext cx="5591539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UT_logo_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0577" y="4313727"/>
            <a:ext cx="3245995" cy="18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lag2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793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85923" y="0"/>
            <a:ext cx="5591539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85923" y="649288"/>
            <a:ext cx="5591539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UT_logo_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082" y="4326696"/>
            <a:ext cx="3177221" cy="18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  <a:latin typeface="+mn-lt"/>
              </a:defRPr>
            </a:lvl1pPr>
            <a:lvl2pPr>
              <a:defRPr>
                <a:solidFill>
                  <a:srgbClr val="3B3C3E"/>
                </a:solidFill>
                <a:latin typeface="+mn-lt"/>
              </a:defRPr>
            </a:lvl2pPr>
            <a:lvl3pPr>
              <a:defRPr>
                <a:solidFill>
                  <a:srgbClr val="3B3C3E"/>
                </a:solidFill>
                <a:latin typeface="+mn-lt"/>
              </a:defRPr>
            </a:lvl3pPr>
            <a:lvl4pPr>
              <a:defRPr>
                <a:solidFill>
                  <a:srgbClr val="3B3C3E"/>
                </a:solidFill>
                <a:latin typeface="+mn-lt"/>
              </a:defRPr>
            </a:lvl4pPr>
            <a:lvl5pPr>
              <a:defRPr>
                <a:solidFill>
                  <a:srgbClr val="3B3C3E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1" y="6356351"/>
            <a:ext cx="1863817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3417" y="6356351"/>
            <a:ext cx="3860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217" y="6356351"/>
            <a:ext cx="28448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8" name="Rectangle 7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9" name="Picture 6" descr="Image result for utk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29555"/>
            <a:ext cx="10972800" cy="114300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 dirty="0"/>
              <a:t>“Click to edit Master title style”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new PT BOBI-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785023" y="6369050"/>
            <a:ext cx="2341622" cy="488950"/>
            <a:chOff x="9785023" y="6369050"/>
            <a:chExt cx="2341622" cy="488950"/>
          </a:xfrm>
        </p:grpSpPr>
        <p:sp>
          <p:nvSpPr>
            <p:cNvPr id="10" name="Rectangle 9"/>
            <p:cNvSpPr/>
            <p:nvPr/>
          </p:nvSpPr>
          <p:spPr>
            <a:xfrm>
              <a:off x="9785023" y="6369050"/>
              <a:ext cx="2341622" cy="48895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2" name="Picture 6" descr="Image result for utk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816" y="6378477"/>
              <a:ext cx="423417" cy="423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new PT BOBI-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12192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1"/>
            <a:ext cx="1747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7079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16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new PT BOBI-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651" y="6409332"/>
            <a:ext cx="2234720" cy="3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limiter-separated_value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ut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982" y="4014287"/>
            <a:ext cx="2731839" cy="18293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71" y="1031396"/>
            <a:ext cx="11274458" cy="101791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+mj-lt"/>
              </a:rPr>
              <a:t>Lecture 2: Dealing with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C7F4015-CAF6-1F4E-8F5A-142C3FE91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COSC 426 / 526: Introduction to Data Mining</a:t>
            </a:r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666A-6C45-A040-A67B-FB3D8D93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9554"/>
            <a:ext cx="10972800" cy="305612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ＭＳ Ｐゴシック" panose="020B0600070205080204" pitchFamily="34" charset="-128"/>
              </a:rPr>
              <a:t>Commit and push in your repository regularly</a:t>
            </a:r>
            <a:br>
              <a:rPr lang="en-US" dirty="0">
                <a:latin typeface="+mn-lt"/>
                <a:ea typeface="ＭＳ Ｐゴシック" panose="020B0600070205080204" pitchFamily="34" charset="-128"/>
              </a:rPr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499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F5D1-2CF8-C540-924E-D64B555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ＭＳ Ｐゴシック" panose="020B0600070205080204" pitchFamily="34" charset="-128"/>
              </a:rPr>
              <a:t>Text Representation and Handling</a:t>
            </a:r>
            <a:endParaRPr lang="en-US" dirty="0">
              <a:latin typeface="+mn-lt"/>
            </a:endParaRPr>
          </a:p>
        </p:txBody>
      </p:sp>
      <p:sp>
        <p:nvSpPr>
          <p:cNvPr id="4" name="TextShape 3">
            <a:extLst>
              <a:ext uri="{FF2B5EF4-FFF2-40B4-BE49-F238E27FC236}">
                <a16:creationId xmlns:a16="http://schemas.microsoft.com/office/drawing/2014/main" id="{8772F560-96DA-9249-833B-58233A3F401A}"/>
              </a:ext>
            </a:extLst>
          </p:cNvPr>
          <p:cNvSpPr txBox="1"/>
          <p:nvPr/>
        </p:nvSpPr>
        <p:spPr>
          <a:xfrm>
            <a:off x="9877108" y="6402240"/>
            <a:ext cx="231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F49736E4-C778-4FC2-B2B2-D1B36189087B}" type="slidenum">
              <a:rPr lang="en-US" sz="1300" spc="-1">
                <a:solidFill>
                  <a:srgbClr val="FFFFFF"/>
                </a:solidFill>
                <a:latin typeface="Helvetica Neue"/>
                <a:ea typeface="ＭＳ Ｐゴシック"/>
              </a:rPr>
              <a:t>2</a:t>
            </a:fld>
            <a:endParaRPr lang="en-US" sz="1300" spc="-1" dirty="0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87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9087DFF-A56B-1547-8D07-4219C189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34217" y="6356351"/>
            <a:ext cx="2844800" cy="365125"/>
          </a:xfrm>
        </p:spPr>
        <p:txBody>
          <a:bodyPr/>
          <a:lstStyle/>
          <a:p>
            <a:fld id="{051C7006-7120-F341-A188-F97DDD913081}" type="slidenum">
              <a:rPr lang="en-US" sz="1600" smtClean="0"/>
              <a:pPr/>
              <a:t>3</a:t>
            </a:fld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460A89-C20B-75CF-0E42-5431F395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9" y="-1"/>
            <a:ext cx="11376993" cy="62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3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332F-543A-BE4B-A1A9-59927BE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Geneva" panose="020B0503030404040204" pitchFamily="34" charset="0"/>
              </a:rPr>
              <a:t>Assignment 2: Dealing with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ADC9-2F47-8F4E-951A-D2B90E11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Reading in, parsing, and processing </a:t>
            </a:r>
            <a:r>
              <a:rPr lang="en-US" u="sng" dirty="0">
                <a:latin typeface="+mn-lt"/>
                <a:hlinkClick r:id="rId2"/>
              </a:rPr>
              <a:t>delimiter-separated values</a:t>
            </a:r>
            <a:r>
              <a:rPr lang="en-US" dirty="0">
                <a:latin typeface="+mn-lt"/>
              </a:rPr>
              <a:t> stored in files – </a:t>
            </a:r>
            <a:r>
              <a:rPr lang="en-US" b="1" dirty="0">
                <a:latin typeface="+mn-lt"/>
              </a:rPr>
              <a:t>comma-separated values (CSV)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tab-separated values</a:t>
            </a:r>
            <a:r>
              <a:rPr lang="en-US" dirty="0">
                <a:latin typeface="+mn-lt"/>
              </a:rPr>
              <a:t> (</a:t>
            </a:r>
            <a:r>
              <a:rPr lang="en-US" b="1" dirty="0">
                <a:latin typeface="+mn-lt"/>
              </a:rPr>
              <a:t>CSV</a:t>
            </a:r>
            <a:r>
              <a:rPr lang="en-US" dirty="0">
                <a:latin typeface="+mn-lt"/>
              </a:rPr>
              <a:t>) 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Count (and print) the number of rows of data (header is excluded) in the CSV file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Count (and print) the number of columns of data in the CSV file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Calculate (and print) the average of the values that are in the "age" column - You can assume each age in the file is an integer, but the average should be calculated as a float</a:t>
            </a:r>
            <a:endParaRPr lang="en-US" dirty="0">
              <a:latin typeface="+mn-lt"/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CC858-104C-0842-864B-78B46F02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8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4E4FB5-36DE-1D4F-AE1F-70A5064A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8A421-0546-814E-9DE5-18483131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66" y="0"/>
            <a:ext cx="940646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23F2E-A8F7-6C4E-B3AC-5EBAF952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888" y="3429000"/>
            <a:ext cx="2794000" cy="3213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B67A9F-280E-E54E-A0D3-99F7E5033C9A}"/>
              </a:ext>
            </a:extLst>
          </p:cNvPr>
          <p:cNvSpPr/>
          <p:nvPr/>
        </p:nvSpPr>
        <p:spPr>
          <a:xfrm>
            <a:off x="7628244" y="136524"/>
            <a:ext cx="311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comma-separated values (csv)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5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D15D7-B0D1-904D-AD5C-49986F08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1AE7B-5092-084C-A6F4-055FF8675C98}"/>
              </a:ext>
            </a:extLst>
          </p:cNvPr>
          <p:cNvSpPr/>
          <p:nvPr/>
        </p:nvSpPr>
        <p:spPr>
          <a:xfrm>
            <a:off x="7628244" y="136524"/>
            <a:ext cx="272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tab-separated values (</a:t>
            </a:r>
            <a:r>
              <a:rPr lang="en-US" b="1" dirty="0" err="1"/>
              <a:t>tsv</a:t>
            </a:r>
            <a:r>
              <a:rPr lang="en-US" b="1" dirty="0"/>
              <a:t>)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3AC1D-6FC2-F74A-9F09-6DC77EE8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6506"/>
            <a:ext cx="12087922" cy="917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1C7B1-2286-9745-8FD7-BB86B83E5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849"/>
            <a:ext cx="12192000" cy="18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332F-543A-BE4B-A1A9-59927BE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Geneva" panose="020B0503030404040204" pitchFamily="34" charset="0"/>
              </a:rPr>
              <a:t>Assignment 2: Dealing with different encoding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ADC9-2F47-8F4E-951A-D2B90E11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Standards for encoding text:</a:t>
            </a:r>
          </a:p>
          <a:p>
            <a:pPr>
              <a:defRPr/>
            </a:pPr>
            <a:r>
              <a:rPr lang="en-US" dirty="0"/>
              <a:t>ASCII</a:t>
            </a:r>
          </a:p>
          <a:p>
            <a:pPr lvl="1">
              <a:defRPr/>
            </a:pPr>
            <a:r>
              <a:rPr lang="en-US" dirty="0"/>
              <a:t>Use numeric codes to represent characters</a:t>
            </a:r>
          </a:p>
          <a:p>
            <a:pPr>
              <a:defRPr/>
            </a:pPr>
            <a:r>
              <a:rPr lang="en-US" dirty="0"/>
              <a:t>Unicode:</a:t>
            </a:r>
          </a:p>
          <a:p>
            <a:pPr lvl="1">
              <a:defRPr/>
            </a:pPr>
            <a:r>
              <a:rPr lang="en-US" dirty="0"/>
              <a:t>Map every character to a specific code U+&lt;hex-code&gt;, ranging from U+0000 to U+10FFFF  </a:t>
            </a:r>
          </a:p>
          <a:p>
            <a:pPr lvl="1">
              <a:defRPr/>
            </a:pPr>
            <a:r>
              <a:rPr lang="en-US" dirty="0"/>
              <a:t>Define Unicode transformation formats: UTF-8, UTF-16, and UTF-32</a:t>
            </a:r>
          </a:p>
          <a:p>
            <a:pPr marL="0" indent="0">
              <a:buNone/>
              <a:defRPr/>
            </a:pPr>
            <a:r>
              <a:rPr lang="en-US" dirty="0"/>
              <a:t>Converting the Unicode-formatted names into ASCII-formatted names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Use the provided  transliteration </a:t>
            </a:r>
            <a:r>
              <a:rPr lang="en-US" b="1" dirty="0">
                <a:solidFill>
                  <a:srgbClr val="FF0000"/>
                </a:solidFill>
              </a:rPr>
              <a:t>dictionary</a:t>
            </a:r>
            <a:r>
              <a:rPr lang="en-US" dirty="0"/>
              <a:t> that maps several common Unicode characters to their ASCII transliteration to convert the Unicode strings to ASCII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CC858-104C-0842-864B-78B46F02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CA7DB-A9F0-4E41-ACF6-4BBB6EC2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BE12C-88F8-604D-956D-FD2C71DE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14" y="0"/>
            <a:ext cx="955937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648ADA-6B3B-A64F-823B-FD1F99DA5EB5}"/>
              </a:ext>
            </a:extLst>
          </p:cNvPr>
          <p:cNvSpPr/>
          <p:nvPr/>
        </p:nvSpPr>
        <p:spPr>
          <a:xfrm>
            <a:off x="7262540" y="289260"/>
            <a:ext cx="3076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unicode</a:t>
            </a:r>
            <a:r>
              <a:rPr lang="en-US" dirty="0"/>
              <a:t> strings to ascii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F9F0A-DD63-6042-B537-45338C38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678" y="4270917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27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6051-BD7E-951C-71AB-0C7C3957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not forget to answer the questions at the 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0153F-EC86-DD98-2FF3-5E115FFD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11642-6DD5-E4CC-C9EE-29BFECAE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87239"/>
            <a:ext cx="9289143" cy="50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0339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19015</TotalTime>
  <Words>247</Words>
  <Application>Microsoft Macintosh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Georgia</vt:lpstr>
      <vt:lpstr>Helvetica Neue</vt:lpstr>
      <vt:lpstr>Times New Roman</vt:lpstr>
      <vt:lpstr>Wingdings</vt:lpstr>
      <vt:lpstr>Title Screens</vt:lpstr>
      <vt:lpstr>Content: Meta Info</vt:lpstr>
      <vt:lpstr>Fancy Pictures</vt:lpstr>
      <vt:lpstr>Charts</vt:lpstr>
      <vt:lpstr>Lecture 2: Dealing with Data</vt:lpstr>
      <vt:lpstr>Text Representation and Handling</vt:lpstr>
      <vt:lpstr>PowerPoint Presentation</vt:lpstr>
      <vt:lpstr>Assignment 2: Dealing with Text</vt:lpstr>
      <vt:lpstr>PowerPoint Presentation</vt:lpstr>
      <vt:lpstr>PowerPoint Presentation</vt:lpstr>
      <vt:lpstr>Assignment 2: Dealing with different encoding </vt:lpstr>
      <vt:lpstr>PowerPoint Presentation</vt:lpstr>
      <vt:lpstr>Do not forget to answer the questions at the end </vt:lpstr>
      <vt:lpstr>Commit and push in your repository regularly </vt:lpstr>
    </vt:vector>
  </TitlesOfParts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England, Susan Elizabeth</dc:creator>
  <cp:lastModifiedBy>Taufer, Michela</cp:lastModifiedBy>
  <cp:revision>424</cp:revision>
  <cp:lastPrinted>2021-01-29T11:35:37Z</cp:lastPrinted>
  <dcterms:created xsi:type="dcterms:W3CDTF">2014-12-02T19:58:44Z</dcterms:created>
  <dcterms:modified xsi:type="dcterms:W3CDTF">2023-02-01T13:59:43Z</dcterms:modified>
</cp:coreProperties>
</file>