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15"/>
  </p:notesMasterIdLst>
  <p:sldIdLst>
    <p:sldId id="263" r:id="rId5"/>
    <p:sldId id="935" r:id="rId6"/>
    <p:sldId id="979" r:id="rId7"/>
    <p:sldId id="980" r:id="rId8"/>
    <p:sldId id="981" r:id="rId9"/>
    <p:sldId id="982" r:id="rId10"/>
    <p:sldId id="984" r:id="rId11"/>
    <p:sldId id="983" r:id="rId12"/>
    <p:sldId id="985" r:id="rId13"/>
    <p:sldId id="8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D08"/>
    <a:srgbClr val="354146"/>
    <a:srgbClr val="0B32F1"/>
    <a:srgbClr val="387C28"/>
    <a:srgbClr val="7247AD"/>
    <a:srgbClr val="FD8224"/>
    <a:srgbClr val="FF8200"/>
    <a:srgbClr val="FF1400"/>
    <a:srgbClr val="77797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8" autoAdjust="0"/>
    <p:restoredTop sz="88000" autoAdjust="0"/>
  </p:normalViewPr>
  <p:slideViewPr>
    <p:cSldViewPr snapToGrid="0" snapToObjects="1">
      <p:cViewPr varScale="1">
        <p:scale>
          <a:sx n="98" d="100"/>
          <a:sy n="98" d="100"/>
        </p:scale>
        <p:origin x="156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B6D5-9211-1844-A951-C4C63370B69E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9549-DBC8-EF4C-9B5E-CA154048DF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 descr="UT_logo_BOBI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609" y="4098606"/>
            <a:ext cx="2624192" cy="1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36440" y="4021297"/>
            <a:ext cx="768389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7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 descr="UT_logo_BOBI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609" y="4098607"/>
            <a:ext cx="2624192" cy="1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0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79688"/>
            <a:ext cx="109728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53926" y="751925"/>
            <a:ext cx="5065997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3926" y="2340851"/>
            <a:ext cx="5065997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02129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6227233" y="228601"/>
            <a:ext cx="5653492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27232" y="4175911"/>
            <a:ext cx="27432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37525" y="4175911"/>
            <a:ext cx="27432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103632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914400" y="1130300"/>
            <a:ext cx="103632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12192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28800" y="21573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9671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99745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25851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8162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new PT 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0046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600461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00461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35" y="4313728"/>
            <a:ext cx="3225221" cy="1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4649" y="0"/>
            <a:ext cx="13827568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923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577" y="4313727"/>
            <a:ext cx="3245995" cy="1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85923" y="649288"/>
            <a:ext cx="5591539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082" y="4326696"/>
            <a:ext cx="3177221" cy="1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  <a:lvl2pPr>
              <a:defRPr>
                <a:solidFill>
                  <a:srgbClr val="3B3C3E"/>
                </a:solidFill>
                <a:latin typeface="+mn-lt"/>
              </a:defRPr>
            </a:lvl2pPr>
            <a:lvl3pPr>
              <a:defRPr>
                <a:solidFill>
                  <a:srgbClr val="3B3C3E"/>
                </a:solidFill>
                <a:latin typeface="+mn-lt"/>
              </a:defRPr>
            </a:lvl3pPr>
            <a:lvl4pPr>
              <a:defRPr>
                <a:solidFill>
                  <a:srgbClr val="3B3C3E"/>
                </a:solidFill>
                <a:latin typeface="+mn-lt"/>
              </a:defRPr>
            </a:lvl4pPr>
            <a:lvl5pPr>
              <a:defRPr>
                <a:solidFill>
                  <a:srgbClr val="3B3C3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8" name="Rectangle 7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6" descr="Image result for utk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29555"/>
            <a:ext cx="109728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new PT BOBI-KNOCKOUT.eps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10" name="Rectangle 9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2" name="Picture 6" descr="Image result for utk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  <p:sldLayoutId id="2147483703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new PT BOBI-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new PT 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t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83" y="4014288"/>
            <a:ext cx="2731839" cy="18293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71" y="1031396"/>
            <a:ext cx="11274458" cy="101791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Lecture 2: </a:t>
            </a:r>
            <a:br>
              <a:rPr lang="en-US" sz="4000" dirty="0">
                <a:solidFill>
                  <a:srgbClr val="002060"/>
                </a:solidFill>
                <a:latin typeface="+mj-lt"/>
              </a:rPr>
            </a:br>
            <a:r>
              <a:rPr lang="en-US" sz="4000" dirty="0">
                <a:solidFill>
                  <a:srgbClr val="002060"/>
                </a:solidFill>
                <a:latin typeface="+mj-lt"/>
              </a:rPr>
              <a:t>Storing Datasets in Harvard </a:t>
            </a:r>
            <a:r>
              <a:rPr lang="en-US" sz="4000">
                <a:solidFill>
                  <a:srgbClr val="002060"/>
                </a:solidFill>
                <a:latin typeface="+mj-lt"/>
              </a:rPr>
              <a:t>Dataverse 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7F4015-CAF6-1F4E-8F5A-142C3FE9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COSC 426 / 526: Introduction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A158-E260-FD4D-ABCD-46CEA207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9555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Next: Dealing with Data …</a:t>
            </a:r>
          </a:p>
        </p:txBody>
      </p:sp>
    </p:spTree>
    <p:extLst>
      <p:ext uri="{BB962C8B-B14F-4D97-AF65-F5344CB8AC3E}">
        <p14:creationId xmlns:p14="http://schemas.microsoft.com/office/powerpoint/2010/main" val="162499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D89-7F47-B440-B1BE-17C3A435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Where to store datasets at no cost?</a:t>
            </a:r>
          </a:p>
        </p:txBody>
      </p:sp>
    </p:spTree>
    <p:extLst>
      <p:ext uri="{BB962C8B-B14F-4D97-AF65-F5344CB8AC3E}">
        <p14:creationId xmlns:p14="http://schemas.microsoft.com/office/powerpoint/2010/main" val="378091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AC04-9CF4-7444-9EE6-D58A274D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Harvard </a:t>
            </a:r>
            <a:r>
              <a:rPr lang="en-US" dirty="0" err="1"/>
              <a:t>Dataverse</a:t>
            </a:r>
            <a:r>
              <a:rPr lang="en-US" dirty="0"/>
              <a:t>: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DAF8-07E5-4648-97F2-A7D5BC1D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34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Website: </a:t>
            </a:r>
          </a:p>
          <a:p>
            <a:pPr marL="0" indent="0">
              <a:buNone/>
              <a:defRPr sz="34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	https://</a:t>
            </a:r>
            <a:r>
              <a:rPr lang="en-US" dirty="0" err="1">
                <a:solidFill>
                  <a:srgbClr val="002060"/>
                </a:solidFill>
              </a:rPr>
              <a:t>dataverse.harvard.edu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>
              <a:defRPr sz="34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Brief Intro (~ 4 mins) : https://</a:t>
            </a:r>
            <a:r>
              <a:rPr lang="en-US" dirty="0" err="1">
                <a:solidFill>
                  <a:srgbClr val="002060"/>
                </a:solidFill>
              </a:rPr>
              <a:t>www.youtube.com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watch?v</a:t>
            </a:r>
            <a:r>
              <a:rPr lang="en-US" dirty="0">
                <a:solidFill>
                  <a:srgbClr val="002060"/>
                </a:solidFill>
              </a:rPr>
              <a:t>=MPQ0Tpgaxt0</a:t>
            </a:r>
          </a:p>
          <a:p>
            <a:pPr>
              <a:defRPr sz="34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Tutorial (~ 1.5 </a:t>
            </a:r>
            <a:r>
              <a:rPr lang="en-US" dirty="0" err="1">
                <a:solidFill>
                  <a:srgbClr val="002060"/>
                </a:solidFill>
              </a:rPr>
              <a:t>hrs</a:t>
            </a:r>
            <a:r>
              <a:rPr lang="en-US" dirty="0">
                <a:solidFill>
                  <a:srgbClr val="002060"/>
                </a:solidFill>
              </a:rPr>
              <a:t>): https://</a:t>
            </a:r>
            <a:r>
              <a:rPr lang="en-US" dirty="0" err="1">
                <a:solidFill>
                  <a:srgbClr val="002060"/>
                </a:solidFill>
              </a:rPr>
              <a:t>www.youtube.com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watch?v</a:t>
            </a:r>
            <a:r>
              <a:rPr lang="en-US" dirty="0">
                <a:solidFill>
                  <a:srgbClr val="002060"/>
                </a:solidFill>
              </a:rPr>
              <a:t>=5l4VZ-T2WYE</a:t>
            </a:r>
          </a:p>
          <a:p>
            <a:pPr>
              <a:defRPr sz="34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rgbClr val="002060"/>
                </a:solidFill>
              </a:rPr>
              <a:t>Demo </a:t>
            </a:r>
            <a:r>
              <a:rPr lang="en-US" sz="3400" dirty="0" err="1">
                <a:solidFill>
                  <a:srgbClr val="002060"/>
                </a:solidFill>
              </a:rPr>
              <a:t>Dataverse</a:t>
            </a:r>
            <a:r>
              <a:rPr lang="en-US" sz="3400" dirty="0">
                <a:solidFill>
                  <a:srgbClr val="002060"/>
                </a:solidFill>
              </a:rPr>
              <a:t> for testing </a:t>
            </a:r>
          </a:p>
          <a:p>
            <a:pPr marL="0" indent="0">
              <a:buNone/>
              <a:defRPr sz="34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rgbClr val="002060"/>
                </a:solidFill>
              </a:rPr>
              <a:t>	https://</a:t>
            </a:r>
            <a:r>
              <a:rPr lang="en-US" sz="3400">
                <a:solidFill>
                  <a:srgbClr val="002060"/>
                </a:solidFill>
              </a:rPr>
              <a:t>demo.dataverse.org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7F83-5D99-8440-AE8C-FF3BC8F7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E6B2-4633-604A-8EFE-1F2EF506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Dataverse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E03F-744F-FF4B-829F-50A52AAB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Dataverse</a:t>
            </a:r>
            <a:r>
              <a:rPr lang="en-US" dirty="0"/>
              <a:t> = Up to 1 TB of </a:t>
            </a:r>
            <a:r>
              <a:rPr lang="en-US" b="1" dirty="0"/>
              <a:t>free storage </a:t>
            </a:r>
            <a:r>
              <a:rPr lang="en-US" dirty="0"/>
              <a:t>per user</a:t>
            </a:r>
          </a:p>
          <a:p>
            <a:r>
              <a:rPr lang="en-US" dirty="0" err="1"/>
              <a:t>Dataverse</a:t>
            </a:r>
            <a:r>
              <a:rPr lang="en-US" dirty="0"/>
              <a:t> = Customizable</a:t>
            </a:r>
            <a:r>
              <a:rPr lang="en-US" b="1" dirty="0"/>
              <a:t> collection of datasets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Dataverse</a:t>
            </a:r>
            <a:r>
              <a:rPr lang="en-US" dirty="0"/>
              <a:t> can be for an individual researcher, a department, a research group, etc.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Dataverse</a:t>
            </a:r>
            <a:r>
              <a:rPr lang="en-US" dirty="0"/>
              <a:t> can </a:t>
            </a:r>
            <a:r>
              <a:rPr lang="en-US" b="1" dirty="0"/>
              <a:t>contain many different datasets.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FB25-147B-AE48-95C4-34627ADF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database.jpg" descr="database.jpg">
            <a:extLst>
              <a:ext uri="{FF2B5EF4-FFF2-40B4-BE49-F238E27FC236}">
                <a16:creationId xmlns:a16="http://schemas.microsoft.com/office/drawing/2014/main" id="{626C5E2B-61AD-6841-A189-9044FFDF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69" t="7268" r="10569" b="13044"/>
          <a:stretch>
            <a:fillRect/>
          </a:stretch>
        </p:blipFill>
        <p:spPr>
          <a:xfrm>
            <a:off x="9179017" y="549469"/>
            <a:ext cx="2799083" cy="16410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523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E6B2-4633-604A-8EFE-1F2EF506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Adding, Linking, Nesting Datasets in </a:t>
            </a:r>
            <a:r>
              <a:rPr lang="en-US" dirty="0" err="1"/>
              <a:t>Dataveres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E03F-744F-FF4B-829F-50A52AAB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dataset, it can be </a:t>
            </a:r>
            <a:r>
              <a:rPr lang="en-US" b="1" dirty="0"/>
              <a:t>added</a:t>
            </a:r>
            <a:r>
              <a:rPr lang="en-US" dirty="0"/>
              <a:t> to a specific </a:t>
            </a:r>
            <a:r>
              <a:rPr lang="en-US" dirty="0" err="1"/>
              <a:t>Dataverse</a:t>
            </a:r>
            <a:endParaRPr lang="en-US" dirty="0"/>
          </a:p>
          <a:p>
            <a:r>
              <a:rPr lang="en-US" dirty="0"/>
              <a:t>Given a dataset in a </a:t>
            </a:r>
            <a:r>
              <a:rPr lang="en-US" dirty="0" err="1"/>
              <a:t>Dataverse</a:t>
            </a:r>
            <a:r>
              <a:rPr lang="en-US" dirty="0"/>
              <a:t>, it can be </a:t>
            </a:r>
            <a:r>
              <a:rPr lang="en-US" b="1" dirty="0"/>
              <a:t>linked</a:t>
            </a:r>
            <a:r>
              <a:rPr lang="en-US" dirty="0"/>
              <a:t> to other </a:t>
            </a:r>
            <a:r>
              <a:rPr lang="en-US" dirty="0" err="1"/>
              <a:t>Dataverses</a:t>
            </a:r>
            <a:endParaRPr lang="en-US" dirty="0"/>
          </a:p>
          <a:p>
            <a:pPr lvl="1"/>
            <a:r>
              <a:rPr lang="en-US" dirty="0"/>
              <a:t>I add a dataset to my </a:t>
            </a:r>
            <a:r>
              <a:rPr lang="en-US" dirty="0" err="1"/>
              <a:t>Dataverse</a:t>
            </a:r>
            <a:endParaRPr lang="en-US" dirty="0"/>
          </a:p>
          <a:p>
            <a:pPr lvl="1"/>
            <a:r>
              <a:rPr lang="en-US" dirty="0"/>
              <a:t>You connect the dataset to show up in your </a:t>
            </a:r>
            <a:r>
              <a:rPr lang="en-US" dirty="0" err="1"/>
              <a:t>Dataverse</a:t>
            </a:r>
            <a:endParaRPr lang="en-US" dirty="0"/>
          </a:p>
          <a:p>
            <a:pPr lvl="1"/>
            <a:r>
              <a:rPr lang="en-US" dirty="0"/>
              <a:t>The dataset shows up in both locations but only counts towards my </a:t>
            </a:r>
            <a:r>
              <a:rPr lang="en-US" dirty="0" err="1"/>
              <a:t>Dataverse’s</a:t>
            </a:r>
            <a:r>
              <a:rPr lang="en-US" dirty="0"/>
              <a:t> storage limit.</a:t>
            </a:r>
          </a:p>
          <a:p>
            <a:r>
              <a:rPr lang="en-US" dirty="0"/>
              <a:t>A </a:t>
            </a:r>
            <a:r>
              <a:rPr lang="en-US" dirty="0" err="1"/>
              <a:t>Dataverse</a:t>
            </a:r>
            <a:r>
              <a:rPr lang="en-US" dirty="0"/>
              <a:t> can have other </a:t>
            </a:r>
            <a:r>
              <a:rPr lang="en-US" dirty="0" err="1"/>
              <a:t>Dataverses</a:t>
            </a:r>
            <a:r>
              <a:rPr lang="en-US" dirty="0"/>
              <a:t> </a:t>
            </a:r>
            <a:r>
              <a:rPr lang="en-US" b="1" dirty="0"/>
              <a:t>nested</a:t>
            </a:r>
            <a:r>
              <a:rPr lang="en-US" dirty="0"/>
              <a:t> inside.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FB25-147B-AE48-95C4-34627ADF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0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2714-5084-944D-8209-8CEFCD9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Dataverse</a:t>
            </a:r>
            <a:r>
              <a:rPr lang="en-US" dirty="0"/>
              <a:t> Version Control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B754-0919-034C-842D-5CF4FFCC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 citation with a persistent DOI (digital object identifier) for every dataset uploaded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4840-4D0C-B841-B45D-F30DEAE1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2E73EC-7C21-0B40-8A01-3648F6F7EDD1}"/>
              </a:ext>
            </a:extLst>
          </p:cNvPr>
          <p:cNvGrpSpPr/>
          <p:nvPr/>
        </p:nvGrpSpPr>
        <p:grpSpPr>
          <a:xfrm>
            <a:off x="8282607" y="4305174"/>
            <a:ext cx="2117563" cy="1820990"/>
            <a:chOff x="16372226" y="3393267"/>
            <a:chExt cx="3946850" cy="4404453"/>
          </a:xfrm>
        </p:grpSpPr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04710CB1-4FB0-B644-A67F-8AC44F49E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2226" y="5570231"/>
              <a:ext cx="2227490" cy="222748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V1">
              <a:extLst>
                <a:ext uri="{FF2B5EF4-FFF2-40B4-BE49-F238E27FC236}">
                  <a16:creationId xmlns:a16="http://schemas.microsoft.com/office/drawing/2014/main" id="{DCABCD54-B176-CE46-8CD1-9160B64C8145}"/>
                </a:ext>
              </a:extLst>
            </p:cNvPr>
            <p:cNvSpPr txBox="1"/>
            <p:nvPr/>
          </p:nvSpPr>
          <p:spPr>
            <a:xfrm>
              <a:off x="17248074" y="5297918"/>
              <a:ext cx="475794" cy="461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t>V1</a:t>
              </a:r>
            </a:p>
          </p:txBody>
        </p:sp>
        <p:sp>
          <p:nvSpPr>
            <p:cNvPr id="10" name="DOI">
              <a:extLst>
                <a:ext uri="{FF2B5EF4-FFF2-40B4-BE49-F238E27FC236}">
                  <a16:creationId xmlns:a16="http://schemas.microsoft.com/office/drawing/2014/main" id="{48F8C309-E197-9A42-AE49-735EEC53BC02}"/>
                </a:ext>
              </a:extLst>
            </p:cNvPr>
            <p:cNvSpPr txBox="1"/>
            <p:nvPr/>
          </p:nvSpPr>
          <p:spPr>
            <a:xfrm>
              <a:off x="19283263" y="3393267"/>
              <a:ext cx="1035813" cy="7091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4000" b="1">
                  <a:solidFill>
                    <a:srgbClr val="000000"/>
                  </a:solidFill>
                </a:defRPr>
              </a:lvl1pPr>
            </a:lstStyle>
            <a:p>
              <a:r>
                <a:t>DOI</a:t>
              </a:r>
            </a:p>
          </p:txBody>
        </p:sp>
        <p:sp>
          <p:nvSpPr>
            <p:cNvPr id="11" name="Dataset">
              <a:extLst>
                <a:ext uri="{FF2B5EF4-FFF2-40B4-BE49-F238E27FC236}">
                  <a16:creationId xmlns:a16="http://schemas.microsoft.com/office/drawing/2014/main" id="{14574B1C-1171-E54E-A73D-6F24036876F2}"/>
                </a:ext>
              </a:extLst>
            </p:cNvPr>
            <p:cNvSpPr txBox="1"/>
            <p:nvPr/>
          </p:nvSpPr>
          <p:spPr>
            <a:xfrm>
              <a:off x="16864331" y="4812583"/>
              <a:ext cx="1243280" cy="4610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t>Dataset</a:t>
              </a:r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A6F0112F-0D07-BB47-B049-A406F177E8AC}"/>
                </a:ext>
              </a:extLst>
            </p:cNvPr>
            <p:cNvSpPr/>
            <p:nvPr/>
          </p:nvSpPr>
          <p:spPr>
            <a:xfrm flipH="1">
              <a:off x="18966165" y="4334732"/>
              <a:ext cx="1243279" cy="963190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54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2714-5084-944D-8209-8CEFCD9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Dataverse</a:t>
            </a:r>
            <a:r>
              <a:rPr lang="en-US" dirty="0"/>
              <a:t> Version Control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B754-0919-034C-842D-5CF4FFCC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 citation with a persistent DOI (digital object identifier) for every dataset uploaded</a:t>
            </a:r>
          </a:p>
          <a:p>
            <a:r>
              <a:rPr lang="en-US" dirty="0"/>
              <a:t>Use a simple &amp; straightforward versioning system for dataset updates</a:t>
            </a:r>
          </a:p>
          <a:p>
            <a:pPr lvl="1"/>
            <a:r>
              <a:rPr lang="en-US" dirty="0"/>
              <a:t>Dataset DOI will stay the same.</a:t>
            </a:r>
          </a:p>
          <a:p>
            <a:pPr lvl="1"/>
            <a:r>
              <a:rPr lang="en-US" dirty="0"/>
              <a:t>Dataset version number will change.</a:t>
            </a:r>
          </a:p>
          <a:p>
            <a:pPr lvl="1"/>
            <a:r>
              <a:rPr lang="en-US" dirty="0" err="1"/>
              <a:t>Dataverse</a:t>
            </a:r>
            <a:r>
              <a:rPr lang="en-US" dirty="0"/>
              <a:t> tracks the complete history of all versions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4840-4D0C-B841-B45D-F30DEAE1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2E73EC-7C21-0B40-8A01-3648F6F7EDD1}"/>
              </a:ext>
            </a:extLst>
          </p:cNvPr>
          <p:cNvGrpSpPr/>
          <p:nvPr/>
        </p:nvGrpSpPr>
        <p:grpSpPr>
          <a:xfrm>
            <a:off x="8282608" y="4305174"/>
            <a:ext cx="3475608" cy="1820990"/>
            <a:chOff x="16372226" y="3393267"/>
            <a:chExt cx="6478060" cy="4404453"/>
          </a:xfrm>
        </p:grpSpPr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04710CB1-4FB0-B644-A67F-8AC44F49E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2226" y="5570231"/>
              <a:ext cx="2227490" cy="22274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EFF84D1D-1C46-654B-ABB8-888CABBA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22796" y="5570231"/>
              <a:ext cx="2227490" cy="222748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V1">
              <a:extLst>
                <a:ext uri="{FF2B5EF4-FFF2-40B4-BE49-F238E27FC236}">
                  <a16:creationId xmlns:a16="http://schemas.microsoft.com/office/drawing/2014/main" id="{DCABCD54-B176-CE46-8CD1-9160B64C8145}"/>
                </a:ext>
              </a:extLst>
            </p:cNvPr>
            <p:cNvSpPr txBox="1"/>
            <p:nvPr/>
          </p:nvSpPr>
          <p:spPr>
            <a:xfrm>
              <a:off x="17248074" y="5297918"/>
              <a:ext cx="475794" cy="461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t>V1</a:t>
              </a:r>
            </a:p>
          </p:txBody>
        </p:sp>
        <p:sp>
          <p:nvSpPr>
            <p:cNvPr id="8" name="V2">
              <a:extLst>
                <a:ext uri="{FF2B5EF4-FFF2-40B4-BE49-F238E27FC236}">
                  <a16:creationId xmlns:a16="http://schemas.microsoft.com/office/drawing/2014/main" id="{4C136F71-9D8C-BE41-AA0C-3F3576B47240}"/>
                </a:ext>
              </a:extLst>
            </p:cNvPr>
            <p:cNvSpPr txBox="1"/>
            <p:nvPr/>
          </p:nvSpPr>
          <p:spPr>
            <a:xfrm>
              <a:off x="21498644" y="5297918"/>
              <a:ext cx="475794" cy="461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t>V2</a:t>
              </a:r>
            </a:p>
          </p:txBody>
        </p:sp>
        <p:sp>
          <p:nvSpPr>
            <p:cNvPr id="9" name="Arrow">
              <a:extLst>
                <a:ext uri="{FF2B5EF4-FFF2-40B4-BE49-F238E27FC236}">
                  <a16:creationId xmlns:a16="http://schemas.microsoft.com/office/drawing/2014/main" id="{71C2DCE1-86BE-E345-A37C-05F31EDF9FC5}"/>
                </a:ext>
              </a:extLst>
            </p:cNvPr>
            <p:cNvSpPr/>
            <p:nvPr/>
          </p:nvSpPr>
          <p:spPr>
            <a:xfrm>
              <a:off x="19130107" y="6450640"/>
              <a:ext cx="962298" cy="466671"/>
            </a:xfrm>
            <a:prstGeom prst="rightArrow">
              <a:avLst>
                <a:gd name="adj1" fmla="val 53296"/>
                <a:gd name="adj2" fmla="val 75381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DOI">
              <a:extLst>
                <a:ext uri="{FF2B5EF4-FFF2-40B4-BE49-F238E27FC236}">
                  <a16:creationId xmlns:a16="http://schemas.microsoft.com/office/drawing/2014/main" id="{48F8C309-E197-9A42-AE49-735EEC53BC02}"/>
                </a:ext>
              </a:extLst>
            </p:cNvPr>
            <p:cNvSpPr txBox="1"/>
            <p:nvPr/>
          </p:nvSpPr>
          <p:spPr>
            <a:xfrm>
              <a:off x="19283263" y="3393267"/>
              <a:ext cx="1035813" cy="7091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4000" b="1">
                  <a:solidFill>
                    <a:srgbClr val="000000"/>
                  </a:solidFill>
                </a:defRPr>
              </a:lvl1pPr>
            </a:lstStyle>
            <a:p>
              <a:r>
                <a:t>DOI</a:t>
              </a:r>
            </a:p>
          </p:txBody>
        </p:sp>
        <p:sp>
          <p:nvSpPr>
            <p:cNvPr id="11" name="Dataset">
              <a:extLst>
                <a:ext uri="{FF2B5EF4-FFF2-40B4-BE49-F238E27FC236}">
                  <a16:creationId xmlns:a16="http://schemas.microsoft.com/office/drawing/2014/main" id="{14574B1C-1171-E54E-A73D-6F24036876F2}"/>
                </a:ext>
              </a:extLst>
            </p:cNvPr>
            <p:cNvSpPr txBox="1"/>
            <p:nvPr/>
          </p:nvSpPr>
          <p:spPr>
            <a:xfrm>
              <a:off x="16864331" y="4812583"/>
              <a:ext cx="1243280" cy="4610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t>Dataset</a:t>
              </a:r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A6F0112F-0D07-BB47-B049-A406F177E8AC}"/>
                </a:ext>
              </a:extLst>
            </p:cNvPr>
            <p:cNvSpPr/>
            <p:nvPr/>
          </p:nvSpPr>
          <p:spPr>
            <a:xfrm>
              <a:off x="20209442" y="4334729"/>
              <a:ext cx="1172019" cy="1172019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87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740B-09B6-9641-A76D-76AC2551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&amp;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5EFB-7520-984E-AD19-A79063D4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Enables advanced searching &amp; text mining of all datasets</a:t>
            </a:r>
          </a:p>
          <a:p>
            <a:pPr lvl="1"/>
            <a:r>
              <a:rPr lang="en-US" sz="3100" dirty="0"/>
              <a:t>Includes metadata fields and keywords</a:t>
            </a:r>
          </a:p>
          <a:p>
            <a:pPr lvl="1"/>
            <a:r>
              <a:rPr lang="en-US" sz="3100" dirty="0"/>
              <a:t>Has domain-specific metadata fields (e.g., “geospatial metadata” or “astronomy and astrophysics metadata”)</a:t>
            </a:r>
          </a:p>
          <a:p>
            <a:pPr marL="457200" lvl="1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D5EF9-9469-EE4C-9967-0A3D6010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63CCE-5BE0-BE4A-88E8-C051A6AE12C0}"/>
              </a:ext>
            </a:extLst>
          </p:cNvPr>
          <p:cNvSpPr/>
          <p:nvPr/>
        </p:nvSpPr>
        <p:spPr>
          <a:xfrm>
            <a:off x="1177318" y="4304508"/>
            <a:ext cx="9040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More information/metadata makes your data more findable</a:t>
            </a:r>
            <a:r>
              <a:rPr lang="en-US" sz="2800" dirty="0">
                <a:highlight>
                  <a:srgbClr val="0000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75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740B-09B6-9641-A76D-76AC2551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Deaccession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5EFB-7520-984E-AD19-A79063D4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2200"/>
              </a:spcBef>
              <a:buSzPct val="123000"/>
              <a:defRPr sz="3600">
                <a:solidFill>
                  <a:srgbClr val="000000"/>
                </a:solidFill>
              </a:defRPr>
            </a:pPr>
            <a:r>
              <a:rPr lang="en-US" sz="3100" dirty="0"/>
              <a:t>A user can deaccession their dataset on Harvard </a:t>
            </a:r>
            <a:r>
              <a:rPr lang="en-US" sz="3100" dirty="0" err="1"/>
              <a:t>Dataverse</a:t>
            </a:r>
            <a:r>
              <a:rPr lang="en-US" sz="3100" dirty="0"/>
              <a:t> (e.g., if moving it elsewhere) </a:t>
            </a:r>
          </a:p>
          <a:p>
            <a:pPr marL="857250" lvl="1" indent="-457200">
              <a:spcBef>
                <a:spcPts val="2200"/>
              </a:spcBef>
              <a:buSzPct val="123000"/>
              <a:defRPr sz="3600">
                <a:solidFill>
                  <a:srgbClr val="000000"/>
                </a:solidFill>
              </a:defRPr>
            </a:pPr>
            <a:r>
              <a:rPr lang="en-US" sz="2700" dirty="0"/>
              <a:t>A “tombstone landing page” will remain that lists the dataset citation metadata -- DOI will link to the tombstone.</a:t>
            </a:r>
          </a:p>
          <a:p>
            <a:pPr marL="857250" lvl="1" indent="-457200">
              <a:spcBef>
                <a:spcPts val="2200"/>
              </a:spcBef>
              <a:buSzPct val="123000"/>
              <a:defRPr sz="3600">
                <a:solidFill>
                  <a:srgbClr val="000000"/>
                </a:solidFill>
              </a:defRPr>
            </a:pPr>
            <a:r>
              <a:rPr lang="en-US" sz="3100" dirty="0"/>
              <a:t>A tombstone will have a URL to the dataset’s new location if included in the deaccession request.</a:t>
            </a:r>
          </a:p>
          <a:p>
            <a:pPr lvl="1"/>
            <a:endParaRPr lang="en-US" sz="31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D5EF9-9469-EE4C-9967-0A3D6010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4301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21459</TotalTime>
  <Words>415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Georgia</vt:lpstr>
      <vt:lpstr>Helvetica Neue Medium</vt:lpstr>
      <vt:lpstr>Title Screens</vt:lpstr>
      <vt:lpstr>Content: Meta Info</vt:lpstr>
      <vt:lpstr>Fancy Pictures</vt:lpstr>
      <vt:lpstr>Charts</vt:lpstr>
      <vt:lpstr>Lecture 2:  Storing Datasets in Harvard Dataverse </vt:lpstr>
      <vt:lpstr>Where to store datasets at no cost?</vt:lpstr>
      <vt:lpstr>Harvard Dataverse: Sources</vt:lpstr>
      <vt:lpstr>What is Dataverse?</vt:lpstr>
      <vt:lpstr>Adding, Linking, Nesting Datasets in Dataveres</vt:lpstr>
      <vt:lpstr>Dataverse Version Control Functions </vt:lpstr>
      <vt:lpstr>Dataverse Version Control Functions </vt:lpstr>
      <vt:lpstr>Searching &amp; Text Mining</vt:lpstr>
      <vt:lpstr>Deaccession Datasets</vt:lpstr>
      <vt:lpstr>Next: Dealing with Data …</vt:lpstr>
    </vt:vector>
  </TitlesOfParts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Taufer, Michela</cp:lastModifiedBy>
  <cp:revision>427</cp:revision>
  <cp:lastPrinted>2021-01-29T11:34:05Z</cp:lastPrinted>
  <dcterms:created xsi:type="dcterms:W3CDTF">2014-12-02T19:58:44Z</dcterms:created>
  <dcterms:modified xsi:type="dcterms:W3CDTF">2023-02-01T13:46:10Z</dcterms:modified>
</cp:coreProperties>
</file>