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0"/>
  </p:notesMasterIdLst>
  <p:sldIdLst>
    <p:sldId id="256" r:id="rId5"/>
    <p:sldId id="894" r:id="rId6"/>
    <p:sldId id="900" r:id="rId7"/>
    <p:sldId id="897" r:id="rId8"/>
    <p:sldId id="898" r:id="rId9"/>
    <p:sldId id="899" r:id="rId10"/>
    <p:sldId id="901" r:id="rId11"/>
    <p:sldId id="902" r:id="rId12"/>
    <p:sldId id="264" r:id="rId13"/>
    <p:sldId id="528" r:id="rId14"/>
    <p:sldId id="495" r:id="rId15"/>
    <p:sldId id="312" r:id="rId16"/>
    <p:sldId id="904" r:id="rId17"/>
    <p:sldId id="903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2F1"/>
    <a:srgbClr val="354146"/>
    <a:srgbClr val="387C28"/>
    <a:srgbClr val="FD6D08"/>
    <a:srgbClr val="7247AD"/>
    <a:srgbClr val="FD8224"/>
    <a:srgbClr val="FF8200"/>
    <a:srgbClr val="FF1400"/>
    <a:srgbClr val="77797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4536" autoAdjust="0"/>
    <p:restoredTop sz="96625" autoAdjust="0"/>
  </p:normalViewPr>
  <p:slideViewPr>
    <p:cSldViewPr snapToGrid="0" snapToObjects="1">
      <p:cViewPr varScale="1">
        <p:scale>
          <a:sx n="117" d="100"/>
          <a:sy n="117" d="100"/>
        </p:scale>
        <p:origin x="125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B6D5-9211-1844-A951-C4C63370B69E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9549-DBC8-EF4C-9B5E-CA154048D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9549-DBC8-EF4C-9B5E-CA154048DF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9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D6983-A030-FC4A-A56D-A0ED81D8670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6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21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79688"/>
            <a:ext cx="109728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53926" y="751925"/>
            <a:ext cx="5065997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3926" y="2340851"/>
            <a:ext cx="5065997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02129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6227233" y="228601"/>
            <a:ext cx="5653492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27232" y="4175911"/>
            <a:ext cx="27432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37525" y="4175911"/>
            <a:ext cx="27432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914400" y="1130300"/>
            <a:ext cx="103632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99745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new PT 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35" y="4313728"/>
            <a:ext cx="3225221" cy="1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577" y="4313727"/>
            <a:ext cx="3245995" cy="1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082" y="4326696"/>
            <a:ext cx="3177221" cy="1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  <a:lvl2pPr>
              <a:defRPr>
                <a:solidFill>
                  <a:srgbClr val="3B3C3E"/>
                </a:solidFill>
                <a:latin typeface="+mn-lt"/>
              </a:defRPr>
            </a:lvl2pPr>
            <a:lvl3pPr>
              <a:defRPr>
                <a:solidFill>
                  <a:srgbClr val="3B3C3E"/>
                </a:solidFill>
                <a:latin typeface="+mn-lt"/>
              </a:defRPr>
            </a:lvl3pPr>
            <a:lvl4pPr>
              <a:defRPr>
                <a:solidFill>
                  <a:srgbClr val="3B3C3E"/>
                </a:solidFill>
                <a:latin typeface="+mn-lt"/>
              </a:defRPr>
            </a:lvl4pPr>
            <a:lvl5pPr>
              <a:defRPr>
                <a:solidFill>
                  <a:srgbClr val="3B3C3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8" name="Rectangle 7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6" descr="Image result for ut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new PT BOBI-KNOCKOUT.eps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10" name="Rectangle 9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6" descr="Image result for utk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  <p:sldLayoutId id="214748370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new PT BOBI-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new PT 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t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82" y="4014287"/>
            <a:ext cx="2731839" cy="1829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1" y="1031396"/>
            <a:ext cx="11274458" cy="1017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Lecture 2: Data Science Concepts and MapReduce Programming Model</a:t>
            </a:r>
            <a:endParaRPr lang="en-US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9B28E9-3163-BF46-980B-45C13AE20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COSC 426 / 526: </a:t>
            </a:r>
          </a:p>
          <a:p>
            <a:r>
              <a:rPr lang="en-US" b="1" dirty="0"/>
              <a:t>Introduction to Data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9B8E-5DA0-CC4D-A3F6-AC31CD6F7131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47019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MapReduce runtime handles the parallel job execution, communication, and data movement</a:t>
            </a:r>
          </a:p>
          <a:p>
            <a:r>
              <a:rPr lang="en-US" dirty="0"/>
              <a:t>Users provide the </a:t>
            </a:r>
            <a:r>
              <a:rPr lang="en-US" i="1" dirty="0"/>
              <a:t>map</a:t>
            </a:r>
            <a:r>
              <a:rPr lang="en-US" dirty="0"/>
              <a:t> and </a:t>
            </a:r>
            <a:r>
              <a:rPr lang="en-US" i="1" dirty="0"/>
              <a:t>reduce</a:t>
            </a:r>
            <a:r>
              <a:rPr lang="en-US" dirty="0"/>
              <a:t> functions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33843" y="408578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50880" y="3484502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bg2">
                    <a:lumMod val="10000"/>
                  </a:schemeClr>
                </a:solidFill>
              </a:rPr>
              <a:t>&lt;Hello,1&gt;</a:t>
            </a:r>
            <a:endParaRPr lang="en-US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14843" y="3868479"/>
            <a:ext cx="914400" cy="4711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" name="Oval 7"/>
          <p:cNvSpPr/>
          <p:nvPr/>
        </p:nvSpPr>
        <p:spPr>
          <a:xfrm>
            <a:off x="3563455" y="5240079"/>
            <a:ext cx="990600" cy="4711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map</a:t>
            </a: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4429243" y="4104069"/>
            <a:ext cx="963012" cy="297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82455" y="5529004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30255" y="5087681"/>
            <a:ext cx="685800" cy="380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5038843" y="4236785"/>
            <a:ext cx="2057400" cy="100541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Shuffle</a:t>
            </a:r>
          </a:p>
        </p:txBody>
      </p:sp>
      <p:sp>
        <p:nvSpPr>
          <p:cNvPr id="20" name="Oval 19"/>
          <p:cNvSpPr/>
          <p:nvPr/>
        </p:nvSpPr>
        <p:spPr>
          <a:xfrm>
            <a:off x="7553443" y="3792279"/>
            <a:ext cx="1251698" cy="4711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1" name="Oval 20"/>
          <p:cNvSpPr/>
          <p:nvPr/>
        </p:nvSpPr>
        <p:spPr>
          <a:xfrm>
            <a:off x="7629644" y="5240079"/>
            <a:ext cx="1251699" cy="4711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reduce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805141" y="4009580"/>
            <a:ext cx="381000" cy="18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97455" y="550140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789371" y="4020880"/>
            <a:ext cx="764072" cy="259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8359" y="5152443"/>
            <a:ext cx="1071284" cy="316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15655" y="3716079"/>
            <a:ext cx="990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  <a:p>
            <a:pPr algn="ctr"/>
            <a:r>
              <a:rPr lang="en-US" dirty="0"/>
              <a:t>World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191855" y="5163879"/>
            <a:ext cx="9906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altLang="zh-CN" dirty="0"/>
              <a:t>ello</a:t>
            </a:r>
            <a:r>
              <a:rPr lang="zh-CN" altLang="en-US" dirty="0"/>
              <a:t> </a:t>
            </a:r>
            <a:endParaRPr lang="en-US" dirty="0"/>
          </a:p>
          <a:p>
            <a:pPr algn="ctr"/>
            <a:r>
              <a:rPr lang="en-US" dirty="0"/>
              <a:t>World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0880" y="371310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&lt;world,1&gt;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77855" y="5465702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&lt;Hello,1&gt;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77855" y="577050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&lt;world,1&gt;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202255" y="3716079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&lt;</a:t>
            </a:r>
            <a:r>
              <a:rPr lang="en-US" dirty="0"/>
              <a:t>Hello, 2&gt;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278455" y="5240079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&lt;World, 2&gt;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3131045"/>
            <a:ext cx="225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Wordcount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example: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62664B0-91EB-CB4F-B831-D43005168554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0.22309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28021 -0.1930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-965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24427 0.184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923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23872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 animBg="1"/>
      <p:bldP spid="13" grpId="0" animBg="1"/>
      <p:bldP spid="20" grpId="0" animBg="1"/>
      <p:bldP spid="21" grpId="0" animBg="1"/>
      <p:bldP spid="43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8D0D0F-1093-AE40-9997-FA78BA22833F}"/>
              </a:ext>
            </a:extLst>
          </p:cNvPr>
          <p:cNvSpPr/>
          <p:nvPr/>
        </p:nvSpPr>
        <p:spPr>
          <a:xfrm>
            <a:off x="2727212" y="1838595"/>
            <a:ext cx="1600200" cy="54832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9E01DD-31CA-084B-B208-74BC898DC81D}"/>
              </a:ext>
            </a:extLst>
          </p:cNvPr>
          <p:cNvSpPr/>
          <p:nvPr/>
        </p:nvSpPr>
        <p:spPr>
          <a:xfrm>
            <a:off x="4670312" y="1838595"/>
            <a:ext cx="1600200" cy="54832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B7797B-5A5D-284B-91EF-071C1E0D1E6C}"/>
              </a:ext>
            </a:extLst>
          </p:cNvPr>
          <p:cNvSpPr/>
          <p:nvPr/>
        </p:nvSpPr>
        <p:spPr>
          <a:xfrm>
            <a:off x="6536818" y="1838595"/>
            <a:ext cx="1600200" cy="54832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008B58-E6E5-5343-BC6C-7367A8510EA7}"/>
              </a:ext>
            </a:extLst>
          </p:cNvPr>
          <p:cNvSpPr/>
          <p:nvPr/>
        </p:nvSpPr>
        <p:spPr>
          <a:xfrm>
            <a:off x="8533061" y="1838595"/>
            <a:ext cx="1600200" cy="54832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F7940CB-BBA5-6349-9D6D-90AFF34E0C3B}"/>
              </a:ext>
            </a:extLst>
          </p:cNvPr>
          <p:cNvSpPr/>
          <p:nvPr/>
        </p:nvSpPr>
        <p:spPr>
          <a:xfrm>
            <a:off x="4734688" y="4994481"/>
            <a:ext cx="1600200" cy="548322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56147-202D-CC49-A5EC-CE196C168AC1}"/>
              </a:ext>
            </a:extLst>
          </p:cNvPr>
          <p:cNvSpPr/>
          <p:nvPr/>
        </p:nvSpPr>
        <p:spPr>
          <a:xfrm>
            <a:off x="6677788" y="4994481"/>
            <a:ext cx="1600200" cy="548322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0C9EC1-0187-B44B-B441-E59905231CB3}"/>
              </a:ext>
            </a:extLst>
          </p:cNvPr>
          <p:cNvSpPr/>
          <p:nvPr/>
        </p:nvSpPr>
        <p:spPr>
          <a:xfrm>
            <a:off x="8544294" y="4994481"/>
            <a:ext cx="1600200" cy="548322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6043-F83B-0E4A-924E-4949D0E260E1}"/>
              </a:ext>
            </a:extLst>
          </p:cNvPr>
          <p:cNvGrpSpPr/>
          <p:nvPr/>
        </p:nvGrpSpPr>
        <p:grpSpPr>
          <a:xfrm>
            <a:off x="2604799" y="3218783"/>
            <a:ext cx="738746" cy="365760"/>
            <a:chOff x="99454" y="2606040"/>
            <a:chExt cx="738746" cy="365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9E1DFB-FE2A-EC43-BCC2-3944072CE331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023402-4889-D64A-8242-CEB2F568DFBD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1BB26-17FB-884A-95F7-496CD0162786}"/>
              </a:ext>
            </a:extLst>
          </p:cNvPr>
          <p:cNvGrpSpPr/>
          <p:nvPr/>
        </p:nvGrpSpPr>
        <p:grpSpPr>
          <a:xfrm>
            <a:off x="3527312" y="3218783"/>
            <a:ext cx="738746" cy="365760"/>
            <a:chOff x="99454" y="2606040"/>
            <a:chExt cx="738746" cy="3657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1E74AD-12B8-0A4B-BF05-A93F81D3CB17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522B01-910F-7447-A065-199DAF573541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3AB07-52ED-6A42-9FBB-9D8D60EB4DDB}"/>
              </a:ext>
            </a:extLst>
          </p:cNvPr>
          <p:cNvGrpSpPr/>
          <p:nvPr/>
        </p:nvGrpSpPr>
        <p:grpSpPr>
          <a:xfrm>
            <a:off x="8878549" y="4456912"/>
            <a:ext cx="738746" cy="365760"/>
            <a:chOff x="99454" y="2606040"/>
            <a:chExt cx="738746" cy="3657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55E452-C23A-CA45-A71A-4B00EB0A14DD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48622A-F828-CE48-8108-90AD575DD759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58CFB9-2944-0B4C-8E70-E5331253F7F8}"/>
              </a:ext>
            </a:extLst>
          </p:cNvPr>
          <p:cNvGrpSpPr/>
          <p:nvPr/>
        </p:nvGrpSpPr>
        <p:grpSpPr>
          <a:xfrm>
            <a:off x="5016306" y="5771402"/>
            <a:ext cx="738746" cy="365760"/>
            <a:chOff x="99454" y="2606040"/>
            <a:chExt cx="738746" cy="3657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A53FC8-83ED-7A47-B677-190E60CACD14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068B3D-0182-974D-A878-4C97E35E89A8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D7E840-BE8F-D746-97D0-336896FF81B6}"/>
              </a:ext>
            </a:extLst>
          </p:cNvPr>
          <p:cNvGrpSpPr/>
          <p:nvPr/>
        </p:nvGrpSpPr>
        <p:grpSpPr>
          <a:xfrm>
            <a:off x="4612275" y="3218783"/>
            <a:ext cx="738746" cy="365760"/>
            <a:chOff x="99454" y="2606040"/>
            <a:chExt cx="738746" cy="3657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4BF6868-54B9-A149-9DAB-432EA2C52589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FF166A-D6FB-8347-8A67-2A9B25006E95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F50E94-9B3F-6B46-8E1E-F3849FDBB0C7}"/>
              </a:ext>
            </a:extLst>
          </p:cNvPr>
          <p:cNvGrpSpPr/>
          <p:nvPr/>
        </p:nvGrpSpPr>
        <p:grpSpPr>
          <a:xfrm>
            <a:off x="5534788" y="3218783"/>
            <a:ext cx="738746" cy="365760"/>
            <a:chOff x="99454" y="2606040"/>
            <a:chExt cx="738746" cy="3657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D4DCBB-2F8C-D742-8E58-167B5802D048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53890F-A9F1-484B-BFDB-C2B6E49D74D8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4D4480-7659-D543-A14E-03C4DC2291C1}"/>
              </a:ext>
            </a:extLst>
          </p:cNvPr>
          <p:cNvGrpSpPr/>
          <p:nvPr/>
        </p:nvGrpSpPr>
        <p:grpSpPr>
          <a:xfrm>
            <a:off x="6903353" y="4444888"/>
            <a:ext cx="738746" cy="365760"/>
            <a:chOff x="99454" y="2606040"/>
            <a:chExt cx="738746" cy="3657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BA380E-A30E-9B4F-9CD6-DCB7A7309EC8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C18B3F-479F-234F-95F9-526EF25B2D99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2608BF-C813-6E42-AF1D-0729CC2AD493}"/>
              </a:ext>
            </a:extLst>
          </p:cNvPr>
          <p:cNvGrpSpPr/>
          <p:nvPr/>
        </p:nvGrpSpPr>
        <p:grpSpPr>
          <a:xfrm>
            <a:off x="4847339" y="4468462"/>
            <a:ext cx="738746" cy="365760"/>
            <a:chOff x="99454" y="2606040"/>
            <a:chExt cx="738746" cy="3657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7070F2-9FCB-3B4B-B10B-6C79C35514AE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B2A647-3AFC-D24B-A9C5-95563A1AD8C3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AACDE0-0A6B-3944-A067-E99578D9DD0B}"/>
              </a:ext>
            </a:extLst>
          </p:cNvPr>
          <p:cNvGrpSpPr/>
          <p:nvPr/>
        </p:nvGrpSpPr>
        <p:grpSpPr>
          <a:xfrm>
            <a:off x="6503694" y="3230333"/>
            <a:ext cx="738746" cy="365760"/>
            <a:chOff x="99454" y="2606040"/>
            <a:chExt cx="738746" cy="3657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B7E436-A60C-9A4D-96E5-32A4CCCE7990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4D2C9B-D1E4-5C46-BD26-05348BFB45A4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7C90F7-5733-784E-92D3-F55985B77FBC}"/>
              </a:ext>
            </a:extLst>
          </p:cNvPr>
          <p:cNvGrpSpPr/>
          <p:nvPr/>
        </p:nvGrpSpPr>
        <p:grpSpPr>
          <a:xfrm>
            <a:off x="7426207" y="3230333"/>
            <a:ext cx="738746" cy="365760"/>
            <a:chOff x="99454" y="2606040"/>
            <a:chExt cx="738746" cy="3657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420812-C646-1248-96B6-7CF9A9FEEBA1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90F684-083C-234E-88DA-FEF0B26DA130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FC3787-27FD-D346-A3B6-2A6B58BA7EEB}"/>
              </a:ext>
            </a:extLst>
          </p:cNvPr>
          <p:cNvGrpSpPr/>
          <p:nvPr/>
        </p:nvGrpSpPr>
        <p:grpSpPr>
          <a:xfrm>
            <a:off x="8421881" y="3265675"/>
            <a:ext cx="738746" cy="365760"/>
            <a:chOff x="99454" y="2606040"/>
            <a:chExt cx="738746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974DE7-665E-AF47-A2F3-BE65616BD0D4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2A78D8-9EE0-244A-8DFB-092A42BF95F2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F116F6-F01D-4647-896A-39F419284F3C}"/>
              </a:ext>
            </a:extLst>
          </p:cNvPr>
          <p:cNvGrpSpPr/>
          <p:nvPr/>
        </p:nvGrpSpPr>
        <p:grpSpPr>
          <a:xfrm>
            <a:off x="9344394" y="3265675"/>
            <a:ext cx="738746" cy="365760"/>
            <a:chOff x="99454" y="2606040"/>
            <a:chExt cx="738746" cy="3657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A3AEC9-1894-E24F-AACC-3BF53EDEBEA1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9B5CA3-4FC8-7548-9355-2A6139F7A08C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2F6D371-585C-0643-8817-2A9ED4930B93}"/>
              </a:ext>
            </a:extLst>
          </p:cNvPr>
          <p:cNvSpPr/>
          <p:nvPr/>
        </p:nvSpPr>
        <p:spPr>
          <a:xfrm>
            <a:off x="5609339" y="4475130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BF95E2-207A-B344-9045-4141555A8BA2}"/>
              </a:ext>
            </a:extLst>
          </p:cNvPr>
          <p:cNvSpPr/>
          <p:nvPr/>
        </p:nvSpPr>
        <p:spPr>
          <a:xfrm>
            <a:off x="7665353" y="4437268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05D5D4D-21F8-3041-88ED-CA6AE7F4D35F}"/>
              </a:ext>
            </a:extLst>
          </p:cNvPr>
          <p:cNvSpPr/>
          <p:nvPr/>
        </p:nvSpPr>
        <p:spPr>
          <a:xfrm>
            <a:off x="9640549" y="4472152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852A45-5682-2F48-9BB5-009F86AE3D93}"/>
              </a:ext>
            </a:extLst>
          </p:cNvPr>
          <p:cNvGrpSpPr/>
          <p:nvPr/>
        </p:nvGrpSpPr>
        <p:grpSpPr>
          <a:xfrm>
            <a:off x="7085809" y="5795215"/>
            <a:ext cx="715886" cy="365760"/>
            <a:chOff x="99454" y="2606040"/>
            <a:chExt cx="715886" cy="365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41405ED-96E7-704C-B319-EA580480D870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C1AD7CE-01FA-9249-9E07-8AD9F4070D72}"/>
                </a:ext>
              </a:extLst>
            </p:cNvPr>
            <p:cNvSpPr/>
            <p:nvPr/>
          </p:nvSpPr>
          <p:spPr>
            <a:xfrm>
              <a:off x="45759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B3818C-C055-9647-866B-A047112D6D69}"/>
              </a:ext>
            </a:extLst>
          </p:cNvPr>
          <p:cNvGrpSpPr/>
          <p:nvPr/>
        </p:nvGrpSpPr>
        <p:grpSpPr>
          <a:xfrm>
            <a:off x="8970919" y="5808074"/>
            <a:ext cx="738746" cy="365760"/>
            <a:chOff x="99454" y="2606040"/>
            <a:chExt cx="738746" cy="365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BABE279-BD43-6B4D-8CAB-7D89BEDA0BF8}"/>
                </a:ext>
              </a:extLst>
            </p:cNvPr>
            <p:cNvSpPr/>
            <p:nvPr/>
          </p:nvSpPr>
          <p:spPr>
            <a:xfrm>
              <a:off x="99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5A5CB74-7C7B-0B4F-8D72-783819337BFA}"/>
                </a:ext>
              </a:extLst>
            </p:cNvPr>
            <p:cNvSpPr/>
            <p:nvPr/>
          </p:nvSpPr>
          <p:spPr>
            <a:xfrm>
              <a:off x="480454" y="2606040"/>
              <a:ext cx="357746" cy="365760"/>
            </a:xfrm>
            <a:prstGeom prst="rect">
              <a:avLst/>
            </a:prstGeom>
            <a:noFill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A3CD72-441D-0F42-B81A-9275028C7AF8}"/>
              </a:ext>
            </a:extLst>
          </p:cNvPr>
          <p:cNvSpPr/>
          <p:nvPr/>
        </p:nvSpPr>
        <p:spPr>
          <a:xfrm>
            <a:off x="4460752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6AE7F0-4426-9F49-8B4C-87FEB057FA09}"/>
              </a:ext>
            </a:extLst>
          </p:cNvPr>
          <p:cNvSpPr/>
          <p:nvPr/>
        </p:nvSpPr>
        <p:spPr>
          <a:xfrm>
            <a:off x="4949521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BCEA81D-89C4-6B45-AC45-446E89ACB1E9}"/>
              </a:ext>
            </a:extLst>
          </p:cNvPr>
          <p:cNvSpPr/>
          <p:nvPr/>
        </p:nvSpPr>
        <p:spPr>
          <a:xfrm>
            <a:off x="5438290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9DE7006-AED4-234F-9DAD-E3344E5C0F2A}"/>
              </a:ext>
            </a:extLst>
          </p:cNvPr>
          <p:cNvSpPr/>
          <p:nvPr/>
        </p:nvSpPr>
        <p:spPr>
          <a:xfrm>
            <a:off x="5927059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9BF130-8E16-E145-ACEE-D9AC3D6AE44E}"/>
              </a:ext>
            </a:extLst>
          </p:cNvPr>
          <p:cNvSpPr/>
          <p:nvPr/>
        </p:nvSpPr>
        <p:spPr>
          <a:xfrm>
            <a:off x="6415828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619809-1DFB-B14E-9D50-E33ED85E63F4}"/>
              </a:ext>
            </a:extLst>
          </p:cNvPr>
          <p:cNvSpPr/>
          <p:nvPr/>
        </p:nvSpPr>
        <p:spPr>
          <a:xfrm>
            <a:off x="6904597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DF1196-4424-D84C-A719-85D8DFFCF3ED}"/>
              </a:ext>
            </a:extLst>
          </p:cNvPr>
          <p:cNvSpPr/>
          <p:nvPr/>
        </p:nvSpPr>
        <p:spPr>
          <a:xfrm>
            <a:off x="7393366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6BC0D8-09C5-5E41-8188-D1A0199931B3}"/>
              </a:ext>
            </a:extLst>
          </p:cNvPr>
          <p:cNvSpPr/>
          <p:nvPr/>
        </p:nvSpPr>
        <p:spPr>
          <a:xfrm>
            <a:off x="7882132" y="959361"/>
            <a:ext cx="357746" cy="36576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D3FEA2C-1F5E-B448-8DEA-9980A7FE304B}"/>
              </a:ext>
            </a:extLst>
          </p:cNvPr>
          <p:cNvSpPr/>
          <p:nvPr/>
        </p:nvSpPr>
        <p:spPr>
          <a:xfrm>
            <a:off x="3209925" y="3855371"/>
            <a:ext cx="6286500" cy="3166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Shuffle and sort: aggregate values by key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111C57-17C2-E94C-ACFC-C61D082E0706}"/>
              </a:ext>
            </a:extLst>
          </p:cNvPr>
          <p:cNvCxnSpPr>
            <a:cxnSpLocks/>
          </p:cNvCxnSpPr>
          <p:nvPr/>
        </p:nvCxnSpPr>
        <p:spPr>
          <a:xfrm>
            <a:off x="5364419" y="700036"/>
            <a:ext cx="0" cy="900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9EAD73C-7899-854E-A8F1-CECB20D14936}"/>
              </a:ext>
            </a:extLst>
          </p:cNvPr>
          <p:cNvCxnSpPr>
            <a:cxnSpLocks/>
          </p:cNvCxnSpPr>
          <p:nvPr/>
        </p:nvCxnSpPr>
        <p:spPr>
          <a:xfrm>
            <a:off x="6359784" y="700036"/>
            <a:ext cx="0" cy="900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8A1D6D0-EACF-A945-831D-E9BF85727CE8}"/>
              </a:ext>
            </a:extLst>
          </p:cNvPr>
          <p:cNvCxnSpPr>
            <a:cxnSpLocks/>
          </p:cNvCxnSpPr>
          <p:nvPr/>
        </p:nvCxnSpPr>
        <p:spPr>
          <a:xfrm>
            <a:off x="7326576" y="700036"/>
            <a:ext cx="0" cy="900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6">
            <a:extLst>
              <a:ext uri="{FF2B5EF4-FFF2-40B4-BE49-F238E27FC236}">
                <a16:creationId xmlns:a16="http://schemas.microsoft.com/office/drawing/2014/main" id="{5C571E36-F0BC-2C4D-BDB1-EDE3588B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06" y="2457350"/>
            <a:ext cx="3364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+mn-lt"/>
              </a:rPr>
              <a:t>Arbitrary number of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+mn-lt"/>
              </a:rPr>
              <a:t>key-value pairs</a:t>
            </a:r>
          </a:p>
        </p:txBody>
      </p:sp>
      <p:sp>
        <p:nvSpPr>
          <p:cNvPr id="121" name="Rectangle 7">
            <a:extLst>
              <a:ext uri="{FF2B5EF4-FFF2-40B4-BE49-F238E27FC236}">
                <a16:creationId xmlns:a16="http://schemas.microsoft.com/office/drawing/2014/main" id="{00DE2C74-84F9-6B46-BA30-B809FEB2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96" y="1361485"/>
            <a:ext cx="26060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Mappers: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 applied to all input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data</a:t>
            </a:r>
          </a:p>
        </p:txBody>
      </p:sp>
      <p:sp>
        <p:nvSpPr>
          <p:cNvPr id="122" name="Rectangle 8">
            <a:extLst>
              <a:ext uri="{FF2B5EF4-FFF2-40B4-BE49-F238E27FC236}">
                <a16:creationId xmlns:a16="http://schemas.microsoft.com/office/drawing/2014/main" id="{00EC124E-6E9B-C242-9D9E-9B22FA6E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06" y="4838873"/>
            <a:ext cx="2438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+mn-lt"/>
              </a:rPr>
              <a:t>Reducers: </a:t>
            </a: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applied to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all values associated with the same key</a:t>
            </a:r>
          </a:p>
        </p:txBody>
      </p:sp>
      <p:sp>
        <p:nvSpPr>
          <p:cNvPr id="123" name="Rectangle 9">
            <a:extLst>
              <a:ext uri="{FF2B5EF4-FFF2-40B4-BE49-F238E27FC236}">
                <a16:creationId xmlns:a16="http://schemas.microsoft.com/office/drawing/2014/main" id="{619ACB0A-1555-B84B-A94C-85E4E874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06" y="3642348"/>
            <a:ext cx="24115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Barrier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: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distributed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sort and group by key</a:t>
            </a:r>
          </a:p>
        </p:txBody>
      </p:sp>
      <p:sp>
        <p:nvSpPr>
          <p:cNvPr id="124" name="Rectangle 10">
            <a:extLst>
              <a:ext uri="{FF2B5EF4-FFF2-40B4-BE49-F238E27FC236}">
                <a16:creationId xmlns:a16="http://schemas.microsoft.com/office/drawing/2014/main" id="{0819B77B-C09B-0F43-AA58-7823DAA8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3876"/>
            <a:ext cx="80573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dirty="0">
                <a:latin typeface="+mj-lt"/>
              </a:rPr>
              <a:t>The </a:t>
            </a:r>
            <a:r>
              <a:rPr lang="en-US" altLang="en-US" sz="3200" b="1" dirty="0">
                <a:latin typeface="+mj-lt"/>
              </a:rPr>
              <a:t>Canonical</a:t>
            </a:r>
            <a:r>
              <a:rPr lang="en-US" altLang="en-US" sz="3200" dirty="0">
                <a:latin typeface="+mj-lt"/>
              </a:rPr>
              <a:t> MapReduce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382AB18F-DC8F-8C4A-B09F-3D28D6BB6B96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6F6418-6492-DA43-B18C-FFDDA3FB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920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en-US" sz="3200" b="0" dirty="0">
                <a:latin typeface="+mj-lt"/>
                <a:ea typeface="ＭＳ Ｐゴシック" panose="020B0600070205080204" pitchFamily="34" charset="-128"/>
                <a:cs typeface="Geneva" panose="020B0503030404040204" pitchFamily="34" charset="0"/>
              </a:rPr>
              <a:t>Pseudo-code:  </a:t>
            </a:r>
            <a:r>
              <a:rPr lang="en-US" altLang="en-US" sz="3200" b="0" dirty="0" err="1">
                <a:latin typeface="+mj-lt"/>
                <a:ea typeface="ＭＳ Ｐゴシック" panose="020B0600070205080204" pitchFamily="34" charset="-128"/>
                <a:cs typeface="Geneva" panose="020B0503030404040204" pitchFamily="34" charset="0"/>
              </a:rPr>
              <a:t>WordCount</a:t>
            </a:r>
            <a:r>
              <a:rPr lang="en-US" altLang="en-US" sz="3200" b="0" dirty="0">
                <a:latin typeface="+mj-lt"/>
                <a:ea typeface="ＭＳ Ｐゴシック" panose="020B0600070205080204" pitchFamily="34" charset="-128"/>
                <a:cs typeface="Geneva" panose="020B0503030404040204" pitchFamily="34" charset="0"/>
              </a:rPr>
              <a:t> in MapReduce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F29A1F51-AA2D-0D4B-A42E-ABA276B5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2209"/>
            <a:ext cx="7759148" cy="44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220B-D101-7F4A-853E-FB1E7868F8A5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4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F57DAC-4E1D-634B-AE1F-AFDF0249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45476"/>
            <a:ext cx="10053512" cy="5110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27A79-307A-5E45-BD2C-6EF2239148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How MapReduce works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150C11-B71C-E245-BB18-EA3230EB810D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D3AAF-817C-4A42-A88F-A328A727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4" y="846138"/>
            <a:ext cx="10158248" cy="529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E2D12-6A1B-1140-A167-49107C3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Architecture: Hadoop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A430A-C3C1-2A48-BFB5-047DF0B11365}"/>
              </a:ext>
            </a:extLst>
          </p:cNvPr>
          <p:cNvSpPr/>
          <p:nvPr/>
        </p:nvSpPr>
        <p:spPr>
          <a:xfrm>
            <a:off x="238216" y="6356351"/>
            <a:ext cx="721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/wiki/File:Big-data-concepts-20-638.jpg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C40BC-05A8-2646-85C9-EFE14FC44198}"/>
              </a:ext>
            </a:extLst>
          </p:cNvPr>
          <p:cNvSpPr/>
          <p:nvPr/>
        </p:nvSpPr>
        <p:spPr>
          <a:xfrm>
            <a:off x="609600" y="5502166"/>
            <a:ext cx="982717" cy="6936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27796E-7774-CE4B-9869-391DB89DE98B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3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1E0D4E0E-33B4-7D42-9C1E-FC9AFCBB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0" dirty="0">
                <a:latin typeface="+mj-lt"/>
                <a:ea typeface="ＭＳ Ｐゴシック" panose="020B0600070205080204" pitchFamily="34" charset="-128"/>
                <a:cs typeface="Geneva" panose="020B0503030404040204" pitchFamily="34" charset="0"/>
              </a:rPr>
              <a:t>The Hadoop File System </a:t>
            </a:r>
          </a:p>
        </p:txBody>
      </p:sp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DB878FCC-3774-F241-B711-62DE70456A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981201" y="6424606"/>
            <a:ext cx="13978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E946FA6-1E2B-604A-BAE9-545BF1B10FCD}" type="slidenum">
              <a:rPr lang="en-US" altLang="en-US" sz="1200">
                <a:solidFill>
                  <a:schemeClr val="tx2"/>
                </a:solidFill>
                <a:latin typeface="Helvetica Neue" panose="02000503000000020004" pitchFamily="2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pic>
        <p:nvPicPr>
          <p:cNvPr id="47107" name="Picture 9">
            <a:extLst>
              <a:ext uri="{FF2B5EF4-FFF2-40B4-BE49-F238E27FC236}">
                <a16:creationId xmlns:a16="http://schemas.microsoft.com/office/drawing/2014/main" id="{0149693B-FA06-9342-AA8C-3FAC9C8C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2" y="1243009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10">
            <a:extLst>
              <a:ext uri="{FF2B5EF4-FFF2-40B4-BE49-F238E27FC236}">
                <a16:creationId xmlns:a16="http://schemas.microsoft.com/office/drawing/2014/main" id="{BCF2A8A6-61E3-C543-99BA-9E634E42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5" y="1311273"/>
            <a:ext cx="315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HDFS = Hadoop File System</a:t>
            </a:r>
          </a:p>
        </p:txBody>
      </p:sp>
      <p:sp>
        <p:nvSpPr>
          <p:cNvPr id="47109" name="TextBox 11">
            <a:extLst>
              <a:ext uri="{FF2B5EF4-FFF2-40B4-BE49-F238E27FC236}">
                <a16:creationId xmlns:a16="http://schemas.microsoft.com/office/drawing/2014/main" id="{DC84258E-7921-6C45-BF88-97544142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664" y="1481134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47110" name="TextBox 12">
            <a:extLst>
              <a:ext uri="{FF2B5EF4-FFF2-40B4-BE49-F238E27FC236}">
                <a16:creationId xmlns:a16="http://schemas.microsoft.com/office/drawing/2014/main" id="{D28ADCFC-55AF-384E-B897-700CD543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4" y="4071934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</a:rPr>
              <a:t>worker</a:t>
            </a:r>
          </a:p>
        </p:txBody>
      </p:sp>
      <p:sp>
        <p:nvSpPr>
          <p:cNvPr id="47111" name="TextBox 13">
            <a:extLst>
              <a:ext uri="{FF2B5EF4-FFF2-40B4-BE49-F238E27FC236}">
                <a16:creationId xmlns:a16="http://schemas.microsoft.com/office/drawing/2014/main" id="{0C7027B0-9063-5C4A-B66F-0406DF5D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778" y="4100509"/>
            <a:ext cx="94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worker</a:t>
            </a:r>
          </a:p>
        </p:txBody>
      </p:sp>
      <p:sp>
        <p:nvSpPr>
          <p:cNvPr id="47112" name="TextBox 14">
            <a:extLst>
              <a:ext uri="{FF2B5EF4-FFF2-40B4-BE49-F238E27FC236}">
                <a16:creationId xmlns:a16="http://schemas.microsoft.com/office/drawing/2014/main" id="{6D118831-D797-F94C-A67A-E4EA5572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8" y="5689598"/>
            <a:ext cx="364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</a:rPr>
              <a:t>Actual data organized in blocks</a:t>
            </a:r>
          </a:p>
        </p:txBody>
      </p:sp>
      <p:sp>
        <p:nvSpPr>
          <p:cNvPr id="47113" name="TextBox 15">
            <a:extLst>
              <a:ext uri="{FF2B5EF4-FFF2-40B4-BE49-F238E27FC236}">
                <a16:creationId xmlns:a16="http://schemas.microsoft.com/office/drawing/2014/main" id="{108B4BCD-82B6-2249-97AA-23C7167A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1674809"/>
            <a:ext cx="185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Move metadata</a:t>
            </a:r>
          </a:p>
        </p:txBody>
      </p:sp>
      <p:sp>
        <p:nvSpPr>
          <p:cNvPr id="47114" name="TextBox 16">
            <a:extLst>
              <a:ext uri="{FF2B5EF4-FFF2-40B4-BE49-F238E27FC236}">
                <a16:creationId xmlns:a16="http://schemas.microsoft.com/office/drawing/2014/main" id="{EDEBB034-A357-8A4D-9908-14713E32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5" y="4921248"/>
            <a:ext cx="178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Move real data</a:t>
            </a:r>
          </a:p>
        </p:txBody>
      </p:sp>
      <p:sp>
        <p:nvSpPr>
          <p:cNvPr id="47115" name="Rectangle 17">
            <a:extLst>
              <a:ext uri="{FF2B5EF4-FFF2-40B4-BE49-F238E27FC236}">
                <a16:creationId xmlns:a16="http://schemas.microsoft.com/office/drawing/2014/main" id="{3A3722B6-714A-8348-B293-610AC9D5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5357810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HDFS keeps multiple, separate copies of each data block to ensure reliability, availability,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57644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5D1-2CF8-C540-924E-D64B5553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554"/>
            <a:ext cx="10972800" cy="254015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  <a:t>The Canonical </a:t>
            </a:r>
            <a:b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  <a:t>MapReduce </a:t>
            </a:r>
            <a:b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Geneva" panose="020B0503030404040204" pitchFamily="34" charset="0"/>
              </a:rPr>
              <a:t>Programming Model</a:t>
            </a:r>
            <a:endParaRPr lang="en-US" sz="4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D3349-F0FD-9D49-B652-1F3B91DC1B30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5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2DF4C7DA-017A-B147-A175-23836535C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2278381" y="5670551"/>
            <a:ext cx="13978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7D1A26-1DC2-2C46-8C24-7B0407ED9003}" type="slidenum">
              <a:rPr lang="en-US" altLang="en-US" sz="1200">
                <a:solidFill>
                  <a:schemeClr val="tx2"/>
                </a:solidFill>
                <a:latin typeface="Helvetica Neue" panose="02000503000000020004" pitchFamily="2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482" name="TextBox 4">
            <a:extLst>
              <a:ext uri="{FF2B5EF4-FFF2-40B4-BE49-F238E27FC236}">
                <a16:creationId xmlns:a16="http://schemas.microsoft.com/office/drawing/2014/main" id="{C4F17E50-23EE-EE43-B7A8-FA29B23CC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" y="143046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latin typeface="+mj-lt"/>
              </a:rPr>
              <a:t>The MapReduce Workflow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534B064C-6577-D64A-87F3-213D1128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114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D452B2AF-D621-0A40-BFB2-6A61EC2F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2286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>
            <a:extLst>
              <a:ext uri="{FF2B5EF4-FFF2-40B4-BE49-F238E27FC236}">
                <a16:creationId xmlns:a16="http://schemas.microsoft.com/office/drawing/2014/main" id="{B442FE46-5DC9-044E-9D63-7CE76FDF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>
            <a:extLst>
              <a:ext uri="{FF2B5EF4-FFF2-40B4-BE49-F238E27FC236}">
                <a16:creationId xmlns:a16="http://schemas.microsoft.com/office/drawing/2014/main" id="{DAD9C7A8-FF51-374D-94F7-99BA511B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4572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Group 18">
            <a:extLst>
              <a:ext uri="{FF2B5EF4-FFF2-40B4-BE49-F238E27FC236}">
                <a16:creationId xmlns:a16="http://schemas.microsoft.com/office/drawing/2014/main" id="{39C73381-A5DB-8A44-BD61-760AE9594D75}"/>
              </a:ext>
            </a:extLst>
          </p:cNvPr>
          <p:cNvGrpSpPr>
            <a:grpSpLocks/>
          </p:cNvGrpSpPr>
          <p:nvPr/>
        </p:nvGrpSpPr>
        <p:grpSpPr bwMode="auto">
          <a:xfrm>
            <a:off x="2968944" y="1211264"/>
            <a:ext cx="1138237" cy="998537"/>
            <a:chOff x="1300083" y="1981200"/>
            <a:chExt cx="1138317" cy="997889"/>
          </a:xfrm>
        </p:grpSpPr>
        <p:grpSp>
          <p:nvGrpSpPr>
            <p:cNvPr id="20560" name="Group 11">
              <a:extLst>
                <a:ext uri="{FF2B5EF4-FFF2-40B4-BE49-F238E27FC236}">
                  <a16:creationId xmlns:a16="http://schemas.microsoft.com/office/drawing/2014/main" id="{3897E483-9E62-A442-A44E-1440696E6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083" y="1981200"/>
              <a:ext cx="564107" cy="358085"/>
              <a:chOff x="1300083" y="1981200"/>
              <a:chExt cx="792707" cy="503196"/>
            </a:xfrm>
          </p:grpSpPr>
          <p:pic>
            <p:nvPicPr>
              <p:cNvPr id="20567" name="Picture 9">
                <a:extLst>
                  <a:ext uri="{FF2B5EF4-FFF2-40B4-BE49-F238E27FC236}">
                    <a16:creationId xmlns:a16="http://schemas.microsoft.com/office/drawing/2014/main" id="{FBAFD55A-66B1-464F-9C8E-3371160F5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8" name="Picture 10">
                <a:extLst>
                  <a:ext uri="{FF2B5EF4-FFF2-40B4-BE49-F238E27FC236}">
                    <a16:creationId xmlns:a16="http://schemas.microsoft.com/office/drawing/2014/main" id="{D92085FB-73DF-2942-982F-37F7C2F81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61" name="Group 12">
              <a:extLst>
                <a:ext uri="{FF2B5EF4-FFF2-40B4-BE49-F238E27FC236}">
                  <a16:creationId xmlns:a16="http://schemas.microsoft.com/office/drawing/2014/main" id="{4A9A4782-E35E-5E4E-8A22-2313153BE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493" y="2286000"/>
              <a:ext cx="564107" cy="358085"/>
              <a:chOff x="1300083" y="1981200"/>
              <a:chExt cx="792707" cy="503196"/>
            </a:xfrm>
          </p:grpSpPr>
          <p:pic>
            <p:nvPicPr>
              <p:cNvPr id="20565" name="Picture 13">
                <a:extLst>
                  <a:ext uri="{FF2B5EF4-FFF2-40B4-BE49-F238E27FC236}">
                    <a16:creationId xmlns:a16="http://schemas.microsoft.com/office/drawing/2014/main" id="{E60A7323-3DE5-F943-A3BA-11346B45D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6" name="Picture 14">
                <a:extLst>
                  <a:ext uri="{FF2B5EF4-FFF2-40B4-BE49-F238E27FC236}">
                    <a16:creationId xmlns:a16="http://schemas.microsoft.com/office/drawing/2014/main" id="{70D6C290-9138-634D-BC3C-C705C2B30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62" name="Group 15">
              <a:extLst>
                <a:ext uri="{FF2B5EF4-FFF2-40B4-BE49-F238E27FC236}">
                  <a16:creationId xmlns:a16="http://schemas.microsoft.com/office/drawing/2014/main" id="{E73142D7-5000-4D4C-9D30-04AFA64E6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293" y="2621004"/>
              <a:ext cx="564107" cy="358085"/>
              <a:chOff x="1300083" y="1981200"/>
              <a:chExt cx="792707" cy="503196"/>
            </a:xfrm>
          </p:grpSpPr>
          <p:pic>
            <p:nvPicPr>
              <p:cNvPr id="20563" name="Picture 16">
                <a:extLst>
                  <a:ext uri="{FF2B5EF4-FFF2-40B4-BE49-F238E27FC236}">
                    <a16:creationId xmlns:a16="http://schemas.microsoft.com/office/drawing/2014/main" id="{5F86CC6E-C1BD-C14E-82F0-FE5F4F7D0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17">
                <a:extLst>
                  <a:ext uri="{FF2B5EF4-FFF2-40B4-BE49-F238E27FC236}">
                    <a16:creationId xmlns:a16="http://schemas.microsoft.com/office/drawing/2014/main" id="{9EA16A34-28AC-3440-AABE-5B2D6D56B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488" name="Group 19">
            <a:extLst>
              <a:ext uri="{FF2B5EF4-FFF2-40B4-BE49-F238E27FC236}">
                <a16:creationId xmlns:a16="http://schemas.microsoft.com/office/drawing/2014/main" id="{C2A4BD0E-94C0-164A-A7AB-3CEF755F25A2}"/>
              </a:ext>
            </a:extLst>
          </p:cNvPr>
          <p:cNvGrpSpPr>
            <a:grpSpLocks/>
          </p:cNvGrpSpPr>
          <p:nvPr/>
        </p:nvGrpSpPr>
        <p:grpSpPr bwMode="auto">
          <a:xfrm>
            <a:off x="2964180" y="2278064"/>
            <a:ext cx="1138238" cy="998537"/>
            <a:chOff x="1300083" y="1981200"/>
            <a:chExt cx="1138317" cy="997889"/>
          </a:xfrm>
        </p:grpSpPr>
        <p:grpSp>
          <p:nvGrpSpPr>
            <p:cNvPr id="20551" name="Group 20">
              <a:extLst>
                <a:ext uri="{FF2B5EF4-FFF2-40B4-BE49-F238E27FC236}">
                  <a16:creationId xmlns:a16="http://schemas.microsoft.com/office/drawing/2014/main" id="{1C360E92-2EE8-6948-861E-C35018E9C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083" y="1981200"/>
              <a:ext cx="564107" cy="358085"/>
              <a:chOff x="1300083" y="1981200"/>
              <a:chExt cx="792707" cy="503196"/>
            </a:xfrm>
          </p:grpSpPr>
          <p:pic>
            <p:nvPicPr>
              <p:cNvPr id="20558" name="Picture 27">
                <a:extLst>
                  <a:ext uri="{FF2B5EF4-FFF2-40B4-BE49-F238E27FC236}">
                    <a16:creationId xmlns:a16="http://schemas.microsoft.com/office/drawing/2014/main" id="{921D1240-C2F4-6448-830C-626876173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9" name="Picture 28">
                <a:extLst>
                  <a:ext uri="{FF2B5EF4-FFF2-40B4-BE49-F238E27FC236}">
                    <a16:creationId xmlns:a16="http://schemas.microsoft.com/office/drawing/2014/main" id="{AA3B25DE-D391-1543-9097-9E4C949EE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2" name="Group 21">
              <a:extLst>
                <a:ext uri="{FF2B5EF4-FFF2-40B4-BE49-F238E27FC236}">
                  <a16:creationId xmlns:a16="http://schemas.microsoft.com/office/drawing/2014/main" id="{E0CEEA48-68EE-2F42-BFC3-9B7926A36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493" y="2286000"/>
              <a:ext cx="564107" cy="358085"/>
              <a:chOff x="1300083" y="1981200"/>
              <a:chExt cx="792707" cy="503196"/>
            </a:xfrm>
          </p:grpSpPr>
          <p:pic>
            <p:nvPicPr>
              <p:cNvPr id="20556" name="Picture 25">
                <a:extLst>
                  <a:ext uri="{FF2B5EF4-FFF2-40B4-BE49-F238E27FC236}">
                    <a16:creationId xmlns:a16="http://schemas.microsoft.com/office/drawing/2014/main" id="{79A6CAEB-7C9E-5640-AE5D-C1357E214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7" name="Picture 26">
                <a:extLst>
                  <a:ext uri="{FF2B5EF4-FFF2-40B4-BE49-F238E27FC236}">
                    <a16:creationId xmlns:a16="http://schemas.microsoft.com/office/drawing/2014/main" id="{FC00C847-3FAD-1A49-BCFB-DCE71966D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3" name="Group 22">
              <a:extLst>
                <a:ext uri="{FF2B5EF4-FFF2-40B4-BE49-F238E27FC236}">
                  <a16:creationId xmlns:a16="http://schemas.microsoft.com/office/drawing/2014/main" id="{83132347-28F7-574E-971D-505673E05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293" y="2621004"/>
              <a:ext cx="564107" cy="358085"/>
              <a:chOff x="1300083" y="1981200"/>
              <a:chExt cx="792707" cy="503196"/>
            </a:xfrm>
          </p:grpSpPr>
          <p:pic>
            <p:nvPicPr>
              <p:cNvPr id="20554" name="Picture 23">
                <a:extLst>
                  <a:ext uri="{FF2B5EF4-FFF2-40B4-BE49-F238E27FC236}">
                    <a16:creationId xmlns:a16="http://schemas.microsoft.com/office/drawing/2014/main" id="{51467447-B30B-AD4D-AD48-F98F4517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5" name="Picture 24">
                <a:extLst>
                  <a:ext uri="{FF2B5EF4-FFF2-40B4-BE49-F238E27FC236}">
                    <a16:creationId xmlns:a16="http://schemas.microsoft.com/office/drawing/2014/main" id="{42440404-5EF0-D643-BEEE-3F8BF962C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489" name="Group 29">
            <a:extLst>
              <a:ext uri="{FF2B5EF4-FFF2-40B4-BE49-F238E27FC236}">
                <a16:creationId xmlns:a16="http://schemas.microsoft.com/office/drawing/2014/main" id="{2CAE1577-746B-7440-80FF-71AA852EF9F8}"/>
              </a:ext>
            </a:extLst>
          </p:cNvPr>
          <p:cNvGrpSpPr>
            <a:grpSpLocks/>
          </p:cNvGrpSpPr>
          <p:nvPr/>
        </p:nvGrpSpPr>
        <p:grpSpPr bwMode="auto">
          <a:xfrm>
            <a:off x="2968944" y="3497264"/>
            <a:ext cx="1138237" cy="998537"/>
            <a:chOff x="1300083" y="1981200"/>
            <a:chExt cx="1138317" cy="997889"/>
          </a:xfrm>
        </p:grpSpPr>
        <p:grpSp>
          <p:nvGrpSpPr>
            <p:cNvPr id="20542" name="Group 30">
              <a:extLst>
                <a:ext uri="{FF2B5EF4-FFF2-40B4-BE49-F238E27FC236}">
                  <a16:creationId xmlns:a16="http://schemas.microsoft.com/office/drawing/2014/main" id="{5EF28A6C-52C1-CB41-B59A-DEC2048D6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083" y="1981200"/>
              <a:ext cx="564107" cy="358085"/>
              <a:chOff x="1300083" y="1981200"/>
              <a:chExt cx="792707" cy="503196"/>
            </a:xfrm>
          </p:grpSpPr>
          <p:pic>
            <p:nvPicPr>
              <p:cNvPr id="20549" name="Picture 37">
                <a:extLst>
                  <a:ext uri="{FF2B5EF4-FFF2-40B4-BE49-F238E27FC236}">
                    <a16:creationId xmlns:a16="http://schemas.microsoft.com/office/drawing/2014/main" id="{04AD7C46-6C20-BD47-B2B9-D8954D9C3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38">
                <a:extLst>
                  <a:ext uri="{FF2B5EF4-FFF2-40B4-BE49-F238E27FC236}">
                    <a16:creationId xmlns:a16="http://schemas.microsoft.com/office/drawing/2014/main" id="{A384293B-9CF9-2D49-93EF-7B7881786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31">
              <a:extLst>
                <a:ext uri="{FF2B5EF4-FFF2-40B4-BE49-F238E27FC236}">
                  <a16:creationId xmlns:a16="http://schemas.microsoft.com/office/drawing/2014/main" id="{508F106D-0A08-2E45-A356-00D6AB732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493" y="2286000"/>
              <a:ext cx="564107" cy="358085"/>
              <a:chOff x="1300083" y="1981200"/>
              <a:chExt cx="792707" cy="503196"/>
            </a:xfrm>
          </p:grpSpPr>
          <p:pic>
            <p:nvPicPr>
              <p:cNvPr id="20547" name="Picture 35">
                <a:extLst>
                  <a:ext uri="{FF2B5EF4-FFF2-40B4-BE49-F238E27FC236}">
                    <a16:creationId xmlns:a16="http://schemas.microsoft.com/office/drawing/2014/main" id="{27D7D92A-A21D-B24E-A09B-0A2B9A29D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8" name="Picture 36">
                <a:extLst>
                  <a:ext uri="{FF2B5EF4-FFF2-40B4-BE49-F238E27FC236}">
                    <a16:creationId xmlns:a16="http://schemas.microsoft.com/office/drawing/2014/main" id="{B67E1A6B-3C74-C34B-A9E8-AFF65C51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4" name="Group 32">
              <a:extLst>
                <a:ext uri="{FF2B5EF4-FFF2-40B4-BE49-F238E27FC236}">
                  <a16:creationId xmlns:a16="http://schemas.microsoft.com/office/drawing/2014/main" id="{9E70FFA4-5345-5640-A4E2-8725F5374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293" y="2621004"/>
              <a:ext cx="564107" cy="358085"/>
              <a:chOff x="1300083" y="1981200"/>
              <a:chExt cx="792707" cy="503196"/>
            </a:xfrm>
          </p:grpSpPr>
          <p:pic>
            <p:nvPicPr>
              <p:cNvPr id="20545" name="Picture 33">
                <a:extLst>
                  <a:ext uri="{FF2B5EF4-FFF2-40B4-BE49-F238E27FC236}">
                    <a16:creationId xmlns:a16="http://schemas.microsoft.com/office/drawing/2014/main" id="{1AC5126F-158A-CA45-93D9-F214CCA7E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6" name="Picture 34">
                <a:extLst>
                  <a:ext uri="{FF2B5EF4-FFF2-40B4-BE49-F238E27FC236}">
                    <a16:creationId xmlns:a16="http://schemas.microsoft.com/office/drawing/2014/main" id="{A3031C64-4AFA-984C-B2FB-B9FAC757D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490" name="Group 39">
            <a:extLst>
              <a:ext uri="{FF2B5EF4-FFF2-40B4-BE49-F238E27FC236}">
                <a16:creationId xmlns:a16="http://schemas.microsoft.com/office/drawing/2014/main" id="{9B15B505-EE2C-A549-A802-D82A1D2B8C6C}"/>
              </a:ext>
            </a:extLst>
          </p:cNvPr>
          <p:cNvGrpSpPr>
            <a:grpSpLocks/>
          </p:cNvGrpSpPr>
          <p:nvPr/>
        </p:nvGrpSpPr>
        <p:grpSpPr bwMode="auto">
          <a:xfrm>
            <a:off x="2968944" y="4640264"/>
            <a:ext cx="1138237" cy="998537"/>
            <a:chOff x="1300083" y="1981200"/>
            <a:chExt cx="1138317" cy="997889"/>
          </a:xfrm>
        </p:grpSpPr>
        <p:grpSp>
          <p:nvGrpSpPr>
            <p:cNvPr id="20533" name="Group 40">
              <a:extLst>
                <a:ext uri="{FF2B5EF4-FFF2-40B4-BE49-F238E27FC236}">
                  <a16:creationId xmlns:a16="http://schemas.microsoft.com/office/drawing/2014/main" id="{488AC40C-E85B-8349-B3C8-BF2918D03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083" y="1981200"/>
              <a:ext cx="564107" cy="358085"/>
              <a:chOff x="1300083" y="1981200"/>
              <a:chExt cx="792707" cy="503196"/>
            </a:xfrm>
          </p:grpSpPr>
          <p:pic>
            <p:nvPicPr>
              <p:cNvPr id="20540" name="Picture 47">
                <a:extLst>
                  <a:ext uri="{FF2B5EF4-FFF2-40B4-BE49-F238E27FC236}">
                    <a16:creationId xmlns:a16="http://schemas.microsoft.com/office/drawing/2014/main" id="{3A12AF06-632E-7745-B177-C966845BD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1" name="Picture 48">
                <a:extLst>
                  <a:ext uri="{FF2B5EF4-FFF2-40B4-BE49-F238E27FC236}">
                    <a16:creationId xmlns:a16="http://schemas.microsoft.com/office/drawing/2014/main" id="{ED0820AF-2C02-A143-8287-BC6C8D17A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4" name="Group 41">
              <a:extLst>
                <a:ext uri="{FF2B5EF4-FFF2-40B4-BE49-F238E27FC236}">
                  <a16:creationId xmlns:a16="http://schemas.microsoft.com/office/drawing/2014/main" id="{8918115D-921C-D343-BA93-278EC3EF1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9493" y="2286000"/>
              <a:ext cx="564107" cy="358085"/>
              <a:chOff x="1300083" y="1981200"/>
              <a:chExt cx="792707" cy="503196"/>
            </a:xfrm>
          </p:grpSpPr>
          <p:pic>
            <p:nvPicPr>
              <p:cNvPr id="20538" name="Picture 45">
                <a:extLst>
                  <a:ext uri="{FF2B5EF4-FFF2-40B4-BE49-F238E27FC236}">
                    <a16:creationId xmlns:a16="http://schemas.microsoft.com/office/drawing/2014/main" id="{F83EEF55-A18B-CB44-BE8B-E23BBB696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46">
                <a:extLst>
                  <a:ext uri="{FF2B5EF4-FFF2-40B4-BE49-F238E27FC236}">
                    <a16:creationId xmlns:a16="http://schemas.microsoft.com/office/drawing/2014/main" id="{A70C2897-84EC-DA46-A40B-71D97D2E6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5" name="Group 42">
              <a:extLst>
                <a:ext uri="{FF2B5EF4-FFF2-40B4-BE49-F238E27FC236}">
                  <a16:creationId xmlns:a16="http://schemas.microsoft.com/office/drawing/2014/main" id="{40F54BE5-9571-FC42-9DBE-DF12C60D7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293" y="2621004"/>
              <a:ext cx="564107" cy="358085"/>
              <a:chOff x="1300083" y="1981200"/>
              <a:chExt cx="792707" cy="503196"/>
            </a:xfrm>
          </p:grpSpPr>
          <p:pic>
            <p:nvPicPr>
              <p:cNvPr id="20536" name="Picture 43">
                <a:extLst>
                  <a:ext uri="{FF2B5EF4-FFF2-40B4-BE49-F238E27FC236}">
                    <a16:creationId xmlns:a16="http://schemas.microsoft.com/office/drawing/2014/main" id="{A5E150FF-86E8-B846-A24F-99E107FDA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1981200"/>
                <a:ext cx="6496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7" name="Picture 44">
                <a:extLst>
                  <a:ext uri="{FF2B5EF4-FFF2-40B4-BE49-F238E27FC236}">
                    <a16:creationId xmlns:a16="http://schemas.microsoft.com/office/drawing/2014/main" id="{4841D548-4CD6-6A48-9A74-FB31076D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083" y="2138261"/>
                <a:ext cx="792707" cy="346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491" name="Picture 49">
            <a:extLst>
              <a:ext uri="{FF2B5EF4-FFF2-40B4-BE49-F238E27FC236}">
                <a16:creationId xmlns:a16="http://schemas.microsoft.com/office/drawing/2014/main" id="{EAE5724F-A409-FD40-AA53-B38BF43E6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1" y="1878014"/>
            <a:ext cx="16097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50">
            <a:extLst>
              <a:ext uri="{FF2B5EF4-FFF2-40B4-BE49-F238E27FC236}">
                <a16:creationId xmlns:a16="http://schemas.microsoft.com/office/drawing/2014/main" id="{3DB5EF86-9F5E-4E46-9C54-07880C22E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6" y="4038600"/>
            <a:ext cx="16097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3" name="Group 54">
            <a:extLst>
              <a:ext uri="{FF2B5EF4-FFF2-40B4-BE49-F238E27FC236}">
                <a16:creationId xmlns:a16="http://schemas.microsoft.com/office/drawing/2014/main" id="{A5D6C5BC-2CA3-7D40-9E2E-BBA4ABF96244}"/>
              </a:ext>
            </a:extLst>
          </p:cNvPr>
          <p:cNvGrpSpPr>
            <a:grpSpLocks/>
          </p:cNvGrpSpPr>
          <p:nvPr/>
        </p:nvGrpSpPr>
        <p:grpSpPr bwMode="auto">
          <a:xfrm>
            <a:off x="7250430" y="974726"/>
            <a:ext cx="1327150" cy="854075"/>
            <a:chOff x="5429250" y="1812243"/>
            <a:chExt cx="1327026" cy="854757"/>
          </a:xfrm>
        </p:grpSpPr>
        <p:pic>
          <p:nvPicPr>
            <p:cNvPr id="20531" name="Picture 51">
              <a:extLst>
                <a:ext uri="{FF2B5EF4-FFF2-40B4-BE49-F238E27FC236}">
                  <a16:creationId xmlns:a16="http://schemas.microsoft.com/office/drawing/2014/main" id="{26A847BB-A4FB-3A4F-9EEC-CB1249283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2214372"/>
              <a:ext cx="514350" cy="45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2" name="Picture 53">
              <a:extLst>
                <a:ext uri="{FF2B5EF4-FFF2-40B4-BE49-F238E27FC236}">
                  <a16:creationId xmlns:a16="http://schemas.microsoft.com/office/drawing/2014/main" id="{FB9D6D6B-B2F7-204E-BB00-7849D762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812243"/>
              <a:ext cx="812676" cy="85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55">
            <a:extLst>
              <a:ext uri="{FF2B5EF4-FFF2-40B4-BE49-F238E27FC236}">
                <a16:creationId xmlns:a16="http://schemas.microsoft.com/office/drawing/2014/main" id="{186BD08A-8F51-2043-A7A3-0F24028526A6}"/>
              </a:ext>
            </a:extLst>
          </p:cNvPr>
          <p:cNvGrpSpPr>
            <a:grpSpLocks/>
          </p:cNvGrpSpPr>
          <p:nvPr/>
        </p:nvGrpSpPr>
        <p:grpSpPr bwMode="auto">
          <a:xfrm>
            <a:off x="7231380" y="1828801"/>
            <a:ext cx="1327150" cy="854075"/>
            <a:chOff x="5429250" y="1812243"/>
            <a:chExt cx="1327026" cy="854757"/>
          </a:xfrm>
        </p:grpSpPr>
        <p:pic>
          <p:nvPicPr>
            <p:cNvPr id="20529" name="Picture 56">
              <a:extLst>
                <a:ext uri="{FF2B5EF4-FFF2-40B4-BE49-F238E27FC236}">
                  <a16:creationId xmlns:a16="http://schemas.microsoft.com/office/drawing/2014/main" id="{14D10435-1A2D-8E49-83B2-BA5BF946E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2214372"/>
              <a:ext cx="514350" cy="45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0" name="Picture 57">
              <a:extLst>
                <a:ext uri="{FF2B5EF4-FFF2-40B4-BE49-F238E27FC236}">
                  <a16:creationId xmlns:a16="http://schemas.microsoft.com/office/drawing/2014/main" id="{1C6CEA6B-E46F-9348-830D-AE92066B5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812243"/>
              <a:ext cx="812676" cy="85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5" name="Group 58">
            <a:extLst>
              <a:ext uri="{FF2B5EF4-FFF2-40B4-BE49-F238E27FC236}">
                <a16:creationId xmlns:a16="http://schemas.microsoft.com/office/drawing/2014/main" id="{11DA05D7-BA1D-C844-922C-BD0E26D76B13}"/>
              </a:ext>
            </a:extLst>
          </p:cNvPr>
          <p:cNvGrpSpPr>
            <a:grpSpLocks/>
          </p:cNvGrpSpPr>
          <p:nvPr/>
        </p:nvGrpSpPr>
        <p:grpSpPr bwMode="auto">
          <a:xfrm>
            <a:off x="7231380" y="2727326"/>
            <a:ext cx="1327150" cy="854075"/>
            <a:chOff x="5429250" y="1812243"/>
            <a:chExt cx="1327026" cy="854757"/>
          </a:xfrm>
        </p:grpSpPr>
        <p:pic>
          <p:nvPicPr>
            <p:cNvPr id="20527" name="Picture 59">
              <a:extLst>
                <a:ext uri="{FF2B5EF4-FFF2-40B4-BE49-F238E27FC236}">
                  <a16:creationId xmlns:a16="http://schemas.microsoft.com/office/drawing/2014/main" id="{BCB04000-0F54-6C4F-B25C-24DD6DF30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2214372"/>
              <a:ext cx="514350" cy="45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8" name="Picture 60">
              <a:extLst>
                <a:ext uri="{FF2B5EF4-FFF2-40B4-BE49-F238E27FC236}">
                  <a16:creationId xmlns:a16="http://schemas.microsoft.com/office/drawing/2014/main" id="{F96F5453-635D-7341-BAF5-8FCC8019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812243"/>
              <a:ext cx="812676" cy="85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6" name="Group 61">
            <a:extLst>
              <a:ext uri="{FF2B5EF4-FFF2-40B4-BE49-F238E27FC236}">
                <a16:creationId xmlns:a16="http://schemas.microsoft.com/office/drawing/2014/main" id="{5912CB4D-B1E7-CE43-ABD3-B9B41C935310}"/>
              </a:ext>
            </a:extLst>
          </p:cNvPr>
          <p:cNvGrpSpPr>
            <a:grpSpLocks/>
          </p:cNvGrpSpPr>
          <p:nvPr/>
        </p:nvGrpSpPr>
        <p:grpSpPr bwMode="auto">
          <a:xfrm>
            <a:off x="7231380" y="3581401"/>
            <a:ext cx="1327150" cy="854075"/>
            <a:chOff x="5429250" y="1812243"/>
            <a:chExt cx="1327026" cy="854757"/>
          </a:xfrm>
        </p:grpSpPr>
        <p:pic>
          <p:nvPicPr>
            <p:cNvPr id="20525" name="Picture 62">
              <a:extLst>
                <a:ext uri="{FF2B5EF4-FFF2-40B4-BE49-F238E27FC236}">
                  <a16:creationId xmlns:a16="http://schemas.microsoft.com/office/drawing/2014/main" id="{CD515C25-CDAC-A944-A27A-61B43C1C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2214372"/>
              <a:ext cx="514350" cy="45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6" name="Picture 63">
              <a:extLst>
                <a:ext uri="{FF2B5EF4-FFF2-40B4-BE49-F238E27FC236}">
                  <a16:creationId xmlns:a16="http://schemas.microsoft.com/office/drawing/2014/main" id="{6CAC81C6-46A1-224A-94FF-6DDEF1EDE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812243"/>
              <a:ext cx="812676" cy="85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64">
            <a:extLst>
              <a:ext uri="{FF2B5EF4-FFF2-40B4-BE49-F238E27FC236}">
                <a16:creationId xmlns:a16="http://schemas.microsoft.com/office/drawing/2014/main" id="{4F6A7E3F-B214-2F48-A117-1788F82F53CA}"/>
              </a:ext>
            </a:extLst>
          </p:cNvPr>
          <p:cNvGrpSpPr>
            <a:grpSpLocks/>
          </p:cNvGrpSpPr>
          <p:nvPr/>
        </p:nvGrpSpPr>
        <p:grpSpPr bwMode="auto">
          <a:xfrm>
            <a:off x="7275830" y="4419601"/>
            <a:ext cx="1327150" cy="854075"/>
            <a:chOff x="5429250" y="1812243"/>
            <a:chExt cx="1327026" cy="854757"/>
          </a:xfrm>
        </p:grpSpPr>
        <p:pic>
          <p:nvPicPr>
            <p:cNvPr id="20523" name="Picture 65">
              <a:extLst>
                <a:ext uri="{FF2B5EF4-FFF2-40B4-BE49-F238E27FC236}">
                  <a16:creationId xmlns:a16="http://schemas.microsoft.com/office/drawing/2014/main" id="{F01BB35B-2321-7C46-870B-E5336D40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2214372"/>
              <a:ext cx="514350" cy="452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4" name="Picture 66">
              <a:extLst>
                <a:ext uri="{FF2B5EF4-FFF2-40B4-BE49-F238E27FC236}">
                  <a16:creationId xmlns:a16="http://schemas.microsoft.com/office/drawing/2014/main" id="{3F9EC140-3416-DE44-B103-D01F9D3D0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812243"/>
              <a:ext cx="812676" cy="854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98" name="Picture 67">
            <a:extLst>
              <a:ext uri="{FF2B5EF4-FFF2-40B4-BE49-F238E27FC236}">
                <a16:creationId xmlns:a16="http://schemas.microsoft.com/office/drawing/2014/main" id="{07C64755-4445-6946-A124-97CAB8AA5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1117601"/>
            <a:ext cx="914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68">
            <a:extLst>
              <a:ext uri="{FF2B5EF4-FFF2-40B4-BE49-F238E27FC236}">
                <a16:creationId xmlns:a16="http://schemas.microsoft.com/office/drawing/2014/main" id="{F6BCA6B5-B504-FB4D-B5C8-42ACDA629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2052638"/>
            <a:ext cx="9144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69">
            <a:extLst>
              <a:ext uri="{FF2B5EF4-FFF2-40B4-BE49-F238E27FC236}">
                <a16:creationId xmlns:a16="http://schemas.microsoft.com/office/drawing/2014/main" id="{33B551C3-D11E-1740-8CF9-520664546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2890838"/>
            <a:ext cx="9144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70">
            <a:extLst>
              <a:ext uri="{FF2B5EF4-FFF2-40B4-BE49-F238E27FC236}">
                <a16:creationId xmlns:a16="http://schemas.microsoft.com/office/drawing/2014/main" id="{00C78C55-02C8-8842-B5B2-33AE40360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3733801"/>
            <a:ext cx="914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71">
            <a:extLst>
              <a:ext uri="{FF2B5EF4-FFF2-40B4-BE49-F238E27FC236}">
                <a16:creationId xmlns:a16="http://schemas.microsoft.com/office/drawing/2014/main" id="{D49C97DC-CED3-0E40-888A-21947FB1C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0" y="4567238"/>
            <a:ext cx="9144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ight Arrow 72">
            <a:extLst>
              <a:ext uri="{FF2B5EF4-FFF2-40B4-BE49-F238E27FC236}">
                <a16:creationId xmlns:a16="http://schemas.microsoft.com/office/drawing/2014/main" id="{94DF1E66-6D2A-5B4A-8D8C-EF78E495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856" y="167005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5C0C83A5-AA7D-E442-9EAE-9F075BB8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56" y="274320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24B3B32-1AE1-E944-8179-8E0F89EB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56" y="395605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4B02B22-CF7F-0A41-8687-1DB72D2C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256" y="510540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81CCA4-B029-D44D-AD86-61CFF6546A9E}"/>
              </a:ext>
            </a:extLst>
          </p:cNvPr>
          <p:cNvCxnSpPr>
            <a:cxnSpLocks noChangeShapeType="1"/>
            <a:stCxn id="20491" idx="3"/>
            <a:endCxn id="20531" idx="1"/>
          </p:cNvCxnSpPr>
          <p:nvPr/>
        </p:nvCxnSpPr>
        <p:spPr bwMode="auto">
          <a:xfrm flipV="1">
            <a:off x="6250306" y="1601788"/>
            <a:ext cx="1000125" cy="7477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7A5931-5510-EA47-BD1E-D53DB44B65CD}"/>
              </a:ext>
            </a:extLst>
          </p:cNvPr>
          <p:cNvCxnSpPr>
            <a:cxnSpLocks noChangeShapeType="1"/>
            <a:stCxn id="20491" idx="3"/>
            <a:endCxn id="20529" idx="1"/>
          </p:cNvCxnSpPr>
          <p:nvPr/>
        </p:nvCxnSpPr>
        <p:spPr bwMode="auto">
          <a:xfrm>
            <a:off x="6250306" y="2349500"/>
            <a:ext cx="981075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4B69586-6F92-AB4D-88B8-CFB27FECAD25}"/>
              </a:ext>
            </a:extLst>
          </p:cNvPr>
          <p:cNvCxnSpPr>
            <a:cxnSpLocks noChangeShapeType="1"/>
            <a:stCxn id="20491" idx="3"/>
            <a:endCxn id="20527" idx="1"/>
          </p:cNvCxnSpPr>
          <p:nvPr/>
        </p:nvCxnSpPr>
        <p:spPr bwMode="auto">
          <a:xfrm>
            <a:off x="6250306" y="2349500"/>
            <a:ext cx="981075" cy="10048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DACB26-FCAA-FD48-A618-65336F987AB5}"/>
              </a:ext>
            </a:extLst>
          </p:cNvPr>
          <p:cNvCxnSpPr>
            <a:cxnSpLocks noChangeShapeType="1"/>
            <a:stCxn id="20491" idx="3"/>
            <a:endCxn id="20525" idx="1"/>
          </p:cNvCxnSpPr>
          <p:nvPr/>
        </p:nvCxnSpPr>
        <p:spPr bwMode="auto">
          <a:xfrm>
            <a:off x="6250306" y="2349500"/>
            <a:ext cx="981075" cy="18605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FA4A65-73E3-A943-83E5-DD38DDEC1442}"/>
              </a:ext>
            </a:extLst>
          </p:cNvPr>
          <p:cNvCxnSpPr>
            <a:cxnSpLocks noChangeShapeType="1"/>
            <a:stCxn id="20492" idx="3"/>
            <a:endCxn id="20529" idx="1"/>
          </p:cNvCxnSpPr>
          <p:nvPr/>
        </p:nvCxnSpPr>
        <p:spPr bwMode="auto">
          <a:xfrm flipV="1">
            <a:off x="6316980" y="2457450"/>
            <a:ext cx="914400" cy="2051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B92B54-CD4C-BC46-8066-5304A11C96F9}"/>
              </a:ext>
            </a:extLst>
          </p:cNvPr>
          <p:cNvCxnSpPr>
            <a:cxnSpLocks noChangeShapeType="1"/>
            <a:stCxn id="20492" idx="3"/>
            <a:endCxn id="20527" idx="1"/>
          </p:cNvCxnSpPr>
          <p:nvPr/>
        </p:nvCxnSpPr>
        <p:spPr bwMode="auto">
          <a:xfrm flipV="1">
            <a:off x="6316980" y="3354388"/>
            <a:ext cx="914400" cy="11541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86883D-E049-0146-95FE-36AED3E65BD7}"/>
              </a:ext>
            </a:extLst>
          </p:cNvPr>
          <p:cNvCxnSpPr>
            <a:cxnSpLocks noChangeShapeType="1"/>
            <a:stCxn id="20492" idx="3"/>
            <a:endCxn id="20525" idx="1"/>
          </p:cNvCxnSpPr>
          <p:nvPr/>
        </p:nvCxnSpPr>
        <p:spPr bwMode="auto">
          <a:xfrm flipV="1">
            <a:off x="6316980" y="4210050"/>
            <a:ext cx="914400" cy="298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7CFC9F-9203-3744-ACA3-9238955E48BD}"/>
              </a:ext>
            </a:extLst>
          </p:cNvPr>
          <p:cNvCxnSpPr>
            <a:cxnSpLocks noChangeShapeType="1"/>
            <a:stCxn id="20492" idx="3"/>
            <a:endCxn id="20523" idx="1"/>
          </p:cNvCxnSpPr>
          <p:nvPr/>
        </p:nvCxnSpPr>
        <p:spPr bwMode="auto">
          <a:xfrm>
            <a:off x="6316980" y="4508500"/>
            <a:ext cx="958850" cy="5397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ight Arrow 92">
            <a:extLst>
              <a:ext uri="{FF2B5EF4-FFF2-40B4-BE49-F238E27FC236}">
                <a16:creationId xmlns:a16="http://schemas.microsoft.com/office/drawing/2014/main" id="{F476F28B-45A0-744B-84A2-1BFCCC4E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56" y="1400175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E58644F0-AE0E-B643-ACF3-A8BFD784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581" y="227965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D82C8DC-A267-7249-8375-57FD3912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581" y="319405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C1E07C8E-3983-324C-9D31-86F2CA63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581" y="403225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C95F5828-FC12-584F-B856-E83C2FF9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581" y="4800600"/>
            <a:ext cx="314325" cy="15875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0520" name="TextBox 97">
            <a:extLst>
              <a:ext uri="{FF2B5EF4-FFF2-40B4-BE49-F238E27FC236}">
                <a16:creationId xmlns:a16="http://schemas.microsoft.com/office/drawing/2014/main" id="{A1E3B9F7-7A71-9B41-98F2-5A5DE3AE1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" y="5588000"/>
            <a:ext cx="119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20521" name="TextBox 98">
            <a:extLst>
              <a:ext uri="{FF2B5EF4-FFF2-40B4-BE49-F238E27FC236}">
                <a16:creationId xmlns:a16="http://schemas.microsoft.com/office/drawing/2014/main" id="{8B489CFA-F839-274F-84E6-0970973B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981" y="5588000"/>
            <a:ext cx="158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Shuffle</a:t>
            </a:r>
          </a:p>
        </p:txBody>
      </p:sp>
      <p:sp>
        <p:nvSpPr>
          <p:cNvPr id="20522" name="TextBox 99">
            <a:extLst>
              <a:ext uri="{FF2B5EF4-FFF2-40B4-BE49-F238E27FC236}">
                <a16:creationId xmlns:a16="http://schemas.microsoft.com/office/drawing/2014/main" id="{4F037CC3-DEBE-E045-891A-F8F603BD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068" y="5588000"/>
            <a:ext cx="166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Reduce</a:t>
            </a:r>
          </a:p>
        </p:txBody>
      </p:sp>
      <p:sp>
        <p:nvSpPr>
          <p:cNvPr id="98" name="Slide Number Placeholder 5">
            <a:extLst>
              <a:ext uri="{FF2B5EF4-FFF2-40B4-BE49-F238E27FC236}">
                <a16:creationId xmlns:a16="http://schemas.microsoft.com/office/drawing/2014/main" id="{6BD68EA5-C4CA-0B4D-83BD-B4BC1FEBC807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>
            <a:extLst>
              <a:ext uri="{FF2B5EF4-FFF2-40B4-BE49-F238E27FC236}">
                <a16:creationId xmlns:a16="http://schemas.microsoft.com/office/drawing/2014/main" id="{7CFDCFD8-2155-7345-8E05-A816595E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292860"/>
            <a:ext cx="24384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9">
            <a:extLst>
              <a:ext uri="{FF2B5EF4-FFF2-40B4-BE49-F238E27FC236}">
                <a16:creationId xmlns:a16="http://schemas.microsoft.com/office/drawing/2014/main" id="{B638966E-EFDD-7747-BF47-3934D917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55" y="351291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latin typeface="+mj-lt"/>
              </a:rPr>
              <a:t>The MapReduce Workflow</a:t>
            </a:r>
          </a:p>
        </p:txBody>
      </p:sp>
      <p:sp>
        <p:nvSpPr>
          <p:cNvPr id="17411" name="TextBox 20">
            <a:extLst>
              <a:ext uri="{FF2B5EF4-FFF2-40B4-BE49-F238E27FC236}">
                <a16:creationId xmlns:a16="http://schemas.microsoft.com/office/drawing/2014/main" id="{3063E6CE-B2B6-9A4C-8168-1A4FE6E5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440" y="3680460"/>
            <a:ext cx="320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+mj-lt"/>
              </a:rPr>
              <a:t>Step 1: Map</a:t>
            </a:r>
          </a:p>
        </p:txBody>
      </p:sp>
      <p:sp>
        <p:nvSpPr>
          <p:cNvPr id="17412" name="TextBox 27">
            <a:extLst>
              <a:ext uri="{FF2B5EF4-FFF2-40B4-BE49-F238E27FC236}">
                <a16:creationId xmlns:a16="http://schemas.microsoft.com/office/drawing/2014/main" id="{88FD7F65-75B2-B740-88D8-629E712F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440" y="4369435"/>
            <a:ext cx="39090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latin typeface="+mj-lt"/>
              </a:rPr>
              <a:t>The </a:t>
            </a:r>
            <a:r>
              <a:rPr lang="en-US" altLang="en-US" b="1" dirty="0">
                <a:latin typeface="+mj-lt"/>
              </a:rPr>
              <a:t>map</a:t>
            </a:r>
            <a:r>
              <a:rPr lang="en-US" altLang="en-US" dirty="0">
                <a:latin typeface="+mj-lt"/>
              </a:rPr>
              <a:t> task creates a set of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Key-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Value</a:t>
            </a:r>
            <a:r>
              <a:rPr lang="en-US" altLang="en-US" dirty="0">
                <a:latin typeface="+mj-lt"/>
              </a:rPr>
              <a:t> pairs and hands them off to the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sorting</a:t>
            </a:r>
            <a:r>
              <a:rPr lang="en-US" altLang="en-US" dirty="0">
                <a:latin typeface="+mj-lt"/>
              </a:rPr>
              <a:t>/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shuffling</a:t>
            </a:r>
            <a:r>
              <a:rPr lang="en-US" altLang="en-US" dirty="0">
                <a:latin typeface="+mj-lt"/>
              </a:rPr>
              <a:t> task.</a:t>
            </a:r>
          </a:p>
        </p:txBody>
      </p:sp>
      <p:grpSp>
        <p:nvGrpSpPr>
          <p:cNvPr id="17413" name="Group 30">
            <a:extLst>
              <a:ext uri="{FF2B5EF4-FFF2-40B4-BE49-F238E27FC236}">
                <a16:creationId xmlns:a16="http://schemas.microsoft.com/office/drawing/2014/main" id="{97111071-A65F-844A-9667-5D214C1845B0}"/>
              </a:ext>
            </a:extLst>
          </p:cNvPr>
          <p:cNvGrpSpPr>
            <a:grpSpLocks/>
          </p:cNvGrpSpPr>
          <p:nvPr/>
        </p:nvGrpSpPr>
        <p:grpSpPr bwMode="auto">
          <a:xfrm>
            <a:off x="4739641" y="2232661"/>
            <a:ext cx="1744663" cy="1216025"/>
            <a:chOff x="3124200" y="2667000"/>
            <a:chExt cx="1745108" cy="1216473"/>
          </a:xfrm>
        </p:grpSpPr>
        <p:pic>
          <p:nvPicPr>
            <p:cNvPr id="17425" name="Picture 8">
              <a:extLst>
                <a:ext uri="{FF2B5EF4-FFF2-40B4-BE49-F238E27FC236}">
                  <a16:creationId xmlns:a16="http://schemas.microsoft.com/office/drawing/2014/main" id="{0478E3A4-1079-0244-967C-82E15C63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9">
              <a:extLst>
                <a:ext uri="{FF2B5EF4-FFF2-40B4-BE49-F238E27FC236}">
                  <a16:creationId xmlns:a16="http://schemas.microsoft.com/office/drawing/2014/main" id="{D88D7E16-7A0A-B54D-BE6F-03827BA5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Box 28">
              <a:extLst>
                <a:ext uri="{FF2B5EF4-FFF2-40B4-BE49-F238E27FC236}">
                  <a16:creationId xmlns:a16="http://schemas.microsoft.com/office/drawing/2014/main" id="{2C12E94C-5AFB-5A46-B17D-7F343FBD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+mj-lt"/>
                </a:rPr>
                <a:t>Key</a:t>
              </a:r>
            </a:p>
          </p:txBody>
        </p:sp>
        <p:sp>
          <p:nvSpPr>
            <p:cNvPr id="17428" name="TextBox 29">
              <a:extLst>
                <a:ext uri="{FF2B5EF4-FFF2-40B4-BE49-F238E27FC236}">
                  <a16:creationId xmlns:a16="http://schemas.microsoft.com/office/drawing/2014/main" id="{79876646-9FEA-1A44-A09B-7756368F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+mj-lt"/>
                </a:rPr>
                <a:t>Value</a:t>
              </a:r>
            </a:p>
          </p:txBody>
        </p:sp>
      </p:grpSp>
      <p:grpSp>
        <p:nvGrpSpPr>
          <p:cNvPr id="17414" name="Group 37">
            <a:extLst>
              <a:ext uri="{FF2B5EF4-FFF2-40B4-BE49-F238E27FC236}">
                <a16:creationId xmlns:a16="http://schemas.microsoft.com/office/drawing/2014/main" id="{60DF5724-5FB8-D141-8476-32B88CDB9997}"/>
              </a:ext>
            </a:extLst>
          </p:cNvPr>
          <p:cNvGrpSpPr>
            <a:grpSpLocks/>
          </p:cNvGrpSpPr>
          <p:nvPr/>
        </p:nvGrpSpPr>
        <p:grpSpPr bwMode="auto">
          <a:xfrm>
            <a:off x="5738178" y="3147061"/>
            <a:ext cx="1744662" cy="1216025"/>
            <a:chOff x="3124200" y="2667000"/>
            <a:chExt cx="1745108" cy="1216473"/>
          </a:xfrm>
        </p:grpSpPr>
        <p:pic>
          <p:nvPicPr>
            <p:cNvPr id="17421" name="Picture 38">
              <a:extLst>
                <a:ext uri="{FF2B5EF4-FFF2-40B4-BE49-F238E27FC236}">
                  <a16:creationId xmlns:a16="http://schemas.microsoft.com/office/drawing/2014/main" id="{48FEA30A-BD01-8D41-9E45-28D054BBB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Picture 39">
              <a:extLst>
                <a:ext uri="{FF2B5EF4-FFF2-40B4-BE49-F238E27FC236}">
                  <a16:creationId xmlns:a16="http://schemas.microsoft.com/office/drawing/2014/main" id="{3FA8A26D-2152-9742-AA58-4F7EB4F0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Box 40">
              <a:extLst>
                <a:ext uri="{FF2B5EF4-FFF2-40B4-BE49-F238E27FC236}">
                  <a16:creationId xmlns:a16="http://schemas.microsoft.com/office/drawing/2014/main" id="{E8DAABCC-48C1-3045-B762-A16100FAC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+mj-lt"/>
                </a:rPr>
                <a:t>Key</a:t>
              </a:r>
            </a:p>
          </p:txBody>
        </p:sp>
        <p:sp>
          <p:nvSpPr>
            <p:cNvPr id="17424" name="TextBox 41">
              <a:extLst>
                <a:ext uri="{FF2B5EF4-FFF2-40B4-BE49-F238E27FC236}">
                  <a16:creationId xmlns:a16="http://schemas.microsoft.com/office/drawing/2014/main" id="{D1B47054-3B2F-9C49-9162-C0D978403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+mj-lt"/>
                </a:rPr>
                <a:t>Value</a:t>
              </a:r>
            </a:p>
          </p:txBody>
        </p:sp>
      </p:grpSp>
      <p:grpSp>
        <p:nvGrpSpPr>
          <p:cNvPr id="17415" name="Group 42">
            <a:extLst>
              <a:ext uri="{FF2B5EF4-FFF2-40B4-BE49-F238E27FC236}">
                <a16:creationId xmlns:a16="http://schemas.microsoft.com/office/drawing/2014/main" id="{C06A466D-CF3A-0F45-A7F3-226DF19D98CA}"/>
              </a:ext>
            </a:extLst>
          </p:cNvPr>
          <p:cNvGrpSpPr>
            <a:grpSpLocks/>
          </p:cNvGrpSpPr>
          <p:nvPr/>
        </p:nvGrpSpPr>
        <p:grpSpPr bwMode="auto">
          <a:xfrm>
            <a:off x="6720841" y="4140836"/>
            <a:ext cx="1744663" cy="1216025"/>
            <a:chOff x="3124200" y="2667000"/>
            <a:chExt cx="1745108" cy="1216473"/>
          </a:xfrm>
        </p:grpSpPr>
        <p:pic>
          <p:nvPicPr>
            <p:cNvPr id="17417" name="Picture 43">
              <a:extLst>
                <a:ext uri="{FF2B5EF4-FFF2-40B4-BE49-F238E27FC236}">
                  <a16:creationId xmlns:a16="http://schemas.microsoft.com/office/drawing/2014/main" id="{78DEB144-443D-7141-892F-3D63A6AC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44">
              <a:extLst>
                <a:ext uri="{FF2B5EF4-FFF2-40B4-BE49-F238E27FC236}">
                  <a16:creationId xmlns:a16="http://schemas.microsoft.com/office/drawing/2014/main" id="{CB1A893F-6074-9D47-8DF7-766D6577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Box 45">
              <a:extLst>
                <a:ext uri="{FF2B5EF4-FFF2-40B4-BE49-F238E27FC236}">
                  <a16:creationId xmlns:a16="http://schemas.microsoft.com/office/drawing/2014/main" id="{01461E2A-E777-0543-993C-0F3395BB7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+mj-lt"/>
                </a:rPr>
                <a:t>Key</a:t>
              </a:r>
            </a:p>
          </p:txBody>
        </p:sp>
        <p:sp>
          <p:nvSpPr>
            <p:cNvPr id="17420" name="TextBox 46">
              <a:extLst>
                <a:ext uri="{FF2B5EF4-FFF2-40B4-BE49-F238E27FC236}">
                  <a16:creationId xmlns:a16="http://schemas.microsoft.com/office/drawing/2014/main" id="{34B05537-685B-5541-86E0-0AF14C9A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+mj-lt"/>
                </a:rPr>
                <a:t>Value</a:t>
              </a:r>
            </a:p>
          </p:txBody>
        </p:sp>
      </p:grpSp>
      <p:sp>
        <p:nvSpPr>
          <p:cNvPr id="17416" name="TextBox 33">
            <a:extLst>
              <a:ext uri="{FF2B5EF4-FFF2-40B4-BE49-F238E27FC236}">
                <a16:creationId xmlns:a16="http://schemas.microsoft.com/office/drawing/2014/main" id="{BB05B76B-D855-B249-8B08-58E10241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040" y="1699260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latin typeface="+mj-lt"/>
              </a:rPr>
              <a:t>The 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Value</a:t>
            </a:r>
            <a:r>
              <a:rPr lang="en-US" altLang="en-US" dirty="0">
                <a:latin typeface="+mj-lt"/>
              </a:rPr>
              <a:t> is the content, the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 groups content that should be processed by the same </a:t>
            </a:r>
            <a:r>
              <a:rPr lang="en-US" altLang="en-US" b="1" dirty="0">
                <a:latin typeface="+mj-lt"/>
              </a:rPr>
              <a:t>reduce</a:t>
            </a:r>
            <a:r>
              <a:rPr lang="en-US" altLang="en-US" dirty="0">
                <a:latin typeface="+mj-lt"/>
              </a:rPr>
              <a:t> task.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22273FC-EB1E-2247-9791-BD1417D05D10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4373FC18-1C40-FD4A-BF81-DB76808E6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981201" y="5739131"/>
            <a:ext cx="13978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8C25E7-F4CF-A748-93FE-9C926C144D04}" type="slidenum">
              <a:rPr lang="en-US" altLang="en-US" sz="1200">
                <a:solidFill>
                  <a:schemeClr val="tx2"/>
                </a:solidFill>
                <a:latin typeface="Helvetica Neue" panose="02000503000000020004" pitchFamily="2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pic>
        <p:nvPicPr>
          <p:cNvPr id="18434" name="Picture 4">
            <a:extLst>
              <a:ext uri="{FF2B5EF4-FFF2-40B4-BE49-F238E27FC236}">
                <a16:creationId xmlns:a16="http://schemas.microsoft.com/office/drawing/2014/main" id="{4256814E-152A-064D-8A9D-040F52E7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4" y="1236980"/>
            <a:ext cx="29813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>
            <a:extLst>
              <a:ext uri="{FF2B5EF4-FFF2-40B4-BE49-F238E27FC236}">
                <a16:creationId xmlns:a16="http://schemas.microsoft.com/office/drawing/2014/main" id="{B811047A-33FD-9B4C-8F45-895D4847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1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latin typeface="+mj-lt"/>
              </a:rPr>
              <a:t>The MapReduce Workflow</a:t>
            </a:r>
          </a:p>
        </p:txBody>
      </p:sp>
      <p:pic>
        <p:nvPicPr>
          <p:cNvPr id="18436" name="Picture 6">
            <a:extLst>
              <a:ext uri="{FF2B5EF4-FFF2-40B4-BE49-F238E27FC236}">
                <a16:creationId xmlns:a16="http://schemas.microsoft.com/office/drawing/2014/main" id="{606C49C6-618E-BE47-878C-EDC0F073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4" y="3948430"/>
            <a:ext cx="2543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886429DF-B5F2-C549-89B5-4F696322F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50118"/>
            <a:ext cx="112395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8">
            <a:extLst>
              <a:ext uri="{FF2B5EF4-FFF2-40B4-BE49-F238E27FC236}">
                <a16:creationId xmlns:a16="http://schemas.microsoft.com/office/drawing/2014/main" id="{309EEB3B-9440-7F40-B69F-C4FE8103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0843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Step 2: Sort/Shuffle</a:t>
            </a:r>
          </a:p>
        </p:txBody>
      </p:sp>
      <p:sp>
        <p:nvSpPr>
          <p:cNvPr id="18439" name="TextBox 9">
            <a:extLst>
              <a:ext uri="{FF2B5EF4-FFF2-40B4-BE49-F238E27FC236}">
                <a16:creationId xmlns:a16="http://schemas.microsoft.com/office/drawing/2014/main" id="{82BAB5C8-10A3-624F-A798-3ABE66446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21230"/>
            <a:ext cx="373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latin typeface="+mj-lt"/>
              </a:rPr>
              <a:t>The </a:t>
            </a:r>
            <a:r>
              <a:rPr lang="en-US" altLang="en-US" b="1" dirty="0">
                <a:latin typeface="+mj-lt"/>
              </a:rPr>
              <a:t>sorting</a:t>
            </a:r>
            <a:r>
              <a:rPr lang="en-US" altLang="en-US" dirty="0">
                <a:latin typeface="+mj-lt"/>
              </a:rPr>
              <a:t> and </a:t>
            </a:r>
            <a:r>
              <a:rPr lang="en-US" altLang="en-US" b="1" dirty="0">
                <a:latin typeface="+mj-lt"/>
              </a:rPr>
              <a:t>shuffling</a:t>
            </a:r>
            <a:r>
              <a:rPr lang="en-US" altLang="en-US" dirty="0">
                <a:latin typeface="+mj-lt"/>
              </a:rPr>
              <a:t> tasks </a:t>
            </a:r>
            <a:r>
              <a:rPr lang="en-US" altLang="en-US" u="sng" dirty="0">
                <a:latin typeface="+mj-lt"/>
              </a:rPr>
              <a:t>collect</a:t>
            </a:r>
            <a:r>
              <a:rPr lang="en-US" altLang="en-US" dirty="0">
                <a:latin typeface="+mj-lt"/>
              </a:rPr>
              <a:t> all the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-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value</a:t>
            </a:r>
            <a:r>
              <a:rPr lang="en-US" altLang="en-US" dirty="0">
                <a:latin typeface="+mj-lt"/>
              </a:rPr>
              <a:t> pairs and </a:t>
            </a:r>
            <a:r>
              <a:rPr lang="en-US" altLang="en-US" u="sng" dirty="0">
                <a:latin typeface="+mj-lt"/>
              </a:rPr>
              <a:t>deliver</a:t>
            </a:r>
            <a:r>
              <a:rPr lang="en-US" altLang="en-US" dirty="0">
                <a:latin typeface="+mj-lt"/>
              </a:rPr>
              <a:t> all the values with the same key to a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reduce</a:t>
            </a:r>
            <a:r>
              <a:rPr lang="en-US" altLang="en-US" dirty="0">
                <a:latin typeface="+mj-lt"/>
              </a:rPr>
              <a:t> task.</a:t>
            </a:r>
          </a:p>
        </p:txBody>
      </p:sp>
      <p:grpSp>
        <p:nvGrpSpPr>
          <p:cNvPr id="18440" name="Group 10">
            <a:extLst>
              <a:ext uri="{FF2B5EF4-FFF2-40B4-BE49-F238E27FC236}">
                <a16:creationId xmlns:a16="http://schemas.microsoft.com/office/drawing/2014/main" id="{406736D3-9C21-0840-89E5-ADC7CAC1CB63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426143"/>
            <a:ext cx="1744663" cy="1217612"/>
            <a:chOff x="3124200" y="2667000"/>
            <a:chExt cx="1745108" cy="1216473"/>
          </a:xfrm>
        </p:grpSpPr>
        <p:pic>
          <p:nvPicPr>
            <p:cNvPr id="18452" name="Picture 11">
              <a:extLst>
                <a:ext uri="{FF2B5EF4-FFF2-40B4-BE49-F238E27FC236}">
                  <a16:creationId xmlns:a16="http://schemas.microsoft.com/office/drawing/2014/main" id="{8528DD5B-C34E-1248-8E8E-2B50F789C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3" name="Picture 12">
              <a:extLst>
                <a:ext uri="{FF2B5EF4-FFF2-40B4-BE49-F238E27FC236}">
                  <a16:creationId xmlns:a16="http://schemas.microsoft.com/office/drawing/2014/main" id="{5DBC02AB-C7B6-9342-88A4-6B151FFE2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4" name="TextBox 13">
              <a:extLst>
                <a:ext uri="{FF2B5EF4-FFF2-40B4-BE49-F238E27FC236}">
                  <a16:creationId xmlns:a16="http://schemas.microsoft.com/office/drawing/2014/main" id="{A4FC278B-331F-7947-BAD1-5291925CE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18455" name="TextBox 14">
              <a:extLst>
                <a:ext uri="{FF2B5EF4-FFF2-40B4-BE49-F238E27FC236}">
                  <a16:creationId xmlns:a16="http://schemas.microsoft.com/office/drawing/2014/main" id="{0A446683-8E16-B848-A717-DCD8E3636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Value 1</a:t>
              </a:r>
            </a:p>
          </p:txBody>
        </p:sp>
      </p:grpSp>
      <p:grpSp>
        <p:nvGrpSpPr>
          <p:cNvPr id="18441" name="Group 15">
            <a:extLst>
              <a:ext uri="{FF2B5EF4-FFF2-40B4-BE49-F238E27FC236}">
                <a16:creationId xmlns:a16="http://schemas.microsoft.com/office/drawing/2014/main" id="{8334AB28-8579-4C40-A1BE-C66FAAA7D3A1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4188143"/>
            <a:ext cx="1746250" cy="1217612"/>
            <a:chOff x="3124200" y="2667000"/>
            <a:chExt cx="1745108" cy="1216473"/>
          </a:xfrm>
        </p:grpSpPr>
        <p:pic>
          <p:nvPicPr>
            <p:cNvPr id="18448" name="Picture 16">
              <a:extLst>
                <a:ext uri="{FF2B5EF4-FFF2-40B4-BE49-F238E27FC236}">
                  <a16:creationId xmlns:a16="http://schemas.microsoft.com/office/drawing/2014/main" id="{749354A6-860F-BC46-AE8C-0A20C143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9" name="Picture 17">
              <a:extLst>
                <a:ext uri="{FF2B5EF4-FFF2-40B4-BE49-F238E27FC236}">
                  <a16:creationId xmlns:a16="http://schemas.microsoft.com/office/drawing/2014/main" id="{5A3A8A4B-CE09-A642-8EF8-6EAA306A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0" name="TextBox 18">
              <a:extLst>
                <a:ext uri="{FF2B5EF4-FFF2-40B4-BE49-F238E27FC236}">
                  <a16:creationId xmlns:a16="http://schemas.microsoft.com/office/drawing/2014/main" id="{14030449-0A73-4E49-9EF2-0B61DBBA9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18451" name="TextBox 19">
              <a:extLst>
                <a:ext uri="{FF2B5EF4-FFF2-40B4-BE49-F238E27FC236}">
                  <a16:creationId xmlns:a16="http://schemas.microsoft.com/office/drawing/2014/main" id="{6BFEA059-3732-0D48-9072-64AEA95C4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Value 2</a:t>
              </a:r>
            </a:p>
          </p:txBody>
        </p:sp>
      </p:grpSp>
      <p:grpSp>
        <p:nvGrpSpPr>
          <p:cNvPr id="18442" name="Group 20">
            <a:extLst>
              <a:ext uri="{FF2B5EF4-FFF2-40B4-BE49-F238E27FC236}">
                <a16:creationId xmlns:a16="http://schemas.microsoft.com/office/drawing/2014/main" id="{ED77315E-299F-3D49-859E-1BBDBE4C2E3B}"/>
              </a:ext>
            </a:extLst>
          </p:cNvPr>
          <p:cNvGrpSpPr>
            <a:grpSpLocks/>
          </p:cNvGrpSpPr>
          <p:nvPr/>
        </p:nvGrpSpPr>
        <p:grpSpPr bwMode="auto">
          <a:xfrm>
            <a:off x="4351338" y="4948556"/>
            <a:ext cx="1744662" cy="1216025"/>
            <a:chOff x="3124200" y="2667000"/>
            <a:chExt cx="1745108" cy="1216473"/>
          </a:xfrm>
        </p:grpSpPr>
        <p:pic>
          <p:nvPicPr>
            <p:cNvPr id="18444" name="Picture 21">
              <a:extLst>
                <a:ext uri="{FF2B5EF4-FFF2-40B4-BE49-F238E27FC236}">
                  <a16:creationId xmlns:a16="http://schemas.microsoft.com/office/drawing/2014/main" id="{F60FCC6E-BBA1-EA42-ABE6-D4E23F9C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5" name="Picture 22">
              <a:extLst>
                <a:ext uri="{FF2B5EF4-FFF2-40B4-BE49-F238E27FC236}">
                  <a16:creationId xmlns:a16="http://schemas.microsoft.com/office/drawing/2014/main" id="{61AACE0D-DA95-DC4A-931A-511FFCF1D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TextBox 23">
              <a:extLst>
                <a:ext uri="{FF2B5EF4-FFF2-40B4-BE49-F238E27FC236}">
                  <a16:creationId xmlns:a16="http://schemas.microsoft.com/office/drawing/2014/main" id="{B899AE22-859A-7C42-A9CF-ECF3CC09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18447" name="TextBox 24">
              <a:extLst>
                <a:ext uri="{FF2B5EF4-FFF2-40B4-BE49-F238E27FC236}">
                  <a16:creationId xmlns:a16="http://schemas.microsoft.com/office/drawing/2014/main" id="{DC001269-EFB4-B14D-9A0F-914216A83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Value 3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9B6DBF1-327E-0E4A-95A7-9F9E2615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4488180"/>
            <a:ext cx="1744662" cy="304800"/>
          </a:xfrm>
          <a:prstGeom prst="rightArrow">
            <a:avLst>
              <a:gd name="adj1" fmla="val 50000"/>
              <a:gd name="adj2" fmla="val 50005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4AA4381-8570-4A4E-B7C2-D6B887CC8EEE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5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815B9157-CC57-F146-87A2-F0F9A77B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981201" y="5396231"/>
            <a:ext cx="13978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382E7D5-0461-0246-BB5A-DCA38E5A2772}" type="slidenum">
              <a:rPr lang="en-US" altLang="en-US" sz="1200">
                <a:solidFill>
                  <a:schemeClr val="tx2"/>
                </a:solidFill>
                <a:latin typeface="Helvetica Neue" panose="02000503000000020004" pitchFamily="2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19458" name="TextBox 4">
            <a:extLst>
              <a:ext uri="{FF2B5EF4-FFF2-40B4-BE49-F238E27FC236}">
                <a16:creationId xmlns:a16="http://schemas.microsoft.com/office/drawing/2014/main" id="{96752295-DA8B-2E48-B81D-C6B217AC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87" y="286068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latin typeface="+mj-lt"/>
              </a:rPr>
              <a:t>The MapReduce Workflow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B1D0AE04-3824-1341-873D-FBC64FC9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114994"/>
            <a:ext cx="2646363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7">
            <a:extLst>
              <a:ext uri="{FF2B5EF4-FFF2-40B4-BE49-F238E27FC236}">
                <a16:creationId xmlns:a16="http://schemas.microsoft.com/office/drawing/2014/main" id="{E47EF771-8338-2D4D-8F17-75C98F22E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1935481"/>
            <a:ext cx="138906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>
            <a:extLst>
              <a:ext uri="{FF2B5EF4-FFF2-40B4-BE49-F238E27FC236}">
                <a16:creationId xmlns:a16="http://schemas.microsoft.com/office/drawing/2014/main" id="{DD255294-440C-3947-A678-487F0A978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389505"/>
            <a:ext cx="1744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>
            <a:extLst>
              <a:ext uri="{FF2B5EF4-FFF2-40B4-BE49-F238E27FC236}">
                <a16:creationId xmlns:a16="http://schemas.microsoft.com/office/drawing/2014/main" id="{DAD08BD2-2D86-7E46-AC84-BD140B9AD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262128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19463" name="TextBox 10">
            <a:extLst>
              <a:ext uri="{FF2B5EF4-FFF2-40B4-BE49-F238E27FC236}">
                <a16:creationId xmlns:a16="http://schemas.microsoft.com/office/drawing/2014/main" id="{F0A393FE-F0C7-5C45-BC23-0CA9E968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1946594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Value 1</a:t>
            </a:r>
          </a:p>
        </p:txBody>
      </p:sp>
      <p:grpSp>
        <p:nvGrpSpPr>
          <p:cNvPr id="19464" name="Group 11">
            <a:extLst>
              <a:ext uri="{FF2B5EF4-FFF2-40B4-BE49-F238E27FC236}">
                <a16:creationId xmlns:a16="http://schemas.microsoft.com/office/drawing/2014/main" id="{63DD41E4-9034-8341-A6F2-747422F1BC5E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3310256"/>
            <a:ext cx="1744663" cy="1216025"/>
            <a:chOff x="3124200" y="2667000"/>
            <a:chExt cx="1745108" cy="1216473"/>
          </a:xfrm>
        </p:grpSpPr>
        <p:pic>
          <p:nvPicPr>
            <p:cNvPr id="19482" name="Picture 12">
              <a:extLst>
                <a:ext uri="{FF2B5EF4-FFF2-40B4-BE49-F238E27FC236}">
                  <a16:creationId xmlns:a16="http://schemas.microsoft.com/office/drawing/2014/main" id="{BD4AAF83-3E14-EC41-AC3C-EA000071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3">
              <a:extLst>
                <a:ext uri="{FF2B5EF4-FFF2-40B4-BE49-F238E27FC236}">
                  <a16:creationId xmlns:a16="http://schemas.microsoft.com/office/drawing/2014/main" id="{36DAA214-17D8-6548-912E-3716575F0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TextBox 14">
              <a:extLst>
                <a:ext uri="{FF2B5EF4-FFF2-40B4-BE49-F238E27FC236}">
                  <a16:creationId xmlns:a16="http://schemas.microsoft.com/office/drawing/2014/main" id="{A5E50A64-FD12-FC4B-B21A-5345EE631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19485" name="TextBox 15">
              <a:extLst>
                <a:ext uri="{FF2B5EF4-FFF2-40B4-BE49-F238E27FC236}">
                  <a16:creationId xmlns:a16="http://schemas.microsoft.com/office/drawing/2014/main" id="{4986AB09-036A-0D4A-A213-2825D1F6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Value 2</a:t>
              </a:r>
            </a:p>
          </p:txBody>
        </p:sp>
      </p:grpSp>
      <p:grpSp>
        <p:nvGrpSpPr>
          <p:cNvPr id="19465" name="Group 16">
            <a:extLst>
              <a:ext uri="{FF2B5EF4-FFF2-40B4-BE49-F238E27FC236}">
                <a16:creationId xmlns:a16="http://schemas.microsoft.com/office/drawing/2014/main" id="{BF033881-9E42-3B4C-B19F-63F4A9BB297E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602481"/>
            <a:ext cx="1744663" cy="1216025"/>
            <a:chOff x="3124200" y="2667000"/>
            <a:chExt cx="1745108" cy="1216473"/>
          </a:xfrm>
        </p:grpSpPr>
        <p:pic>
          <p:nvPicPr>
            <p:cNvPr id="19478" name="Picture 17">
              <a:extLst>
                <a:ext uri="{FF2B5EF4-FFF2-40B4-BE49-F238E27FC236}">
                  <a16:creationId xmlns:a16="http://schemas.microsoft.com/office/drawing/2014/main" id="{9124ED25-EBDA-DC4C-8D93-05DCF852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10" y="2667000"/>
              <a:ext cx="1389888" cy="83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8">
              <a:extLst>
                <a:ext uri="{FF2B5EF4-FFF2-40B4-BE49-F238E27FC236}">
                  <a16:creationId xmlns:a16="http://schemas.microsoft.com/office/drawing/2014/main" id="{7D8FEDBF-71E9-B841-9A7A-197F4597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121473"/>
              <a:ext cx="174510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0" name="TextBox 19">
              <a:extLst>
                <a:ext uri="{FF2B5EF4-FFF2-40B4-BE49-F238E27FC236}">
                  <a16:creationId xmlns:a16="http://schemas.microsoft.com/office/drawing/2014/main" id="{DC9CB376-5F38-7147-A220-924733422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154" y="33528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Key</a:t>
              </a:r>
            </a:p>
          </p:txBody>
        </p:sp>
        <p:sp>
          <p:nvSpPr>
            <p:cNvPr id="19481" name="TextBox 20">
              <a:extLst>
                <a:ext uri="{FF2B5EF4-FFF2-40B4-BE49-F238E27FC236}">
                  <a16:creationId xmlns:a16="http://schemas.microsoft.com/office/drawing/2014/main" id="{128F5E1C-8731-4043-8DCF-6925C7C2D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254" y="2678668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Value 3</a:t>
              </a:r>
            </a:p>
          </p:txBody>
        </p:sp>
      </p:grpSp>
      <p:pic>
        <p:nvPicPr>
          <p:cNvPr id="19466" name="Picture 21">
            <a:extLst>
              <a:ext uri="{FF2B5EF4-FFF2-40B4-BE49-F238E27FC236}">
                <a16:creationId xmlns:a16="http://schemas.microsoft.com/office/drawing/2014/main" id="{771F04CD-8C5A-E24B-846C-45F3871B4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854643"/>
            <a:ext cx="13906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TextBox 23">
            <a:extLst>
              <a:ext uri="{FF2B5EF4-FFF2-40B4-BE49-F238E27FC236}">
                <a16:creationId xmlns:a16="http://schemas.microsoft.com/office/drawing/2014/main" id="{81DCD25C-3679-4543-9A96-06617A07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3016569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Value 1</a:t>
            </a:r>
          </a:p>
        </p:txBody>
      </p:sp>
      <p:pic>
        <p:nvPicPr>
          <p:cNvPr id="19468" name="Picture 24">
            <a:extLst>
              <a:ext uri="{FF2B5EF4-FFF2-40B4-BE49-F238E27FC236}">
                <a16:creationId xmlns:a16="http://schemas.microsoft.com/office/drawing/2014/main" id="{B5066653-3F4D-2F4A-BF8D-79CCAFA51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843656"/>
            <a:ext cx="13906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TextBox 25">
            <a:extLst>
              <a:ext uri="{FF2B5EF4-FFF2-40B4-BE49-F238E27FC236}">
                <a16:creationId xmlns:a16="http://schemas.microsoft.com/office/drawing/2014/main" id="{CA099B47-7C00-A245-96C0-0BBCC72DC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003994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Value 2</a:t>
            </a:r>
          </a:p>
        </p:txBody>
      </p:sp>
      <p:pic>
        <p:nvPicPr>
          <p:cNvPr id="19470" name="Picture 26">
            <a:extLst>
              <a:ext uri="{FF2B5EF4-FFF2-40B4-BE49-F238E27FC236}">
                <a16:creationId xmlns:a16="http://schemas.microsoft.com/office/drawing/2014/main" id="{C4B93635-6355-9A4B-9FAF-68E027D7D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4758056"/>
            <a:ext cx="13906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7">
            <a:extLst>
              <a:ext uri="{FF2B5EF4-FFF2-40B4-BE49-F238E27FC236}">
                <a16:creationId xmlns:a16="http://schemas.microsoft.com/office/drawing/2014/main" id="{4FD9D509-73CD-164E-9A7E-B7D6CEE4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4918394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Value 3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4F2B090-3BC2-2B4A-9841-C5CCA64E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6" y="3992880"/>
            <a:ext cx="760413" cy="381000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9C9199DB-7E87-F643-ABB3-72D3FE424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8" y="3438844"/>
            <a:ext cx="1985962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59874CE0-ACF0-9640-AA69-57D81B41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3992880"/>
            <a:ext cx="760412" cy="381000"/>
          </a:xfrm>
          <a:prstGeom prst="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19475" name="TextBox 31">
            <a:extLst>
              <a:ext uri="{FF2B5EF4-FFF2-40B4-BE49-F238E27FC236}">
                <a16:creationId xmlns:a16="http://schemas.microsoft.com/office/drawing/2014/main" id="{B0BCE7A4-F0DA-0647-AF36-D9ADAEAC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21080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Step 3: Reduce</a:t>
            </a:r>
          </a:p>
        </p:txBody>
      </p:sp>
      <p:sp>
        <p:nvSpPr>
          <p:cNvPr id="19476" name="TextBox 33">
            <a:extLst>
              <a:ext uri="{FF2B5EF4-FFF2-40B4-BE49-F238E27FC236}">
                <a16:creationId xmlns:a16="http://schemas.microsoft.com/office/drawing/2014/main" id="{0133A827-E7C9-7843-ADB3-3DBB2BAD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321" y="1616393"/>
            <a:ext cx="51390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dirty="0">
                <a:latin typeface="+mj-lt"/>
              </a:rPr>
              <a:t>The </a:t>
            </a:r>
            <a:r>
              <a:rPr lang="en-US" altLang="en-US" b="1" dirty="0">
                <a:latin typeface="+mj-lt"/>
              </a:rPr>
              <a:t>reduce </a:t>
            </a:r>
            <a:r>
              <a:rPr lang="en-US" altLang="en-US" dirty="0">
                <a:latin typeface="+mj-lt"/>
              </a:rPr>
              <a:t>task receives </a:t>
            </a:r>
            <a:r>
              <a:rPr lang="en-US" altLang="en-US" b="1" dirty="0">
                <a:latin typeface="+mj-lt"/>
              </a:rPr>
              <a:t>all</a:t>
            </a:r>
            <a:r>
              <a:rPr lang="en-US" altLang="en-US" dirty="0">
                <a:latin typeface="+mj-lt"/>
              </a:rPr>
              <a:t> the 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values</a:t>
            </a:r>
            <a:r>
              <a:rPr lang="en-US" altLang="en-US" dirty="0">
                <a:latin typeface="+mj-lt"/>
              </a:rPr>
              <a:t> with the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same key</a:t>
            </a:r>
            <a:r>
              <a:rPr lang="en-US" altLang="en-US" dirty="0">
                <a:latin typeface="+mj-lt"/>
              </a:rPr>
              <a:t> and combines them into the final output.</a:t>
            </a:r>
          </a:p>
        </p:txBody>
      </p:sp>
      <p:sp>
        <p:nvSpPr>
          <p:cNvPr id="19477" name="TextBox 34">
            <a:extLst>
              <a:ext uri="{FF2B5EF4-FFF2-40B4-BE49-F238E27FC236}">
                <a16:creationId xmlns:a16="http://schemas.microsoft.com/office/drawing/2014/main" id="{CCC0D334-9E56-944C-AAF8-6C55C78C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3865880"/>
            <a:ext cx="152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00B0F0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6C59F04-FA16-1044-9A0D-672B037F20BE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>
            <a:extLst>
              <a:ext uri="{FF2B5EF4-FFF2-40B4-BE49-F238E27FC236}">
                <a16:creationId xmlns:a16="http://schemas.microsoft.com/office/drawing/2014/main" id="{869461BB-5DBE-324E-A1F6-27371A72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80" y="449581"/>
            <a:ext cx="864108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b="1" dirty="0">
                <a:latin typeface="+mn-lt"/>
              </a:rPr>
              <a:t>Map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The map function is implemented by the user.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Each map task processes a single line of an input file simultaneously.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Map tasks do not communicate with other map tasks.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Map tasks communicate with reduce tasks </a:t>
            </a:r>
            <a:r>
              <a:rPr lang="en-US" altLang="en-US" sz="2200" b="1" dirty="0">
                <a:latin typeface="+mn-lt"/>
              </a:rPr>
              <a:t>only</a:t>
            </a:r>
            <a:r>
              <a:rPr lang="en-US" altLang="en-US" sz="2200" dirty="0">
                <a:latin typeface="+mn-lt"/>
              </a:rPr>
              <a:t> through the content of the value in the KV pair.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A single map task may emit </a:t>
            </a:r>
            <a:r>
              <a:rPr lang="en-US" altLang="en-US" sz="2200" b="1" dirty="0">
                <a:latin typeface="+mn-lt"/>
              </a:rPr>
              <a:t>any number </a:t>
            </a:r>
            <a:r>
              <a:rPr lang="en-US" altLang="en-US" sz="2200" dirty="0">
                <a:latin typeface="+mn-lt"/>
              </a:rPr>
              <a:t>of KV pairs (including none).</a:t>
            </a:r>
            <a:endParaRPr lang="en-US" altLang="en-US" sz="2200" b="1" dirty="0">
              <a:latin typeface="+mn-lt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b="1" dirty="0">
                <a:latin typeface="+mn-lt"/>
              </a:rPr>
              <a:t>Sort/Shuffle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solidFill>
                  <a:srgbClr val="0B32F1"/>
                </a:solidFill>
                <a:latin typeface="+mn-lt"/>
              </a:rPr>
              <a:t>The sorting and shuffling process is implemented at the framework level and is opaque to the user.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b="1" dirty="0">
                <a:latin typeface="+mn-lt"/>
              </a:rPr>
              <a:t>Reduce</a:t>
            </a:r>
            <a:endParaRPr lang="en-US" altLang="en-US" dirty="0">
              <a:latin typeface="+mn-lt"/>
            </a:endParaRP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The reduce function is implemented by the user.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Each reduce task receives </a:t>
            </a:r>
            <a:r>
              <a:rPr lang="en-US" altLang="en-US" sz="2200" b="1" dirty="0">
                <a:latin typeface="+mn-lt"/>
              </a:rPr>
              <a:t>all</a:t>
            </a:r>
            <a:r>
              <a:rPr lang="en-US" altLang="en-US" sz="2200" dirty="0">
                <a:latin typeface="+mn-lt"/>
              </a:rPr>
              <a:t> the </a:t>
            </a:r>
            <a:r>
              <a:rPr lang="en-US" altLang="en-US" sz="2200" b="1" dirty="0">
                <a:latin typeface="+mn-lt"/>
              </a:rPr>
              <a:t>values</a:t>
            </a:r>
            <a:r>
              <a:rPr lang="en-US" altLang="en-US" sz="2200" dirty="0">
                <a:latin typeface="+mn-lt"/>
              </a:rPr>
              <a:t> associated with a given </a:t>
            </a:r>
            <a:r>
              <a:rPr lang="en-US" altLang="en-US" sz="2200" b="1" dirty="0">
                <a:latin typeface="+mn-lt"/>
              </a:rPr>
              <a:t>key</a:t>
            </a:r>
            <a:r>
              <a:rPr lang="en-US" altLang="en-US" sz="2200" dirty="0">
                <a:latin typeface="+mn-lt"/>
              </a:rPr>
              <a:t>.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Reduce tasks do not communicate with each other</a:t>
            </a:r>
          </a:p>
          <a:p>
            <a:pPr marL="342900" indent="-342900">
              <a:spcBef>
                <a:spcPct val="0"/>
              </a:spcBef>
              <a:buSzTx/>
            </a:pPr>
            <a:r>
              <a:rPr lang="en-US" altLang="en-US" sz="2200" dirty="0">
                <a:latin typeface="+mn-lt"/>
              </a:rPr>
              <a:t>A single reduce task may emit </a:t>
            </a:r>
            <a:r>
              <a:rPr lang="en-US" altLang="en-US" sz="2200" b="1" dirty="0">
                <a:latin typeface="+mn-lt"/>
              </a:rPr>
              <a:t>any number </a:t>
            </a:r>
            <a:r>
              <a:rPr lang="en-US" altLang="en-US" sz="2200" dirty="0">
                <a:latin typeface="+mn-lt"/>
              </a:rPr>
              <a:t>of result values for each </a:t>
            </a:r>
            <a:r>
              <a:rPr lang="en-US" altLang="en-US" sz="2200" b="1" dirty="0">
                <a:latin typeface="+mn-lt"/>
              </a:rPr>
              <a:t>key</a:t>
            </a:r>
            <a:r>
              <a:rPr lang="en-US" altLang="en-US" sz="2200" dirty="0">
                <a:latin typeface="+mn-lt"/>
              </a:rPr>
              <a:t> it processes.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C879A9-FB77-8248-B3DC-6C6E41577547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>
            <a:extLst>
              <a:ext uri="{FF2B5EF4-FFF2-40B4-BE49-F238E27FC236}">
                <a16:creationId xmlns:a16="http://schemas.microsoft.com/office/drawing/2014/main" id="{B8D408CA-BC0E-BF48-ADE5-0475BC5A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8132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 dirty="0" err="1">
                <a:latin typeface="+mj-lt"/>
              </a:rPr>
              <a:t>WordCount</a:t>
            </a:r>
            <a:r>
              <a:rPr lang="en-US" altLang="en-US" sz="3200" dirty="0">
                <a:latin typeface="+mj-lt"/>
              </a:rPr>
              <a:t>: an example of MapReduce</a:t>
            </a:r>
          </a:p>
        </p:txBody>
      </p:sp>
      <p:grpSp>
        <p:nvGrpSpPr>
          <p:cNvPr id="22531" name="Group 15">
            <a:extLst>
              <a:ext uri="{FF2B5EF4-FFF2-40B4-BE49-F238E27FC236}">
                <a16:creationId xmlns:a16="http://schemas.microsoft.com/office/drawing/2014/main" id="{EAB91222-460F-0540-A919-A0EBC5716C0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788921"/>
            <a:ext cx="8991600" cy="3140075"/>
            <a:chOff x="152400" y="1815405"/>
            <a:chExt cx="8991600" cy="3139321"/>
          </a:xfrm>
        </p:grpSpPr>
        <p:sp>
          <p:nvSpPr>
            <p:cNvPr id="22538" name="TextBox 6">
              <a:extLst>
                <a:ext uri="{FF2B5EF4-FFF2-40B4-BE49-F238E27FC236}">
                  <a16:creationId xmlns:a16="http://schemas.microsoft.com/office/drawing/2014/main" id="{FCB1F32E-7ADF-BE4D-A560-F1D92169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4114800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When tweetle beetles fight,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it’s called a tweetle beetle battle.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And when they battle in a puddle, 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it’s a tweetle beetle puddle battle.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And when tweetle beetles battle with paddles in a puddle,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They call it a tweetle beetle puddle paddle battle.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5390C18F-7E47-EB49-AD6B-E8A558038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904284"/>
              <a:ext cx="2438400" cy="228545"/>
            </a:xfrm>
            <a:prstGeom prst="rightArrow">
              <a:avLst>
                <a:gd name="adj1" fmla="val 50000"/>
                <a:gd name="adj2" fmla="val 4998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540" name="TextBox 8">
              <a:extLst>
                <a:ext uri="{FF2B5EF4-FFF2-40B4-BE49-F238E27FC236}">
                  <a16:creationId xmlns:a16="http://schemas.microsoft.com/office/drawing/2014/main" id="{09B508A4-F054-704F-922A-3380E23D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815405"/>
              <a:ext cx="4572000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  <a:cs typeface="Geneva" panose="020B05030304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Geneva" panose="020B0503030404040204" pitchFamily="34" charset="0"/>
                  <a:cs typeface="Geneva" panose="020B05030304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ヒラギノ角ゴ Pro W3" panose="020B0300000000000000" pitchFamily="34" charset="-128"/>
                  <a:cs typeface="ヒラギノ角ゴ Pro W3" panose="020B0300000000000000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(When, 1), </a:t>
              </a:r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tweetle</a:t>
              </a:r>
              <a:r>
                <a:rPr lang="en-US" altLang="en-US" sz="1800">
                  <a:latin typeface="Arial" panose="020B0604020202020204" pitchFamily="34" charset="0"/>
                </a:rPr>
                <a:t>, </a:t>
              </a: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>
                  <a:latin typeface="Arial" panose="020B0604020202020204" pitchFamily="34" charset="0"/>
                </a:rPr>
                <a:t>), </a:t>
              </a:r>
              <a:r>
                <a:rPr lang="en-US" altLang="en-US" sz="1200">
                  <a:latin typeface="Arial" panose="020B0604020202020204" pitchFamily="34" charset="0"/>
                </a:rPr>
                <a:t>(beetles, 1), (fight, 1)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(it’s, 1), (called, 1), (a, 1), (tweetle, 1), (beetle, 1), (battle, 1)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(And, 1), (when, 1), (they, 1), (battle, 1), (in, 1), (a, 1), (puddle, 1)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(it’s, 1), (a, 1), (tweetle, 1), (beetle, 1), (puddle, 1), (battle, 1)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(And, 1), (when, 1), (tweetle, 1), (beetles, 1), (battle, 1), 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(with, 1), (paddles, 1), (in, 1), (a, 1), (puddle, 1)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(They, 1), (call, 1), (it, 1), (a, 1), (tweetle, 1), (beetle, 1),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(puddle, 1), (paddle, 1), (battle, 1)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DF883E4-862C-4A44-99BE-19BDBF2E9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286780"/>
              <a:ext cx="2133600" cy="228545"/>
            </a:xfrm>
            <a:prstGeom prst="rightArrow">
              <a:avLst>
                <a:gd name="adj1" fmla="val 50000"/>
                <a:gd name="adj2" fmla="val 5000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7335DD1-32C1-0B44-AE5C-3E4BABD4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048597"/>
              <a:ext cx="2133600" cy="228545"/>
            </a:xfrm>
            <a:prstGeom prst="rightArrow">
              <a:avLst>
                <a:gd name="adj1" fmla="val 50000"/>
                <a:gd name="adj2" fmla="val 5000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EB0F0A6-1AAE-BD4F-838A-349782968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353324"/>
              <a:ext cx="2133600" cy="228545"/>
            </a:xfrm>
            <a:prstGeom prst="rightArrow">
              <a:avLst>
                <a:gd name="adj1" fmla="val 50000"/>
                <a:gd name="adj2" fmla="val 5000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E4DC19A-FA1D-424A-B662-9E1AB91A3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115141"/>
              <a:ext cx="457200" cy="228545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27011EEB-E18B-5E4A-91AD-FBD607D53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96049"/>
              <a:ext cx="1066800" cy="228545"/>
            </a:xfrm>
            <a:prstGeom prst="rightArrow">
              <a:avLst>
                <a:gd name="adj1" fmla="val 50000"/>
                <a:gd name="adj2" fmla="val 50006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</p:grpSp>
      <p:pic>
        <p:nvPicPr>
          <p:cNvPr id="22532" name="Picture 16">
            <a:extLst>
              <a:ext uri="{FF2B5EF4-FFF2-40B4-BE49-F238E27FC236}">
                <a16:creationId xmlns:a16="http://schemas.microsoft.com/office/drawing/2014/main" id="{82939EDC-DACD-A44E-BAA5-AF8D7D4E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960120"/>
            <a:ext cx="1285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17">
            <a:extLst>
              <a:ext uri="{FF2B5EF4-FFF2-40B4-BE49-F238E27FC236}">
                <a16:creationId xmlns:a16="http://schemas.microsoft.com/office/drawing/2014/main" id="{0A49E0AB-5955-F94F-B3CF-96E16FFC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7932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Map</a:t>
            </a:r>
          </a:p>
        </p:txBody>
      </p:sp>
      <p:sp>
        <p:nvSpPr>
          <p:cNvPr id="22534" name="TextBox 19">
            <a:extLst>
              <a:ext uri="{FF2B5EF4-FFF2-40B4-BE49-F238E27FC236}">
                <a16:creationId xmlns:a16="http://schemas.microsoft.com/office/drawing/2014/main" id="{682C0DDC-89E3-1B41-8D5C-C454278F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0312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</a:p>
        </p:txBody>
      </p:sp>
      <p:sp>
        <p:nvSpPr>
          <p:cNvPr id="22535" name="TextBox 20">
            <a:extLst>
              <a:ext uri="{FF2B5EF4-FFF2-40B4-BE49-F238E27FC236}">
                <a16:creationId xmlns:a16="http://schemas.microsoft.com/office/drawing/2014/main" id="{F420D135-BD4E-0449-B26E-78E2E2F5C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10312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FED0B6-69DA-4549-A1C7-8B8B66D2CBA6}"/>
              </a:ext>
            </a:extLst>
          </p:cNvPr>
          <p:cNvCxnSpPr>
            <a:cxnSpLocks noChangeShapeType="1"/>
            <a:stCxn id="22534" idx="2"/>
          </p:cNvCxnSpPr>
          <p:nvPr/>
        </p:nvCxnSpPr>
        <p:spPr bwMode="auto">
          <a:xfrm>
            <a:off x="7010400" y="2484120"/>
            <a:ext cx="228600" cy="381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2F83F6-9C9C-074C-9FF5-102A9F496805}"/>
              </a:ext>
            </a:extLst>
          </p:cNvPr>
          <p:cNvCxnSpPr>
            <a:cxnSpLocks noChangeShapeType="1"/>
            <a:stCxn id="22535" idx="2"/>
          </p:cNvCxnSpPr>
          <p:nvPr/>
        </p:nvCxnSpPr>
        <p:spPr bwMode="auto">
          <a:xfrm flipH="1">
            <a:off x="7924800" y="2473008"/>
            <a:ext cx="190500" cy="392112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95B66E7-7635-094E-A489-01901A5952FB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4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>
            <a:extLst>
              <a:ext uri="{FF2B5EF4-FFF2-40B4-BE49-F238E27FC236}">
                <a16:creationId xmlns:a16="http://schemas.microsoft.com/office/drawing/2014/main" id="{30FD8EB5-59DF-5140-9DCE-94097518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6873"/>
            <a:ext cx="717804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 b="1" dirty="0" err="1">
                <a:latin typeface="+mj-lt"/>
              </a:rPr>
              <a:t>WordCount</a:t>
            </a:r>
            <a:r>
              <a:rPr lang="en-US" altLang="en-US" sz="3200" dirty="0">
                <a:latin typeface="+mj-lt"/>
              </a:rPr>
              <a:t>: an example of MapReduce</a:t>
            </a:r>
          </a:p>
        </p:txBody>
      </p:sp>
      <p:sp>
        <p:nvSpPr>
          <p:cNvPr id="23555" name="TextBox 8">
            <a:extLst>
              <a:ext uri="{FF2B5EF4-FFF2-40B4-BE49-F238E27FC236}">
                <a16:creationId xmlns:a16="http://schemas.microsoft.com/office/drawing/2014/main" id="{B9D09DA8-8730-B149-8C44-00CAA2CD2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32660"/>
            <a:ext cx="4572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(When, 1), </a:t>
            </a:r>
            <a:r>
              <a:rPr lang="en-US" altLang="en-US" sz="1800">
                <a:latin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800">
                <a:latin typeface="Arial" panose="020B0604020202020204" pitchFamily="34" charset="0"/>
              </a:rPr>
              <a:t>, </a:t>
            </a: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), </a:t>
            </a:r>
            <a:r>
              <a:rPr lang="en-US" altLang="en-US" sz="1200">
                <a:latin typeface="Arial" panose="020B0604020202020204" pitchFamily="34" charset="0"/>
              </a:rPr>
              <a:t>(beetles, 1), (fight,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(it’s, 1), (called, 1), (a, 1),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(beetle, 1), (battle,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(And, 1), (when, 1), (they, 1), (battle, 1), (in, 1), (a, 1), (puddle,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(it’s, 1), (a, 1),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(beetle, 1), (puddle, 1), (battle,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(And, 1), (when, 1),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(beetles, 1), (battle, 1),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(with, 1), (paddles, 1), (in, 1), (a, 1), (puddle,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(They, 1), (call, 1), (it, 1), (a, 1),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(beetle, 1),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(puddle, 1), (paddle, 1), (battle, 1)</a:t>
            </a:r>
          </a:p>
        </p:txBody>
      </p:sp>
      <p:sp>
        <p:nvSpPr>
          <p:cNvPr id="23556" name="TextBox 1">
            <a:extLst>
              <a:ext uri="{FF2B5EF4-FFF2-40B4-BE49-F238E27FC236}">
                <a16:creationId xmlns:a16="http://schemas.microsoft.com/office/drawing/2014/main" id="{66BD7D6E-BDA5-9C48-B0ED-A62FE1B8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510348"/>
            <a:ext cx="190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), (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200">
                <a:latin typeface="Arial" panose="020B0604020202020204" pitchFamily="34" charset="0"/>
              </a:rPr>
              <a:t>, </a:t>
            </a:r>
            <a:r>
              <a:rPr lang="en-US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3E5B2-57E8-DC47-829F-E9707DEE698C}"/>
              </a:ext>
            </a:extLst>
          </p:cNvPr>
          <p:cNvCxnSpPr>
            <a:cxnSpLocks noChangeShapeType="1"/>
            <a:endCxn id="23556" idx="1"/>
          </p:cNvCxnSpPr>
          <p:nvPr/>
        </p:nvCxnSpPr>
        <p:spPr bwMode="auto">
          <a:xfrm flipV="1">
            <a:off x="3200400" y="1832610"/>
            <a:ext cx="3581400" cy="476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FABEC1-32C0-3C49-A6D2-192D1A6216AA}"/>
              </a:ext>
            </a:extLst>
          </p:cNvPr>
          <p:cNvCxnSpPr>
            <a:cxnSpLocks noChangeShapeType="1"/>
            <a:endCxn id="23556" idx="1"/>
          </p:cNvCxnSpPr>
          <p:nvPr/>
        </p:nvCxnSpPr>
        <p:spPr bwMode="auto">
          <a:xfrm flipV="1">
            <a:off x="3733800" y="1832610"/>
            <a:ext cx="3048000" cy="933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0FBC2B-99C7-0F42-8EB6-A879DE447149}"/>
              </a:ext>
            </a:extLst>
          </p:cNvPr>
          <p:cNvCxnSpPr>
            <a:cxnSpLocks noChangeShapeType="1"/>
            <a:endCxn id="23556" idx="1"/>
          </p:cNvCxnSpPr>
          <p:nvPr/>
        </p:nvCxnSpPr>
        <p:spPr bwMode="auto">
          <a:xfrm flipV="1">
            <a:off x="2971800" y="1832610"/>
            <a:ext cx="3810000" cy="2000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0E0D71-139D-CA48-90D3-3A612272A611}"/>
              </a:ext>
            </a:extLst>
          </p:cNvPr>
          <p:cNvCxnSpPr>
            <a:cxnSpLocks noChangeShapeType="1"/>
            <a:endCxn id="23556" idx="1"/>
          </p:cNvCxnSpPr>
          <p:nvPr/>
        </p:nvCxnSpPr>
        <p:spPr bwMode="auto">
          <a:xfrm flipV="1">
            <a:off x="3276600" y="1832610"/>
            <a:ext cx="3505200" cy="2762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19276-9B37-2F4E-8B20-2665D67CDD6A}"/>
              </a:ext>
            </a:extLst>
          </p:cNvPr>
          <p:cNvCxnSpPr>
            <a:cxnSpLocks noChangeShapeType="1"/>
            <a:endCxn id="23556" idx="1"/>
          </p:cNvCxnSpPr>
          <p:nvPr/>
        </p:nvCxnSpPr>
        <p:spPr bwMode="auto">
          <a:xfrm flipV="1">
            <a:off x="4114800" y="1832610"/>
            <a:ext cx="2667000" cy="3143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Box 31">
            <a:extLst>
              <a:ext uri="{FF2B5EF4-FFF2-40B4-BE49-F238E27FC236}">
                <a16:creationId xmlns:a16="http://schemas.microsoft.com/office/drawing/2014/main" id="{8594F2C3-D899-AE45-89E1-5FBA2ACBB4A3}"/>
              </a:ext>
            </a:extLst>
          </p:cNvPr>
          <p:cNvSpPr txBox="1">
            <a:spLocks noChangeArrowheads="1"/>
          </p:cNvSpPr>
          <p:nvPr/>
        </p:nvSpPr>
        <p:spPr bwMode="auto">
          <a:xfrm rot="21173626">
            <a:off x="3733800" y="1510349"/>
            <a:ext cx="2286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800" b="1">
                <a:solidFill>
                  <a:srgbClr val="00B0F0"/>
                </a:solidFill>
                <a:latin typeface="Arial" panose="020B0604020202020204" pitchFamily="34" charset="0"/>
              </a:rPr>
              <a:t>Sort/Shuffle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AC9CF2D-271E-F443-AA6F-19D9EE67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68021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64" name="TextBox 33">
            <a:extLst>
              <a:ext uri="{FF2B5EF4-FFF2-40B4-BE49-F238E27FC236}">
                <a16:creationId xmlns:a16="http://schemas.microsoft.com/office/drawing/2014/main" id="{4AEB8645-139F-E543-8CCF-32E49BEF9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696086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</a:t>
            </a: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tweetle</a:t>
            </a:r>
            <a:r>
              <a:rPr lang="en-US" altLang="en-US" sz="1400">
                <a:latin typeface="Arial" panose="020B0604020202020204" pitchFamily="34" charset="0"/>
              </a:rPr>
              <a:t>, </a:t>
            </a:r>
            <a:r>
              <a:rPr lang="en-US" altLang="en-US" sz="1400" b="1">
                <a:solidFill>
                  <a:srgbClr val="00B05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565" name="TextBox 34">
            <a:extLst>
              <a:ext uri="{FF2B5EF4-FFF2-40B4-BE49-F238E27FC236}">
                <a16:creationId xmlns:a16="http://schemas.microsoft.com/office/drawing/2014/main" id="{DA018F40-958F-5041-85E5-A19F1981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93726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Reduce</a:t>
            </a:r>
          </a:p>
        </p:txBody>
      </p:sp>
      <p:sp>
        <p:nvSpPr>
          <p:cNvPr id="23566" name="TextBox 36">
            <a:extLst>
              <a:ext uri="{FF2B5EF4-FFF2-40B4-BE49-F238E27FC236}">
                <a16:creationId xmlns:a16="http://schemas.microsoft.com/office/drawing/2014/main" id="{26FA3E42-3FC4-4441-969A-56100FDD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70861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(battle, 1), (battle, 1), (battle, 1), (battle, 1), (battle, 1)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C8847DC-B0C7-8A4A-9F04-7C347700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242311"/>
            <a:ext cx="685800" cy="322263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68" name="TextBox 38">
            <a:extLst>
              <a:ext uri="{FF2B5EF4-FFF2-40B4-BE49-F238E27FC236}">
                <a16:creationId xmlns:a16="http://schemas.microsoft.com/office/drawing/2014/main" id="{217BF397-3C34-D74C-BB32-E35AD307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256599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(battle, 5)</a:t>
            </a:r>
          </a:p>
        </p:txBody>
      </p:sp>
      <p:sp>
        <p:nvSpPr>
          <p:cNvPr id="23569" name="TextBox 51">
            <a:extLst>
              <a:ext uri="{FF2B5EF4-FFF2-40B4-BE49-F238E27FC236}">
                <a16:creationId xmlns:a16="http://schemas.microsoft.com/office/drawing/2014/main" id="{22783D39-13FE-9445-905E-853DB1A5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32861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(puddle, 1), (puddle, 1), (puddle, 1), (puddle, 1)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4E9B2B1-1E77-1C46-BE5A-80B12053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90906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71" name="TextBox 53">
            <a:extLst>
              <a:ext uri="{FF2B5EF4-FFF2-40B4-BE49-F238E27FC236}">
                <a16:creationId xmlns:a16="http://schemas.microsoft.com/office/drawing/2014/main" id="{F6F89CBB-9677-374B-A474-B5CE5FE3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909061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(puddle, 4)</a:t>
            </a:r>
          </a:p>
        </p:txBody>
      </p:sp>
      <p:sp>
        <p:nvSpPr>
          <p:cNvPr id="23572" name="TextBox 54">
            <a:extLst>
              <a:ext uri="{FF2B5EF4-FFF2-40B4-BE49-F238E27FC236}">
                <a16:creationId xmlns:a16="http://schemas.microsoft.com/office/drawing/2014/main" id="{2AE55F31-2533-944E-9785-2936AF16D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42461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(beetle, 1), (beetle, 1), (beetle, 1)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107CF89-BEF6-244B-8FDD-95828DF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9961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74" name="TextBox 56">
            <a:extLst>
              <a:ext uri="{FF2B5EF4-FFF2-40B4-BE49-F238E27FC236}">
                <a16:creationId xmlns:a16="http://schemas.microsoft.com/office/drawing/2014/main" id="{33EBE8B7-C667-9746-BFEE-1F99C6AF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4518661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(beetle, 3)</a:t>
            </a:r>
          </a:p>
        </p:txBody>
      </p:sp>
      <p:sp>
        <p:nvSpPr>
          <p:cNvPr id="23575" name="TextBox 57">
            <a:extLst>
              <a:ext uri="{FF2B5EF4-FFF2-40B4-BE49-F238E27FC236}">
                <a16:creationId xmlns:a16="http://schemas.microsoft.com/office/drawing/2014/main" id="{9D639268-B69A-354D-B4EC-3334978D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052061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(beetles, 1), (beetles, 1)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83E3551D-2B6F-ED4E-9412-EBD22270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05206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77" name="TextBox 59">
            <a:extLst>
              <a:ext uri="{FF2B5EF4-FFF2-40B4-BE49-F238E27FC236}">
                <a16:creationId xmlns:a16="http://schemas.microsoft.com/office/drawing/2014/main" id="{A6D46F89-97AA-5540-AEC6-1E2B88F6F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052061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(beetles, 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4163C7-4925-1141-8DB0-CA317D1DECB3}"/>
              </a:ext>
            </a:extLst>
          </p:cNvPr>
          <p:cNvSpPr/>
          <p:nvPr/>
        </p:nvSpPr>
        <p:spPr>
          <a:xfrm>
            <a:off x="7620000" y="550926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06E9019-4A2A-194E-82A5-4252886E2118}"/>
              </a:ext>
            </a:extLst>
          </p:cNvPr>
          <p:cNvSpPr/>
          <p:nvPr/>
        </p:nvSpPr>
        <p:spPr>
          <a:xfrm>
            <a:off x="7620000" y="566166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B7D352-C2A0-4D4C-B65C-F15E49361268}"/>
              </a:ext>
            </a:extLst>
          </p:cNvPr>
          <p:cNvSpPr/>
          <p:nvPr/>
        </p:nvSpPr>
        <p:spPr>
          <a:xfrm>
            <a:off x="7620000" y="5814060"/>
            <a:ext cx="76200" cy="76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581" name="TextBox 66">
            <a:extLst>
              <a:ext uri="{FF2B5EF4-FFF2-40B4-BE49-F238E27FC236}">
                <a16:creationId xmlns:a16="http://schemas.microsoft.com/office/drawing/2014/main" id="{8AFC4D5A-3EEC-3749-BEB4-892B22B1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689861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(when, 1), (when, 1)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0F7FA6E-C48B-9F45-9BE7-1FC0BED0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68986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83" name="TextBox 68">
            <a:extLst>
              <a:ext uri="{FF2B5EF4-FFF2-40B4-BE49-F238E27FC236}">
                <a16:creationId xmlns:a16="http://schemas.microsoft.com/office/drawing/2014/main" id="{41D35F2D-354E-D34D-930B-51146D76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2689861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(when, 2)</a:t>
            </a:r>
          </a:p>
        </p:txBody>
      </p:sp>
      <p:sp>
        <p:nvSpPr>
          <p:cNvPr id="23584" name="TextBox 69">
            <a:extLst>
              <a:ext uri="{FF2B5EF4-FFF2-40B4-BE49-F238E27FC236}">
                <a16:creationId xmlns:a16="http://schemas.microsoft.com/office/drawing/2014/main" id="{1DCA9049-BB25-2D43-84ED-548136F8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13611"/>
            <a:ext cx="1905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(When, 1)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A1C6393-E562-E143-A2B3-7003500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213610"/>
            <a:ext cx="685800" cy="32385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Geneva" charset="0"/>
            </a:endParaRPr>
          </a:p>
        </p:txBody>
      </p:sp>
      <p:sp>
        <p:nvSpPr>
          <p:cNvPr id="23586" name="TextBox 71">
            <a:extLst>
              <a:ext uri="{FF2B5EF4-FFF2-40B4-BE49-F238E27FC236}">
                <a16:creationId xmlns:a16="http://schemas.microsoft.com/office/drawing/2014/main" id="{0F4D4BF1-356F-B843-A8BF-E065E494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2213611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Geneva" panose="020B05030304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(When, 1)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4FB0BBC4-1E74-8C4F-907D-7B2F9F6D8226}"/>
              </a:ext>
            </a:extLst>
          </p:cNvPr>
          <p:cNvSpPr txBox="1">
            <a:spLocks/>
          </p:cNvSpPr>
          <p:nvPr/>
        </p:nvSpPr>
        <p:spPr>
          <a:xfrm>
            <a:off x="9363856" y="64118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038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17929</TotalTime>
  <Words>1174</Words>
  <Application>Microsoft Macintosh PowerPoint</Application>
  <PresentationFormat>Widescreen</PresentationFormat>
  <Paragraphs>230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Georgia</vt:lpstr>
      <vt:lpstr>Helvetica</vt:lpstr>
      <vt:lpstr>Helvetica Neue</vt:lpstr>
      <vt:lpstr>Title Screens</vt:lpstr>
      <vt:lpstr>Content: Meta Info</vt:lpstr>
      <vt:lpstr>Fancy Pictures</vt:lpstr>
      <vt:lpstr>Charts</vt:lpstr>
      <vt:lpstr>Lecture 2: Data Science Concepts and MapReduce Programming Model</vt:lpstr>
      <vt:lpstr>The Canonical  MapReduce  Programming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Canonical MapReduce</vt:lpstr>
      <vt:lpstr>PowerPoint Presentation</vt:lpstr>
      <vt:lpstr>Pseudo-code:  WordCount in MapReduce</vt:lpstr>
      <vt:lpstr>How MapReduce works</vt:lpstr>
      <vt:lpstr>Architecture: Hadoop </vt:lpstr>
      <vt:lpstr>The Hadoop File System 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Taufer, Michela</cp:lastModifiedBy>
  <cp:revision>389</cp:revision>
  <cp:lastPrinted>2021-01-29T11:37:04Z</cp:lastPrinted>
  <dcterms:created xsi:type="dcterms:W3CDTF">2014-12-02T19:58:44Z</dcterms:created>
  <dcterms:modified xsi:type="dcterms:W3CDTF">2023-02-01T13:58:19Z</dcterms:modified>
</cp:coreProperties>
</file>