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16"/>
  </p:notesMasterIdLst>
  <p:sldIdLst>
    <p:sldId id="903" r:id="rId5"/>
    <p:sldId id="916" r:id="rId6"/>
    <p:sldId id="887" r:id="rId7"/>
    <p:sldId id="917" r:id="rId8"/>
    <p:sldId id="926" r:id="rId9"/>
    <p:sldId id="886" r:id="rId10"/>
    <p:sldId id="927" r:id="rId11"/>
    <p:sldId id="930" r:id="rId12"/>
    <p:sldId id="924" r:id="rId13"/>
    <p:sldId id="925" r:id="rId14"/>
    <p:sldId id="93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D08"/>
    <a:srgbClr val="354146"/>
    <a:srgbClr val="0B32F1"/>
    <a:srgbClr val="387C28"/>
    <a:srgbClr val="7247AD"/>
    <a:srgbClr val="FD8224"/>
    <a:srgbClr val="FF8200"/>
    <a:srgbClr val="FF1400"/>
    <a:srgbClr val="77797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4" autoAdjust="0"/>
    <p:restoredTop sz="87926" autoAdjust="0"/>
  </p:normalViewPr>
  <p:slideViewPr>
    <p:cSldViewPr snapToGrid="0" snapToObjects="1">
      <p:cViewPr varScale="1">
        <p:scale>
          <a:sx n="97" d="100"/>
          <a:sy n="97" d="100"/>
        </p:scale>
        <p:origin x="1376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B6D5-9211-1844-A951-C4C63370B69E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9549-DBC8-EF4C-9B5E-CA154048DF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36439" y="4021296"/>
            <a:ext cx="768389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" name="Picture 1" descr="UT_logo_BOBI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609" y="4098606"/>
            <a:ext cx="2624192" cy="14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+mj-lt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79688"/>
            <a:ext cx="109728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370541" y="2365249"/>
            <a:ext cx="5653492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53926" y="751925"/>
            <a:ext cx="5065997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3926" y="2340851"/>
            <a:ext cx="5065997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370541" y="2365249"/>
            <a:ext cx="5653492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6227233" y="228601"/>
            <a:ext cx="5653492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27232" y="4175911"/>
            <a:ext cx="27432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37525" y="4175911"/>
            <a:ext cx="27432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748" y="4021295"/>
            <a:ext cx="2648507" cy="15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103632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914400" y="1130300"/>
            <a:ext cx="103632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12192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28800" y="215736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96711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748" y="4997455"/>
            <a:ext cx="2648507" cy="15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25851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8162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new PT 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600461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600461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00461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235" y="4313728"/>
            <a:ext cx="3225221" cy="18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4649" y="0"/>
            <a:ext cx="13827568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923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0577" y="4313727"/>
            <a:ext cx="3245995" cy="18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85923" y="649288"/>
            <a:ext cx="5591539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082" y="4326696"/>
            <a:ext cx="3177221" cy="18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  <a:latin typeface="+mn-lt"/>
              </a:defRPr>
            </a:lvl1pPr>
            <a:lvl2pPr>
              <a:defRPr>
                <a:solidFill>
                  <a:srgbClr val="3B3C3E"/>
                </a:solidFill>
                <a:latin typeface="+mn-lt"/>
              </a:defRPr>
            </a:lvl2pPr>
            <a:lvl3pPr>
              <a:defRPr>
                <a:solidFill>
                  <a:srgbClr val="3B3C3E"/>
                </a:solidFill>
                <a:latin typeface="+mn-lt"/>
              </a:defRPr>
            </a:lvl3pPr>
            <a:lvl4pPr>
              <a:defRPr>
                <a:solidFill>
                  <a:srgbClr val="3B3C3E"/>
                </a:solidFill>
                <a:latin typeface="+mn-lt"/>
              </a:defRPr>
            </a:lvl4pPr>
            <a:lvl5pPr>
              <a:defRPr>
                <a:solidFill>
                  <a:srgbClr val="3B3C3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1863817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3417" y="6356351"/>
            <a:ext cx="3860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217" y="6356351"/>
            <a:ext cx="28448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85023" y="6369050"/>
            <a:ext cx="2341622" cy="488950"/>
            <a:chOff x="9785023" y="6369050"/>
            <a:chExt cx="2341622" cy="488950"/>
          </a:xfrm>
        </p:grpSpPr>
        <p:sp>
          <p:nvSpPr>
            <p:cNvPr id="8" name="Rectangle 7"/>
            <p:cNvSpPr/>
            <p:nvPr/>
          </p:nvSpPr>
          <p:spPr>
            <a:xfrm>
              <a:off x="9785023" y="6369050"/>
              <a:ext cx="2341622" cy="48895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9" name="Picture 6" descr="Image result for utk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816" y="6378477"/>
              <a:ext cx="423417" cy="42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29555"/>
            <a:ext cx="109728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NUL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NUL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new PT BOBI-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785023" y="6369050"/>
            <a:ext cx="2341622" cy="488950"/>
            <a:chOff x="9785023" y="6369050"/>
            <a:chExt cx="2341622" cy="488950"/>
          </a:xfrm>
        </p:grpSpPr>
        <p:sp>
          <p:nvSpPr>
            <p:cNvPr id="10" name="Rectangle 9"/>
            <p:cNvSpPr/>
            <p:nvPr/>
          </p:nvSpPr>
          <p:spPr>
            <a:xfrm>
              <a:off x="9785023" y="6369050"/>
              <a:ext cx="2341622" cy="48895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2" name="Picture 6" descr="Image result for utk logo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816" y="6378477"/>
              <a:ext cx="423417" cy="42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new PT BOBI-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new PT 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jean_baptiste_michel_erez_lieberman_aiden_what_we_learned_from_5_million_book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t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82" y="4014287"/>
            <a:ext cx="2731839" cy="18293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71" y="1031396"/>
            <a:ext cx="11274458" cy="10179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Lecture 2: Video + Discussion</a:t>
            </a:r>
            <a:endParaRPr lang="en-US" sz="4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7F4015-CAF6-1F4E-8F5A-142C3FE9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COSC 426/526: Introduction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40594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7DA0B-8EA6-2947-8FFC-62B0AA9E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061"/>
            <a:ext cx="12192000" cy="422987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4B1449-A5A9-E343-936E-2B6940DF5D98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FA04-BE77-0C48-9576-F7D2631D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ALERT!!!!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8CC9-96FB-564F-A2AB-6FD60A16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miss one submission, your final score is 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4F43-DD04-FE43-BE7F-AEBC4103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3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D3E-FDFB-F544-95C0-37727634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Live Chat:</a:t>
            </a:r>
            <a:br>
              <a:rPr lang="en-US" dirty="0"/>
            </a:br>
            <a:r>
              <a:rPr lang="en-US" dirty="0"/>
              <a:t>What we learned from 5 million books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5C8D2-CEA3-A644-99D1-212448F0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790A-60DF-3749-885E-7A21FC9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video on processing text to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9F66-8648-E445-8ED1-A8CD6CF8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 we learned from 5 million books:</a:t>
            </a:r>
          </a:p>
          <a:p>
            <a:pPr marL="400050" lvl="1" indent="0">
              <a:buNone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“Have you played with Google Labs'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Ngram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Viewer? It's an addicting tool that lets you search for words and ideas in a database of 5 million books across centuries.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Erez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Lieberman Aiden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and 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Jean-Baptiste Michel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show us how it works and a few surprising things we can learn from 500 billion words.”</a:t>
            </a:r>
          </a:p>
          <a:p>
            <a:pPr marL="400050" lvl="1" indent="0">
              <a:buNone/>
              <a:defRPr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/409oHNV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A974D-03A5-8C41-AABD-6B205184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2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790A-60DF-3749-885E-7A21FC9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9F66-8648-E445-8ED1-A8CD6CF8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Jean-Baptiste Michel and </a:t>
            </a:r>
            <a:r>
              <a:rPr lang="en-US" b="1" dirty="0" err="1"/>
              <a:t>Erez</a:t>
            </a:r>
            <a:r>
              <a:rPr lang="en-US" b="1" dirty="0"/>
              <a:t> Lieberman Aiden</a:t>
            </a:r>
            <a:r>
              <a:rPr lang="en-US" dirty="0"/>
              <a:t> tell us “</a:t>
            </a:r>
            <a:r>
              <a:rPr lang="en-US" b="1" dirty="0"/>
              <a:t>What we learned from 5 million books.”</a:t>
            </a:r>
            <a:endParaRPr lang="en-US" dirty="0"/>
          </a:p>
          <a:p>
            <a:pPr marL="0" indent="0">
              <a:buNone/>
              <a:defRPr/>
            </a:pPr>
            <a:r>
              <a:rPr lang="en-US" sz="1600" dirty="0">
                <a:hlinkClick r:id="rId2"/>
              </a:rPr>
              <a:t>https://www.ted.com/talks/jean_baptiste_michel_erez_lieberman_aiden_what_we_learned_from_5_million_books</a:t>
            </a:r>
            <a:endParaRPr lang="en-US" sz="1600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Answer these questions related to the talk:</a:t>
            </a:r>
          </a:p>
          <a:p>
            <a:pPr lvl="1">
              <a:defRPr/>
            </a:pPr>
            <a:r>
              <a:rPr lang="en-US" dirty="0"/>
              <a:t>What is the takeaway of this talk? Summarize it in up to 3 sentences.</a:t>
            </a:r>
          </a:p>
          <a:p>
            <a:pPr lvl="1">
              <a:defRPr/>
            </a:pPr>
            <a:r>
              <a:rPr lang="en-US" dirty="0"/>
              <a:t>What is metadata?</a:t>
            </a:r>
          </a:p>
          <a:p>
            <a:pPr lvl="1">
              <a:defRPr/>
            </a:pPr>
            <a:r>
              <a:rPr lang="en-US" dirty="0"/>
              <a:t>What is an n-gram?</a:t>
            </a:r>
          </a:p>
          <a:p>
            <a:pPr lvl="1">
              <a:defRPr/>
            </a:pPr>
            <a:r>
              <a:rPr lang="en-US" dirty="0"/>
              <a:t>What is the suppression index? </a:t>
            </a:r>
          </a:p>
          <a:p>
            <a:pPr lvl="1">
              <a:defRPr/>
            </a:pPr>
            <a:r>
              <a:rPr lang="en-US" dirty="0"/>
              <a:t>What is </a:t>
            </a:r>
            <a:r>
              <a:rPr lang="en-US" dirty="0" err="1"/>
              <a:t>culturomics</a:t>
            </a:r>
            <a:r>
              <a:rPr lang="en-US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A974D-03A5-8C41-AABD-6B205184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F5D1-2CF8-C540-924E-D64B5553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9554"/>
            <a:ext cx="10972800" cy="254015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ea typeface="ＭＳ Ｐゴシック" panose="020B0600070205080204" pitchFamily="34" charset="-128"/>
                <a:cs typeface="Geneva" panose="020B0503030404040204" pitchFamily="34" charset="0"/>
              </a:rPr>
              <a:t>For next week ….</a:t>
            </a:r>
            <a:endParaRPr lang="en-US" sz="4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D3349-F0FD-9D49-B652-1F3B91DC1B30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0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332F-543A-BE4B-A1A9-59927BE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Geneva" panose="020B0503030404040204" pitchFamily="34" charset="0"/>
              </a:rPr>
              <a:t>For the next week 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ADC9-2F47-8F4E-951A-D2B90E11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Get your solutions for Assignment 2  done before our next class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Push your key into your repos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Papers to read: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S. Keshav </a:t>
            </a:r>
            <a:r>
              <a:rPr lang="en-US" b="1" dirty="0"/>
              <a:t>How to Read a Paper </a:t>
            </a:r>
            <a:endParaRPr lang="en-US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Jeffrey Dean and Sanjay Ghemawat (2004) </a:t>
            </a:r>
            <a:r>
              <a:rPr lang="en-US" b="1" dirty="0"/>
              <a:t>MapReduce: Simplified Data Processing on Large Clusters </a:t>
            </a:r>
            <a:endParaRPr lang="en-US" dirty="0"/>
          </a:p>
          <a:p>
            <a:pPr>
              <a:defRPr/>
            </a:pPr>
            <a:r>
              <a:rPr lang="en-US" dirty="0"/>
              <a:t>Next week ….</a:t>
            </a:r>
          </a:p>
          <a:p>
            <a:pPr lvl="1">
              <a:defRPr/>
            </a:pPr>
            <a:r>
              <a:rPr lang="en-US" dirty="0"/>
              <a:t>More about MapReduce and its optimizations</a:t>
            </a:r>
          </a:p>
          <a:p>
            <a:pPr lvl="1">
              <a:defRPr/>
            </a:pPr>
            <a:r>
              <a:rPr lang="en-US" dirty="0"/>
              <a:t>More practical problems  …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23F5-143A-D348-B54E-BEF857578B5B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1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0653-BB8B-D44A-A896-99A2ED3A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 (I)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558896-14AD-DB41-A389-BA6FB2D8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2102"/>
            <a:ext cx="10972800" cy="1055317"/>
          </a:xfrm>
        </p:spPr>
        <p:txBody>
          <a:bodyPr>
            <a:normAutofit/>
          </a:bodyPr>
          <a:lstStyle/>
          <a:p>
            <a:r>
              <a:rPr lang="en-US" dirty="0"/>
              <a:t>Complete and push Assignment 02 to your private repository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1EDED3-C0C9-A047-B898-A4BE062A5137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8A9AE-16B2-B02A-FBB9-E46BBAFC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8" y="1839760"/>
            <a:ext cx="11220492" cy="46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0D2555-12FC-4B44-889F-6B2BD7F1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79"/>
            <a:ext cx="12192000" cy="463544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4B1471-B5E7-1F4B-B445-04C1B7CCBC2B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2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0CC211-EA48-144C-A1C2-205CF049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1603"/>
            <a:ext cx="12192000" cy="231479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D7C41-F7A6-B246-8E42-B4FF3AC7FD0F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9433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23341</TotalTime>
  <Words>304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Georgia</vt:lpstr>
      <vt:lpstr>Inter</vt:lpstr>
      <vt:lpstr>Wingdings</vt:lpstr>
      <vt:lpstr>Title Screens</vt:lpstr>
      <vt:lpstr>Content: Meta Info</vt:lpstr>
      <vt:lpstr>Fancy Pictures</vt:lpstr>
      <vt:lpstr>Charts</vt:lpstr>
      <vt:lpstr>Lecture 2: Video + Discussion</vt:lpstr>
      <vt:lpstr>Live Chat: What we learned from 5 million books</vt:lpstr>
      <vt:lpstr>A video on processing text to learn </vt:lpstr>
      <vt:lpstr>Discussions </vt:lpstr>
      <vt:lpstr>For next week ….</vt:lpstr>
      <vt:lpstr>For the next week ….</vt:lpstr>
      <vt:lpstr>For next week (I)</vt:lpstr>
      <vt:lpstr>PowerPoint Presentation</vt:lpstr>
      <vt:lpstr>PowerPoint Presentation</vt:lpstr>
      <vt:lpstr>PowerPoint Presentation</vt:lpstr>
      <vt:lpstr>ALERT!!!!</vt:lpstr>
    </vt:vector>
  </TitlesOfParts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England, Susan Elizabeth</dc:creator>
  <cp:lastModifiedBy>Taufer, Michela</cp:lastModifiedBy>
  <cp:revision>337</cp:revision>
  <cp:lastPrinted>2020-01-10T18:39:53Z</cp:lastPrinted>
  <dcterms:created xsi:type="dcterms:W3CDTF">2014-12-02T19:58:44Z</dcterms:created>
  <dcterms:modified xsi:type="dcterms:W3CDTF">2023-02-01T13:58:13Z</dcterms:modified>
</cp:coreProperties>
</file>