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97B"/>
    <a:srgbClr val="0063B1"/>
    <a:srgbClr val="10893E"/>
    <a:srgbClr val="D13438"/>
    <a:srgbClr val="000000"/>
    <a:srgbClr val="E3EAF2"/>
    <a:srgbClr val="E0E8F0"/>
    <a:srgbClr val="364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8D8EA82-2A39-4E9D-84E5-94EB7FA50DAD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D33D10-044E-4A37-BBDD-485583B58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18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33D10-044E-4A37-BBDD-485583B58B3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216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238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67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46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8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62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6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75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0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4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2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AD55-609F-4B4C-A419-E39CCFBCEE0C}" type="datetimeFigureOut">
              <a:rPr lang="he-IL" smtClean="0"/>
              <a:t>כ'/אדר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29FD-0580-4D8C-948D-8F5CF4FE92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02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723901" y="142876"/>
            <a:ext cx="10791824" cy="6296022"/>
            <a:chOff x="1607346" y="-523877"/>
            <a:chExt cx="6810375" cy="3295651"/>
          </a:xfrm>
        </p:grpSpPr>
        <p:grpSp>
          <p:nvGrpSpPr>
            <p:cNvPr id="8" name="קבוצה 7"/>
            <p:cNvGrpSpPr/>
            <p:nvPr/>
          </p:nvGrpSpPr>
          <p:grpSpPr>
            <a:xfrm>
              <a:off x="1607346" y="-523877"/>
              <a:ext cx="6810375" cy="3295651"/>
              <a:chOff x="3712371" y="1388587"/>
              <a:chExt cx="6810375" cy="3295651"/>
            </a:xfrm>
          </p:grpSpPr>
          <p:pic>
            <p:nvPicPr>
              <p:cNvPr id="9" name="תמונה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53" t="8611" r="19688" b="43333"/>
              <a:stretch/>
            </p:blipFill>
            <p:spPr>
              <a:xfrm>
                <a:off x="3712371" y="1388587"/>
                <a:ext cx="6810375" cy="3295651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9029699" y="2191622"/>
                <a:ext cx="59055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  <a:p>
                <a:endParaRPr lang="he-IL" dirty="0"/>
              </a:p>
              <a:p>
                <a:endParaRPr lang="he-IL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00725" y="1810799"/>
                <a:ext cx="3819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95749" y="2101891"/>
                <a:ext cx="59055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  <a:p>
                <a:endParaRPr lang="he-IL" dirty="0"/>
              </a:p>
              <a:p>
                <a:endParaRPr lang="he-IL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10099" y="2191622"/>
                <a:ext cx="1295401" cy="2429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</p:txBody>
          </p:sp>
        </p:grpSp>
        <p:sp>
          <p:nvSpPr>
            <p:cNvPr id="5" name="מלבן 4"/>
            <p:cNvSpPr/>
            <p:nvPr/>
          </p:nvSpPr>
          <p:spPr>
            <a:xfrm>
              <a:off x="2422263" y="345907"/>
              <a:ext cx="4622377" cy="2195063"/>
            </a:xfrm>
            <a:prstGeom prst="rect">
              <a:avLst/>
            </a:prstGeom>
            <a:solidFill>
              <a:srgbClr val="E3EAF2"/>
            </a:solidFill>
          </p:spPr>
          <p:txBody>
            <a:bodyPr wrap="square">
              <a:spAutoFit/>
            </a:bodyPr>
            <a:lstStyle/>
            <a:p>
              <a:pPr algn="ctr"/>
              <a:endParaRPr lang="he-IL" sz="1050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he-IL" sz="2400" dirty="0" smtClean="0">
                  <a:solidFill>
                    <a:schemeClr val="accent5"/>
                  </a:solidFill>
                </a:rPr>
                <a:t>אפליקציה </a:t>
              </a:r>
              <a:r>
                <a:rPr lang="he-IL" sz="2400" dirty="0" smtClean="0">
                  <a:solidFill>
                    <a:schemeClr val="accent5"/>
                  </a:solidFill>
                </a:rPr>
                <a:t>המקשרת בין לקוחות מסעדה לעובדי המסעדה</a:t>
              </a:r>
              <a:r>
                <a:rPr lang="he-IL" sz="2400" dirty="0" smtClean="0">
                  <a:solidFill>
                    <a:schemeClr val="accent5"/>
                  </a:solidFill>
                </a:rPr>
                <a:t>.</a:t>
              </a:r>
            </a:p>
            <a:p>
              <a:pPr algn="ctr"/>
              <a:endParaRPr lang="he-IL" sz="2000" dirty="0" smtClean="0">
                <a:solidFill>
                  <a:schemeClr val="accent5"/>
                </a:solidFill>
              </a:endParaRPr>
            </a:p>
            <a:p>
              <a:pPr algn="ctr"/>
              <a:endParaRPr lang="he-IL" sz="1600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he-IL" sz="2400" dirty="0" smtClean="0">
                  <a:solidFill>
                    <a:schemeClr val="accent5"/>
                  </a:solidFill>
                </a:rPr>
                <a:t>האפליקציה נותנת את האפשרות ללקוחות לבצע הזמנה, להזמין מנה או לבקש חשבון בלי מאמץ וטרחה</a:t>
              </a:r>
              <a:r>
                <a:rPr lang="he-IL" sz="2400" dirty="0" smtClean="0">
                  <a:solidFill>
                    <a:schemeClr val="accent5"/>
                  </a:solidFill>
                </a:rPr>
                <a:t>.</a:t>
              </a:r>
              <a:endParaRPr lang="he-IL" sz="1600" dirty="0" smtClean="0">
                <a:solidFill>
                  <a:schemeClr val="accent5"/>
                </a:solidFill>
              </a:endParaRPr>
            </a:p>
            <a:p>
              <a:pPr algn="ctr"/>
              <a:endParaRPr lang="he-IL" sz="1600" dirty="0">
                <a:solidFill>
                  <a:schemeClr val="accent5"/>
                </a:solidFill>
              </a:endParaRPr>
            </a:p>
            <a:p>
              <a:pPr algn="ctr"/>
              <a:endParaRPr lang="he-IL" sz="1400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he-IL" sz="2400" dirty="0">
                  <a:solidFill>
                    <a:schemeClr val="accent5"/>
                  </a:solidFill>
                </a:rPr>
                <a:t>האפליקציה מלווה את הלקוח החל משלב בחירת המסעדה והזמנת שולחן, מציגה לו תפריטי אוכל, שתייה וקינוחים בממשק קל ונעים, וכלה בהזמנת חשבון לסיום.</a:t>
              </a:r>
              <a:endParaRPr lang="he-IL" sz="2400" dirty="0" smtClean="0">
                <a:solidFill>
                  <a:schemeClr val="accent5"/>
                </a:solidFill>
              </a:endParaRPr>
            </a:p>
            <a:p>
              <a:pPr algn="ctr"/>
              <a:endParaRPr lang="he-IL" sz="2400" dirty="0" smtClean="0">
                <a:solidFill>
                  <a:schemeClr val="accent5"/>
                </a:solidFill>
              </a:endParaRPr>
            </a:p>
            <a:p>
              <a:pPr algn="ctr"/>
              <a:endParaRPr lang="he-IL" sz="2400" dirty="0" smtClean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4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קבוצה 27"/>
          <p:cNvGrpSpPr/>
          <p:nvPr/>
        </p:nvGrpSpPr>
        <p:grpSpPr>
          <a:xfrm>
            <a:off x="723901" y="142876"/>
            <a:ext cx="10791824" cy="6296020"/>
            <a:chOff x="1607346" y="-523877"/>
            <a:chExt cx="6810375" cy="3295651"/>
          </a:xfrm>
        </p:grpSpPr>
        <p:grpSp>
          <p:nvGrpSpPr>
            <p:cNvPr id="29" name="קבוצה 28"/>
            <p:cNvGrpSpPr/>
            <p:nvPr/>
          </p:nvGrpSpPr>
          <p:grpSpPr>
            <a:xfrm>
              <a:off x="1607346" y="-523877"/>
              <a:ext cx="6810375" cy="3295651"/>
              <a:chOff x="3712371" y="1388587"/>
              <a:chExt cx="6810375" cy="3295651"/>
            </a:xfrm>
          </p:grpSpPr>
          <p:pic>
            <p:nvPicPr>
              <p:cNvPr id="31" name="תמונה 3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53" t="8611" r="19688" b="43333"/>
              <a:stretch/>
            </p:blipFill>
            <p:spPr>
              <a:xfrm>
                <a:off x="3712371" y="1388587"/>
                <a:ext cx="6810375" cy="3295651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9029699" y="2191622"/>
                <a:ext cx="59055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  <a:p>
                <a:endParaRPr lang="he-IL" dirty="0"/>
              </a:p>
              <a:p>
                <a:endParaRPr lang="he-IL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85408" y="1820676"/>
                <a:ext cx="3819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95749" y="2139067"/>
                <a:ext cx="59055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  <a:p>
                <a:endParaRPr lang="he-IL" dirty="0"/>
              </a:p>
              <a:p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10099" y="2191622"/>
                <a:ext cx="1295401" cy="2429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</p:txBody>
          </p:sp>
        </p:grpSp>
        <p:sp>
          <p:nvSpPr>
            <p:cNvPr id="30" name="מלבן 29"/>
            <p:cNvSpPr/>
            <p:nvPr/>
          </p:nvSpPr>
          <p:spPr>
            <a:xfrm>
              <a:off x="2290600" y="218662"/>
              <a:ext cx="4758060" cy="2380335"/>
            </a:xfrm>
            <a:prstGeom prst="rect">
              <a:avLst/>
            </a:prstGeom>
            <a:solidFill>
              <a:srgbClr val="E3EAF2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he-IL" sz="1600" dirty="0" smtClean="0">
                  <a:solidFill>
                    <a:schemeClr val="accent5"/>
                  </a:solidFill>
                </a:rPr>
                <a:t>האפליקציה </a:t>
              </a:r>
              <a:r>
                <a:rPr lang="he-IL" sz="1600" dirty="0" smtClean="0">
                  <a:solidFill>
                    <a:schemeClr val="accent5"/>
                  </a:solidFill>
                </a:rPr>
                <a:t>שחוסכת זמן ,עצבים וטרחה. </a:t>
              </a:r>
              <a:endParaRPr lang="he-IL" sz="1600" dirty="0" smtClean="0">
                <a:solidFill>
                  <a:schemeClr val="accent5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he-IL" sz="500" dirty="0" smtClean="0">
                <a:solidFill>
                  <a:schemeClr val="accent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he-IL" sz="1600" dirty="0" smtClean="0">
                  <a:solidFill>
                    <a:schemeClr val="accent5"/>
                  </a:solidFill>
                </a:rPr>
                <a:t>כמה פעמים תכננתם לצאת למסעדה , סוף סוף יוצאים מהבית ו......</a:t>
              </a:r>
            </a:p>
            <a:p>
              <a:pPr algn="ctr">
                <a:lnSpc>
                  <a:spcPct val="150000"/>
                </a:lnSpc>
              </a:pPr>
              <a:r>
                <a:rPr lang="he-IL" sz="1600" dirty="0" smtClean="0">
                  <a:solidFill>
                    <a:schemeClr val="accent5"/>
                  </a:solidFill>
                </a:rPr>
                <a:t>שוב מחכים למלצר, שוב מקוים לשולחן פנוי ...</a:t>
              </a:r>
            </a:p>
            <a:p>
              <a:pPr algn="ctr">
                <a:lnSpc>
                  <a:spcPct val="150000"/>
                </a:lnSpc>
              </a:pPr>
              <a:r>
                <a:rPr lang="he-IL" sz="1600" dirty="0">
                  <a:solidFill>
                    <a:schemeClr val="accent5"/>
                  </a:solidFill>
                </a:rPr>
                <a:t>וכשכבר מתיישבים, מגלים שהתפריט איננו לטעמכם...</a:t>
              </a:r>
              <a:endParaRPr lang="he-IL" sz="1600" dirty="0" smtClean="0">
                <a:solidFill>
                  <a:schemeClr val="accent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he-IL" sz="1600" dirty="0">
                  <a:solidFill>
                    <a:schemeClr val="accent5"/>
                  </a:solidFill>
                </a:rPr>
                <a:t>מהיום </a:t>
              </a:r>
              <a:r>
                <a:rPr lang="he-IL" sz="1600" dirty="0" err="1">
                  <a:solidFill>
                    <a:schemeClr val="accent5"/>
                  </a:solidFill>
                </a:rPr>
                <a:t>הכל</a:t>
              </a:r>
              <a:r>
                <a:rPr lang="he-IL" sz="1600" dirty="0">
                  <a:solidFill>
                    <a:schemeClr val="accent5"/>
                  </a:solidFill>
                </a:rPr>
                <a:t> נעשה קל ופשוט עם </a:t>
              </a:r>
              <a:endParaRPr lang="he-IL" sz="1600" dirty="0" smtClean="0">
                <a:solidFill>
                  <a:schemeClr val="accent5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sz="2000" b="1" dirty="0" smtClean="0">
                <a:solidFill>
                  <a:schemeClr val="accent5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he-IL" sz="1600" dirty="0" smtClean="0">
                <a:solidFill>
                  <a:schemeClr val="accent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he-IL" sz="1600" dirty="0">
                  <a:solidFill>
                    <a:schemeClr val="accent5"/>
                  </a:solidFill>
                </a:rPr>
                <a:t>אפליקציה פשוטה , חכמה ונוחה שתאפשר לכם עוד מהבית להזמין שולחן . במהלך שהותכם במסעדה לא תצטרכו לחפש את המלצר ! הוא יחפש אתכם! </a:t>
              </a:r>
              <a:endParaRPr lang="he-IL" sz="1600" dirty="0" smtClean="0">
                <a:solidFill>
                  <a:schemeClr val="accent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he-IL" sz="800" dirty="0" smtClean="0">
                  <a:solidFill>
                    <a:schemeClr val="accent5"/>
                  </a:solidFill>
                </a:rPr>
                <a:t> </a:t>
              </a:r>
              <a:endParaRPr lang="he-IL" sz="800" dirty="0" smtClean="0">
                <a:solidFill>
                  <a:schemeClr val="accent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he-IL" sz="1600" dirty="0" smtClean="0">
                  <a:solidFill>
                    <a:schemeClr val="accent5"/>
                  </a:solidFill>
                </a:rPr>
                <a:t>כי שיש </a:t>
              </a:r>
              <a:r>
                <a:rPr lang="en-US" sz="1600" b="1" dirty="0" err="1" smtClean="0">
                  <a:solidFill>
                    <a:schemeClr val="accent5"/>
                  </a:solidFill>
                </a:rPr>
                <a:t>ClickATable</a:t>
              </a:r>
              <a:r>
                <a:rPr lang="en-US" sz="1600" b="1" dirty="0" smtClean="0">
                  <a:solidFill>
                    <a:schemeClr val="accent5"/>
                  </a:solidFill>
                </a:rPr>
                <a:t> </a:t>
              </a:r>
              <a:r>
                <a:rPr lang="he-IL" sz="1600" b="1" dirty="0" smtClean="0">
                  <a:solidFill>
                    <a:schemeClr val="accent5"/>
                  </a:solidFill>
                </a:rPr>
                <a:t> אז פשוט לוחצים על הכפתור </a:t>
              </a:r>
            </a:p>
            <a:p>
              <a:pPr algn="ctr">
                <a:lnSpc>
                  <a:spcPct val="150000"/>
                </a:lnSpc>
              </a:pPr>
              <a:r>
                <a:rPr lang="he-IL" sz="1600" b="1" dirty="0" smtClean="0">
                  <a:solidFill>
                    <a:schemeClr val="accent5"/>
                  </a:solidFill>
                </a:rPr>
                <a:t>והמלצר אצלכם יחד עם המנה שהזמנתם ....</a:t>
              </a:r>
              <a:endParaRPr lang="he-IL" sz="1600" dirty="0" smtClean="0">
                <a:solidFill>
                  <a:schemeClr val="accent5"/>
                </a:solidFill>
              </a:endParaRPr>
            </a:p>
          </p:txBody>
        </p:sp>
      </p:grpSp>
      <p:pic>
        <p:nvPicPr>
          <p:cNvPr id="20" name="תמונה 1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4598633" y="3640177"/>
            <a:ext cx="1706954" cy="502381"/>
          </a:xfrm>
          <a:prstGeom prst="rect">
            <a:avLst/>
          </a:prstGeom>
          <a:solidFill>
            <a:srgbClr val="000000"/>
          </a:solidFill>
        </p:spPr>
      </p:pic>
    </p:spTree>
    <p:extLst>
      <p:ext uri="{BB962C8B-B14F-4D97-AF65-F5344CB8AC3E}">
        <p14:creationId xmlns:p14="http://schemas.microsoft.com/office/powerpoint/2010/main" val="30408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1550" y="2445862"/>
            <a:ext cx="4248149" cy="2031325"/>
          </a:xfrm>
          <a:prstGeom prst="rect">
            <a:avLst/>
          </a:prstGeom>
          <a:solidFill>
            <a:srgbClr val="E3EAF2"/>
          </a:solidFill>
        </p:spPr>
        <p:txBody>
          <a:bodyPr wrap="square" rtlCol="1">
            <a:spAutoFit/>
          </a:bodyPr>
          <a:lstStyle/>
          <a:p>
            <a:r>
              <a:rPr lang="he-IL" dirty="0" err="1" smtClean="0"/>
              <a:t>ככעככככככככ</a:t>
            </a:r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</p:txBody>
      </p:sp>
      <p:grpSp>
        <p:nvGrpSpPr>
          <p:cNvPr id="30" name="קבוצה 29"/>
          <p:cNvGrpSpPr/>
          <p:nvPr/>
        </p:nvGrpSpPr>
        <p:grpSpPr>
          <a:xfrm>
            <a:off x="723901" y="142876"/>
            <a:ext cx="10791824" cy="6296024"/>
            <a:chOff x="1607346" y="-523877"/>
            <a:chExt cx="6810375" cy="3295651"/>
          </a:xfrm>
        </p:grpSpPr>
        <p:grpSp>
          <p:nvGrpSpPr>
            <p:cNvPr id="31" name="קבוצה 30"/>
            <p:cNvGrpSpPr/>
            <p:nvPr/>
          </p:nvGrpSpPr>
          <p:grpSpPr>
            <a:xfrm>
              <a:off x="1607346" y="-523877"/>
              <a:ext cx="6810375" cy="3295651"/>
              <a:chOff x="3712371" y="1388587"/>
              <a:chExt cx="6810375" cy="3295651"/>
            </a:xfrm>
          </p:grpSpPr>
          <p:pic>
            <p:nvPicPr>
              <p:cNvPr id="33" name="תמונה 3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53" t="8611" r="19688" b="43333"/>
              <a:stretch/>
            </p:blipFill>
            <p:spPr>
              <a:xfrm>
                <a:off x="3712371" y="1388587"/>
                <a:ext cx="6810375" cy="3295651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9029699" y="2191622"/>
                <a:ext cx="59055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  <a:p>
                <a:endParaRPr lang="he-IL" dirty="0"/>
              </a:p>
              <a:p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00725" y="1822290"/>
                <a:ext cx="381952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095749" y="2129773"/>
                <a:ext cx="59055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  <a:p>
                <a:endParaRPr lang="he-IL" dirty="0"/>
              </a:p>
              <a:p>
                <a:endParaRPr lang="he-IL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610099" y="2191622"/>
                <a:ext cx="1295401" cy="2429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endParaRPr lang="he-IL" dirty="0" smtClean="0"/>
              </a:p>
            </p:txBody>
          </p:sp>
        </p:grpSp>
        <p:sp>
          <p:nvSpPr>
            <p:cNvPr id="32" name="מלבן 31"/>
            <p:cNvSpPr/>
            <p:nvPr/>
          </p:nvSpPr>
          <p:spPr>
            <a:xfrm>
              <a:off x="2545554" y="458681"/>
              <a:ext cx="4379120" cy="2174925"/>
            </a:xfrm>
            <a:prstGeom prst="rect">
              <a:avLst/>
            </a:prstGeom>
            <a:solidFill>
              <a:srgbClr val="E3EAF2"/>
            </a:solidFill>
          </p:spPr>
          <p:txBody>
            <a:bodyPr wrap="square">
              <a:spAutoFit/>
            </a:bodyPr>
            <a:lstStyle/>
            <a:p>
              <a:endParaRPr lang="he-IL" dirty="0" smtClean="0"/>
            </a:p>
            <a:p>
              <a:r>
                <a:rPr lang="he-IL" sz="2000" dirty="0" smtClean="0">
                  <a:solidFill>
                    <a:schemeClr val="accent5"/>
                  </a:solidFill>
                </a:rPr>
                <a:t>שפות התכנות:</a:t>
              </a:r>
            </a:p>
            <a:p>
              <a:endParaRPr lang="he-IL" sz="2000" dirty="0">
                <a:solidFill>
                  <a:schemeClr val="accent5"/>
                </a:solidFill>
              </a:endParaRPr>
            </a:p>
            <a:p>
              <a:r>
                <a:rPr lang="he-IL" sz="2000" dirty="0" smtClean="0">
                  <a:solidFill>
                    <a:schemeClr val="accent5"/>
                  </a:solidFill>
                </a:rPr>
                <a:t>האפליקציה תכתב בשפות </a:t>
              </a:r>
              <a:r>
                <a:rPr lang="en-US" sz="2000" dirty="0" err="1" smtClean="0">
                  <a:solidFill>
                    <a:schemeClr val="accent5"/>
                  </a:solidFill>
                </a:rPr>
                <a:t>css</a:t>
              </a:r>
              <a:r>
                <a:rPr lang="en-US" sz="2000" dirty="0" smtClean="0">
                  <a:solidFill>
                    <a:schemeClr val="accent5"/>
                  </a:solidFill>
                </a:rPr>
                <a:t>, html ,</a:t>
              </a:r>
              <a:r>
                <a:rPr lang="en-US" sz="2000" dirty="0" err="1" smtClean="0">
                  <a:solidFill>
                    <a:schemeClr val="accent5"/>
                  </a:solidFill>
                </a:rPr>
                <a:t>js</a:t>
              </a:r>
              <a:r>
                <a:rPr lang="he-IL" sz="2000" dirty="0" smtClean="0">
                  <a:solidFill>
                    <a:schemeClr val="accent5"/>
                  </a:solidFill>
                </a:rPr>
                <a:t>.</a:t>
              </a:r>
            </a:p>
            <a:p>
              <a:r>
                <a:rPr lang="he-IL" sz="2000" dirty="0" smtClean="0">
                  <a:solidFill>
                    <a:schemeClr val="accent5"/>
                  </a:solidFill>
                </a:rPr>
                <a:t>לאחר מכן יתבצע המרה לאפליקציית </a:t>
              </a:r>
              <a:r>
                <a:rPr lang="en-US" sz="2000" dirty="0" err="1" smtClean="0">
                  <a:solidFill>
                    <a:schemeClr val="accent5"/>
                  </a:solidFill>
                </a:rPr>
                <a:t>ios</a:t>
              </a:r>
              <a:r>
                <a:rPr lang="he-IL" sz="2000" dirty="0" smtClean="0">
                  <a:solidFill>
                    <a:schemeClr val="accent5"/>
                  </a:solidFill>
                </a:rPr>
                <a:t> או </a:t>
              </a:r>
              <a:r>
                <a:rPr lang="en-US" sz="2000" dirty="0" smtClean="0">
                  <a:solidFill>
                    <a:schemeClr val="accent5"/>
                  </a:solidFill>
                </a:rPr>
                <a:t>android</a:t>
              </a:r>
              <a:r>
                <a:rPr lang="he-IL" sz="2000" dirty="0" smtClean="0">
                  <a:solidFill>
                    <a:schemeClr val="accent5"/>
                  </a:solidFill>
                </a:rPr>
                <a:t> בכלים המאפשרים זאת .</a:t>
              </a:r>
            </a:p>
            <a:p>
              <a:r>
                <a:rPr lang="he-IL" sz="2000" dirty="0" smtClean="0">
                  <a:solidFill>
                    <a:schemeClr val="accent5"/>
                  </a:solidFill>
                </a:rPr>
                <a:t>בכך תיהפך האפליקציה זמינה בכל יישום שנחפוץ.</a:t>
              </a:r>
            </a:p>
            <a:p>
              <a:endParaRPr lang="he-IL" dirty="0"/>
            </a:p>
            <a:p>
              <a:endParaRPr lang="he-IL" dirty="0" smtClean="0"/>
            </a:p>
            <a:p>
              <a:endParaRPr lang="he-IL" dirty="0"/>
            </a:p>
            <a:p>
              <a:endParaRPr lang="he-IL" dirty="0"/>
            </a:p>
            <a:p>
              <a:endParaRPr lang="he-IL" dirty="0" smtClean="0"/>
            </a:p>
            <a:p>
              <a:endParaRPr lang="he-IL" dirty="0"/>
            </a:p>
            <a:p>
              <a:endParaRPr lang="he-IL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690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תמונה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8" t="58751" r="55234" b="30416"/>
          <a:stretch/>
        </p:blipFill>
        <p:spPr>
          <a:xfrm>
            <a:off x="4485086" y="3897221"/>
            <a:ext cx="1352550" cy="124340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62176" y="865175"/>
            <a:ext cx="4645820" cy="520512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22" name="תמונה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3" t="70134" r="48396" b="18029"/>
          <a:stretch/>
        </p:blipFill>
        <p:spPr>
          <a:xfrm>
            <a:off x="3190876" y="1207857"/>
            <a:ext cx="1352550" cy="1108320"/>
          </a:xfrm>
          <a:prstGeom prst="rect">
            <a:avLst/>
          </a:prstGeom>
        </p:spPr>
      </p:pic>
      <p:grpSp>
        <p:nvGrpSpPr>
          <p:cNvPr id="27" name="קבוצה 26"/>
          <p:cNvGrpSpPr/>
          <p:nvPr/>
        </p:nvGrpSpPr>
        <p:grpSpPr>
          <a:xfrm>
            <a:off x="4661891" y="1207857"/>
            <a:ext cx="1352550" cy="1120497"/>
            <a:chOff x="7637265" y="1234431"/>
            <a:chExt cx="1352550" cy="1120497"/>
          </a:xfrm>
        </p:grpSpPr>
        <p:pic>
          <p:nvPicPr>
            <p:cNvPr id="16" name="תמונה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73" t="70134" r="48396" b="18029"/>
            <a:stretch/>
          </p:blipFill>
          <p:spPr>
            <a:xfrm>
              <a:off x="7637265" y="1234431"/>
              <a:ext cx="1352550" cy="112049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696202" y="1955881"/>
              <a:ext cx="1238250" cy="369332"/>
            </a:xfrm>
            <a:prstGeom prst="rect">
              <a:avLst/>
            </a:prstGeom>
            <a:solidFill>
              <a:srgbClr val="80397B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 smtClean="0">
                  <a:solidFill>
                    <a:schemeClr val="bg1"/>
                  </a:solidFill>
                </a:rPr>
                <a:t>תפריט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קבוצה 28"/>
          <p:cNvGrpSpPr/>
          <p:nvPr/>
        </p:nvGrpSpPr>
        <p:grpSpPr>
          <a:xfrm>
            <a:off x="3202648" y="1935704"/>
            <a:ext cx="2827271" cy="1608881"/>
            <a:chOff x="7678804" y="803655"/>
            <a:chExt cx="2827271" cy="1608881"/>
          </a:xfrm>
        </p:grpSpPr>
        <p:pic>
          <p:nvPicPr>
            <p:cNvPr id="6" name="מציין מיקום תוכן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14" t="34130" r="41530" b="53974"/>
            <a:stretch/>
          </p:blipFill>
          <p:spPr>
            <a:xfrm>
              <a:off x="9122570" y="1269536"/>
              <a:ext cx="1383505" cy="1143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678804" y="803655"/>
              <a:ext cx="1269205" cy="369332"/>
            </a:xfrm>
            <a:prstGeom prst="rect">
              <a:avLst/>
            </a:prstGeom>
            <a:solidFill>
              <a:srgbClr val="80397B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 smtClean="0">
                  <a:solidFill>
                    <a:schemeClr val="bg1"/>
                  </a:solidFill>
                </a:rPr>
                <a:t>קינוחים</a:t>
              </a:r>
            </a:p>
          </p:txBody>
        </p:sp>
      </p:grp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4" t="34130" r="41530" b="53974"/>
          <a:stretch/>
        </p:blipFill>
        <p:spPr>
          <a:xfrm>
            <a:off x="3190876" y="2401585"/>
            <a:ext cx="1352550" cy="1143000"/>
          </a:xfrm>
        </p:spPr>
      </p:pic>
      <p:sp>
        <p:nvSpPr>
          <p:cNvPr id="25" name="TextBox 24"/>
          <p:cNvSpPr txBox="1"/>
          <p:nvPr/>
        </p:nvSpPr>
        <p:spPr>
          <a:xfrm>
            <a:off x="3190876" y="3128826"/>
            <a:ext cx="1233488" cy="369332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קרא למלצר</a:t>
            </a:r>
            <a:endParaRPr lang="he-IL" dirty="0">
              <a:solidFill>
                <a:schemeClr val="bg1"/>
              </a:solidFill>
            </a:endParaRPr>
          </a:p>
        </p:txBody>
      </p:sp>
      <p:grpSp>
        <p:nvGrpSpPr>
          <p:cNvPr id="30" name="קבוצה 29"/>
          <p:cNvGrpSpPr/>
          <p:nvPr/>
        </p:nvGrpSpPr>
        <p:grpSpPr>
          <a:xfrm>
            <a:off x="3140867" y="4749518"/>
            <a:ext cx="2889052" cy="1130300"/>
            <a:chOff x="7596188" y="4827936"/>
            <a:chExt cx="2924176" cy="1130300"/>
          </a:xfrm>
        </p:grpSpPr>
        <p:pic>
          <p:nvPicPr>
            <p:cNvPr id="13" name="תמונה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04" t="58194" r="41866" b="30417"/>
            <a:stretch/>
          </p:blipFill>
          <p:spPr>
            <a:xfrm>
              <a:off x="7596188" y="4827936"/>
              <a:ext cx="2924176" cy="11303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919101" y="5577479"/>
              <a:ext cx="1352550" cy="369332"/>
            </a:xfrm>
            <a:prstGeom prst="rect">
              <a:avLst/>
            </a:prstGeom>
            <a:solidFill>
              <a:srgbClr val="D13438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 smtClean="0">
                  <a:solidFill>
                    <a:schemeClr val="bg1"/>
                  </a:solidFill>
                </a:rPr>
                <a:t>שולחן מס' 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4763" y="5122116"/>
              <a:ext cx="626217" cy="830997"/>
            </a:xfrm>
            <a:prstGeom prst="rect">
              <a:avLst/>
            </a:prstGeom>
            <a:solidFill>
              <a:srgbClr val="D13438"/>
            </a:solidFill>
          </p:spPr>
          <p:txBody>
            <a:bodyPr wrap="square" rtlCol="1">
              <a:spAutoFit/>
            </a:bodyPr>
            <a:lstStyle/>
            <a:p>
              <a:r>
                <a:rPr lang="he-IL" sz="4800" dirty="0" smtClean="0">
                  <a:solidFill>
                    <a:schemeClr val="bg1"/>
                  </a:solidFill>
                </a:rPr>
                <a:t>5</a:t>
              </a:r>
              <a:endParaRPr lang="he-IL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תמונה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8" t="58751" r="55234" b="30416"/>
          <a:stretch/>
        </p:blipFill>
        <p:spPr>
          <a:xfrm>
            <a:off x="3175992" y="3617816"/>
            <a:ext cx="2853927" cy="105160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65414" y="3158032"/>
            <a:ext cx="1009649" cy="369332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שתיה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0" name="תמונה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2276475" y="920393"/>
            <a:ext cx="795936" cy="384531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41" name="TextBox 40"/>
          <p:cNvSpPr txBox="1"/>
          <p:nvPr/>
        </p:nvSpPr>
        <p:spPr>
          <a:xfrm>
            <a:off x="4471853" y="125986"/>
            <a:ext cx="3267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דוגמא להמחשת מראה האפליקציה</a:t>
            </a:r>
            <a:endParaRPr lang="he-IL" dirty="0"/>
          </a:p>
        </p:txBody>
      </p:sp>
      <p:pic>
        <p:nvPicPr>
          <p:cNvPr id="33" name="תמונה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8" t="58751" r="55234" b="30416"/>
          <a:stretch/>
        </p:blipFill>
        <p:spPr>
          <a:xfrm>
            <a:off x="9245205" y="3897221"/>
            <a:ext cx="1352550" cy="12434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22295" y="865175"/>
            <a:ext cx="4645820" cy="5205120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897418" y="1207857"/>
            <a:ext cx="2892620" cy="3416320"/>
          </a:xfrm>
          <a:prstGeom prst="rect">
            <a:avLst/>
          </a:prstGeom>
          <a:solidFill>
            <a:srgbClr val="0063B1"/>
          </a:solidFill>
        </p:spPr>
        <p:txBody>
          <a:bodyPr wrap="square" rtlCol="1">
            <a:spAutoFit/>
          </a:bodyPr>
          <a:lstStyle/>
          <a:p>
            <a:r>
              <a:rPr lang="he-IL" b="1" u="sng" dirty="0" smtClean="0">
                <a:solidFill>
                  <a:schemeClr val="bg1"/>
                </a:solidFill>
              </a:rPr>
              <a:t>בחר מסעדה: </a:t>
            </a:r>
          </a:p>
          <a:p>
            <a:endParaRPr lang="he-IL" b="1" u="sng" dirty="0">
              <a:solidFill>
                <a:schemeClr val="bg1"/>
              </a:solidFill>
            </a:endParaRPr>
          </a:p>
          <a:p>
            <a:r>
              <a:rPr lang="he-IL" dirty="0" err="1" smtClean="0">
                <a:solidFill>
                  <a:schemeClr val="bg1"/>
                </a:solidFill>
              </a:rPr>
              <a:t>פיקולינו</a:t>
            </a:r>
            <a:endParaRPr lang="he-IL" dirty="0" smtClean="0">
              <a:solidFill>
                <a:schemeClr val="bg1"/>
              </a:solidFill>
            </a:endParaRPr>
          </a:p>
          <a:p>
            <a:endParaRPr lang="he-IL" dirty="0" smtClean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קפה </a:t>
            </a:r>
            <a:r>
              <a:rPr lang="he-IL" dirty="0" err="1" smtClean="0">
                <a:solidFill>
                  <a:schemeClr val="bg1"/>
                </a:solidFill>
              </a:rPr>
              <a:t>קפה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 smtClean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קפה גרג </a:t>
            </a:r>
          </a:p>
          <a:p>
            <a:endParaRPr lang="he-IL" dirty="0" smtClean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...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 smtClean="0">
              <a:solidFill>
                <a:schemeClr val="bg1"/>
              </a:solidFill>
            </a:endParaRPr>
          </a:p>
          <a:p>
            <a:r>
              <a:rPr lang="he-IL" dirty="0" smtClean="0">
                <a:solidFill>
                  <a:schemeClr val="bg1"/>
                </a:solidFill>
              </a:rPr>
              <a:t>...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  <p:grpSp>
        <p:nvGrpSpPr>
          <p:cNvPr id="47" name="קבוצה 46"/>
          <p:cNvGrpSpPr/>
          <p:nvPr/>
        </p:nvGrpSpPr>
        <p:grpSpPr>
          <a:xfrm>
            <a:off x="7900986" y="4749518"/>
            <a:ext cx="2889052" cy="1130300"/>
            <a:chOff x="7596188" y="4827936"/>
            <a:chExt cx="2924176" cy="1130300"/>
          </a:xfrm>
        </p:grpSpPr>
        <p:pic>
          <p:nvPicPr>
            <p:cNvPr id="48" name="תמונה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04" t="58194" r="41866" b="30417"/>
            <a:stretch/>
          </p:blipFill>
          <p:spPr>
            <a:xfrm>
              <a:off x="7596188" y="4827936"/>
              <a:ext cx="2924176" cy="11303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7624763" y="5588904"/>
              <a:ext cx="1352550" cy="369332"/>
            </a:xfrm>
            <a:prstGeom prst="rect">
              <a:avLst/>
            </a:prstGeom>
            <a:solidFill>
              <a:srgbClr val="D13438"/>
            </a:solidFill>
          </p:spPr>
          <p:txBody>
            <a:bodyPr wrap="square" rtlCol="1">
              <a:spAutoFit/>
            </a:bodyPr>
            <a:lstStyle/>
            <a:p>
              <a:r>
                <a:rPr lang="he-IL" dirty="0" smtClean="0">
                  <a:solidFill>
                    <a:schemeClr val="bg1"/>
                  </a:solidFill>
                </a:rPr>
                <a:t>הזמן שולחן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תמונה 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20556" r="59596" b="73123"/>
          <a:stretch/>
        </p:blipFill>
        <p:spPr>
          <a:xfrm>
            <a:off x="7036594" y="920393"/>
            <a:ext cx="795936" cy="384531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3" name="מלבן מעוגל 2"/>
          <p:cNvSpPr/>
          <p:nvPr/>
        </p:nvSpPr>
        <p:spPr>
          <a:xfrm>
            <a:off x="8664606" y="4953740"/>
            <a:ext cx="1269507" cy="621437"/>
          </a:xfrm>
          <a:prstGeom prst="roundRect">
            <a:avLst/>
          </a:prstGeom>
          <a:solidFill>
            <a:srgbClr val="D13438"/>
          </a:solidFill>
          <a:ln>
            <a:solidFill>
              <a:srgbClr val="D13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2" descr="http://blog.tagmania.es/wp-content/uploads/2015/12/5188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205" y="4607736"/>
            <a:ext cx="1393439" cy="13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מלבן מעוגל 35"/>
          <p:cNvSpPr/>
          <p:nvPr/>
        </p:nvSpPr>
        <p:spPr>
          <a:xfrm>
            <a:off x="3879578" y="3864764"/>
            <a:ext cx="1269507" cy="621437"/>
          </a:xfrm>
          <a:prstGeom prst="roundRect">
            <a:avLst/>
          </a:prstGeom>
          <a:solidFill>
            <a:srgbClr val="10893E"/>
          </a:solidFill>
          <a:ln>
            <a:solidFill>
              <a:srgbClr val="108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מעוגל 36"/>
          <p:cNvSpPr/>
          <p:nvPr/>
        </p:nvSpPr>
        <p:spPr>
          <a:xfrm>
            <a:off x="3347663" y="2569934"/>
            <a:ext cx="1038975" cy="621437"/>
          </a:xfrm>
          <a:prstGeom prst="roundRect">
            <a:avLst/>
          </a:prstGeom>
          <a:solidFill>
            <a:srgbClr val="0063B1"/>
          </a:solidFill>
          <a:ln>
            <a:solidFill>
              <a:srgbClr val="006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4739076" y="2557837"/>
            <a:ext cx="1038975" cy="621437"/>
          </a:xfrm>
          <a:prstGeom prst="roundRect">
            <a:avLst/>
          </a:prstGeom>
          <a:solidFill>
            <a:srgbClr val="0063B1"/>
          </a:solidFill>
          <a:ln>
            <a:solidFill>
              <a:srgbClr val="006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8" name="Picture 4" descr="http://www.cliparthut.com/clip-arts/1030/restaurant-reservation-icon-icons-with-white-1030566.jpg"/>
          <p:cNvPicPr>
            <a:picLocks noChangeAspect="1" noChangeArrowheads="1"/>
          </p:cNvPicPr>
          <p:nvPr/>
        </p:nvPicPr>
        <p:blipFill rotWithShape="1"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3" t="26238" b="54562"/>
          <a:stretch/>
        </p:blipFill>
        <p:spPr bwMode="auto">
          <a:xfrm>
            <a:off x="4751455" y="2455561"/>
            <a:ext cx="1121576" cy="85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1.iconfinder.com/data/icons/hotel-restaurant/512/24-512.png"/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34" y="2582756"/>
            <a:ext cx="548178" cy="5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מלבן מעוגל 41"/>
          <p:cNvSpPr/>
          <p:nvPr/>
        </p:nvSpPr>
        <p:spPr>
          <a:xfrm>
            <a:off x="4057780" y="4920796"/>
            <a:ext cx="1269507" cy="621437"/>
          </a:xfrm>
          <a:prstGeom prst="roundRect">
            <a:avLst/>
          </a:prstGeom>
          <a:solidFill>
            <a:srgbClr val="D13438"/>
          </a:solidFill>
          <a:ln>
            <a:solidFill>
              <a:srgbClr val="D13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3" name="Picture 2" descr="http://blog.tagmania.es/wp-content/uploads/2015/12/5188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97" y="4502657"/>
            <a:ext cx="1393439" cy="13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1.iconfinder.com/data/icons/bistro-restaurant-part-ii/64/bistro-and-restaurant_100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64" y="3795774"/>
            <a:ext cx="773246" cy="77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מלבן מעוגל 44"/>
          <p:cNvSpPr/>
          <p:nvPr/>
        </p:nvSpPr>
        <p:spPr>
          <a:xfrm>
            <a:off x="3347663" y="1353613"/>
            <a:ext cx="1038975" cy="621437"/>
          </a:xfrm>
          <a:prstGeom prst="roundRect">
            <a:avLst/>
          </a:prstGeom>
          <a:solidFill>
            <a:srgbClr val="80397B"/>
          </a:solidFill>
          <a:ln>
            <a:solidFill>
              <a:srgbClr val="803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מלבן מעוגל 49"/>
          <p:cNvSpPr/>
          <p:nvPr/>
        </p:nvSpPr>
        <p:spPr>
          <a:xfrm>
            <a:off x="4768118" y="1380993"/>
            <a:ext cx="1038975" cy="621437"/>
          </a:xfrm>
          <a:prstGeom prst="roundRect">
            <a:avLst/>
          </a:prstGeom>
          <a:solidFill>
            <a:srgbClr val="80397B"/>
          </a:solidFill>
          <a:ln>
            <a:solidFill>
              <a:srgbClr val="803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9" name="Picture 2" descr="Image result for menu icon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516" y="1359914"/>
            <a:ext cx="608834" cy="6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Image result for menu icon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86" y="1361220"/>
            <a:ext cx="608834" cy="6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177977" y="4280422"/>
            <a:ext cx="1730676" cy="369332"/>
          </a:xfrm>
          <a:prstGeom prst="rect">
            <a:avLst/>
          </a:prstGeom>
          <a:solidFill>
            <a:srgbClr val="10893E"/>
          </a:solidFill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chemeClr val="bg1"/>
                </a:solidFill>
              </a:rPr>
              <a:t>חשבון בבקשה...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197</Words>
  <Application>Microsoft Office PowerPoint</Application>
  <PresentationFormat>מסך רחב</PresentationFormat>
  <Paragraphs>63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liran</dc:creator>
  <cp:lastModifiedBy>מירי יעקבי</cp:lastModifiedBy>
  <cp:revision>26</cp:revision>
  <dcterms:created xsi:type="dcterms:W3CDTF">2015-03-12T10:40:13Z</dcterms:created>
  <dcterms:modified xsi:type="dcterms:W3CDTF">2016-02-29T13:20:42Z</dcterms:modified>
</cp:coreProperties>
</file>