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9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4"/>
    <p:restoredTop sz="83494"/>
  </p:normalViewPr>
  <p:slideViewPr>
    <p:cSldViewPr snapToGrid="0" snapToObjects="1">
      <p:cViewPr>
        <p:scale>
          <a:sx n="88" d="100"/>
          <a:sy n="88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A92BD-C25F-CD4B-B074-ADF1E5CA8B70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BEFE-1428-7948-9597-162854F2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93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8BEFE-1428-7948-9597-162854F2D6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0AA12-B62A-7B41-B9FF-922AD62CF1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3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quick look at the distribution of Excess Readmission Ratios. We can see that Hip &amp; Knee, CABG, and to a lesser extent Pneumonia have more flat distributions# with a right skew. Excess Readmission Ratio, let's sort by this column as it is the measurement used by CMS to judge  excess readmissions</a:t>
            </a:r>
          </a:p>
          <a:p>
            <a:endParaRPr lang="en-US" dirty="0" smtClean="0"/>
          </a:p>
          <a:p>
            <a:r>
              <a:rPr lang="en-US" dirty="0" smtClean="0"/>
              <a:t>From</a:t>
            </a:r>
            <a:r>
              <a:rPr lang="en-US" baseline="0" dirty="0" smtClean="0"/>
              <a:t> here, there are a lot of ways I could have gone. I decided to compare between states I could have for example identified poorly performing states e.g. and then investigated whether one hospital in particular had poor performance across the </a:t>
            </a:r>
            <a:r>
              <a:rPr lang="en-US" baseline="0" dirty="0" smtClean="0"/>
              <a:t>board. </a:t>
            </a:r>
            <a:r>
              <a:rPr lang="en-US" baseline="0" dirty="0" smtClean="0"/>
              <a:t>Instead, I decided to compare readmissions over this period and then look at some other</a:t>
            </a:r>
          </a:p>
          <a:p>
            <a:r>
              <a:rPr lang="en-US" baseline="0" dirty="0" smtClean="0"/>
              <a:t>Factors that may ben affecting these performances.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#First, maybe, I want to take a look at States with the highest number of worst performing hospitals for some of these #measures. # To do that, I'll write a quick function to supply </a:t>
            </a:r>
            <a:r>
              <a:rPr lang="en-US" dirty="0" err="1" smtClean="0"/>
              <a:t>dataframes</a:t>
            </a:r>
            <a:r>
              <a:rPr lang="en-US" dirty="0" smtClean="0"/>
              <a:t> of the worst 50 </a:t>
            </a:r>
            <a:r>
              <a:rPr lang="en-US" dirty="0" err="1" smtClean="0"/>
              <a:t>hopsitals</a:t>
            </a:r>
            <a:r>
              <a:rPr lang="en-US" dirty="0" smtClean="0"/>
              <a:t> for each measure/condition. #This allows for visualizing the worst 25 by state for example</a:t>
            </a:r>
          </a:p>
          <a:p>
            <a:endParaRPr lang="en-US" dirty="0" smtClean="0"/>
          </a:p>
          <a:p>
            <a:r>
              <a:rPr lang="en-US" dirty="0" smtClean="0"/>
              <a:t>#Now, I'll use </a:t>
            </a:r>
            <a:r>
              <a:rPr lang="en-US" dirty="0" err="1" smtClean="0"/>
              <a:t>plotly</a:t>
            </a:r>
            <a:r>
              <a:rPr lang="en-US" dirty="0" smtClean="0"/>
              <a:t> to create donut charts of State for some of the measures. Won't review everything here, but #quickly we can see that Florida is a culprit when looking at AMI, CABG, HF, and COPD. In addition, for example, with #these four measures we can see that the 4-5 states often account for the worst 45 - 50% of hospitals.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8BEFE-1428-7948-9597-162854F2D6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5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600" dirty="0" smtClean="0"/>
              <a:t>Review excess hospital readmissions by state to identify states with hospitals that have have poor quality on average. </a:t>
            </a:r>
          </a:p>
          <a:p>
            <a:pPr lvl="0"/>
            <a:r>
              <a:rPr lang="en-US" sz="1600" dirty="0" smtClean="0"/>
              <a:t>Compare hospital readmissions to patient reported experiences to see if hospital performance on readmissions measures reflects patient experiences with care. </a:t>
            </a:r>
          </a:p>
          <a:p>
            <a:pPr lvl="0"/>
            <a:r>
              <a:rPr lang="en-US" sz="1600" dirty="0" smtClean="0"/>
              <a:t>Conduct an initial investigation of potential risk factors contributing to poor performance on readmissions measures.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8BEFE-1428-7948-9597-162854F2D6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2EF-F365-974D-BA9A-C3651D0C971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7F8653D0-80C2-AF4B-BF95-CC7C2DDA6A2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2EF-F365-974D-BA9A-C3651D0C971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53D0-80C2-AF4B-BF95-CC7C2DDA6A2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2EF-F365-974D-BA9A-C3651D0C971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53D0-80C2-AF4B-BF95-CC7C2DDA6A2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80BC2EF-F365-974D-BA9A-C3651D0C971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53D0-80C2-AF4B-BF95-CC7C2DDA6A2F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2EF-F365-974D-BA9A-C3651D0C971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53D0-80C2-AF4B-BF95-CC7C2DDA6A2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2EF-F365-974D-BA9A-C3651D0C971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53D0-80C2-AF4B-BF95-CC7C2DDA6A2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2EF-F365-974D-BA9A-C3651D0C971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53D0-80C2-AF4B-BF95-CC7C2DDA6A2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2EF-F365-974D-BA9A-C3651D0C971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53D0-80C2-AF4B-BF95-CC7C2DDA6A2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2EF-F365-974D-BA9A-C3651D0C971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53D0-80C2-AF4B-BF95-CC7C2DDA6A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2EF-F365-974D-BA9A-C3651D0C971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53D0-80C2-AF4B-BF95-CC7C2DDA6A2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80BC2EF-F365-974D-BA9A-C3651D0C971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7F8653D0-80C2-AF4B-BF95-CC7C2DDA6A2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C2EF-F365-974D-BA9A-C3651D0C971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8653D0-80C2-AF4B-BF95-CC7C2DDA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data.gov/dataset/hospital-readmission-reduction" TargetMode="External"/><Relationship Id="rId4" Type="http://schemas.openxmlformats.org/officeDocument/2006/relationships/hyperlink" Target="https://www.healthdata.gov/dataset/community-health-status-indicators-chsi-combat-obesity-heart-disease-and-cancer" TargetMode="External"/><Relationship Id="rId5" Type="http://schemas.openxmlformats.org/officeDocument/2006/relationships/hyperlink" Target="https://catalog.data.gov/dataset/patient-survey-hcahps-stat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mmonwealthfund.org/publications/issue-briefs/2015/oct/us-health-care-from-a-global-perspect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669033" cy="261855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Statewide Hospital Quality of Care: </a:t>
            </a:r>
            <a:br>
              <a:rPr lang="en-US" sz="3600" dirty="0" smtClean="0"/>
            </a:br>
            <a:r>
              <a:rPr lang="en-US" sz="3600" dirty="0" smtClean="0"/>
              <a:t>Initial Findings on Hospital Readmissions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DATS 6103 – Individual Project II</a:t>
            </a:r>
          </a:p>
          <a:p>
            <a:r>
              <a:rPr lang="en-US" dirty="0" smtClean="0"/>
              <a:t>David Robison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816169"/>
            <a:ext cx="9603275" cy="32945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Background: </a:t>
            </a:r>
            <a:r>
              <a:rPr lang="en-US" dirty="0" smtClean="0"/>
              <a:t>Despite higher healthcare spending compared to other wealthy nations, </a:t>
            </a:r>
            <a:r>
              <a:rPr lang="en-US" dirty="0"/>
              <a:t>Americans </a:t>
            </a:r>
            <a:r>
              <a:rPr lang="en-US" dirty="0" smtClean="0"/>
              <a:t>have worse relative health outcomes such as life </a:t>
            </a:r>
            <a:r>
              <a:rPr lang="en-US" dirty="0"/>
              <a:t>expectancy and </a:t>
            </a:r>
            <a:r>
              <a:rPr lang="en-US" dirty="0" smtClean="0"/>
              <a:t>prevalence </a:t>
            </a:r>
            <a:r>
              <a:rPr lang="en-US" dirty="0"/>
              <a:t>of chronic conditions. </a:t>
            </a:r>
            <a:endParaRPr lang="en-US" dirty="0" smtClean="0"/>
          </a:p>
          <a:p>
            <a:r>
              <a:rPr lang="en-US" b="1" dirty="0" smtClean="0"/>
              <a:t>Healthcare Reform: </a:t>
            </a:r>
            <a:r>
              <a:rPr lang="en-US" dirty="0" smtClean="0"/>
              <a:t>To improve outcomes and reduce cost, the American healthcare system is now transitioning to a system that emphasizes high quality and value-based care via evidence-based measurements. </a:t>
            </a:r>
            <a:endParaRPr lang="en-US" b="1" dirty="0" smtClean="0"/>
          </a:p>
          <a:p>
            <a:r>
              <a:rPr lang="en-US" b="1" dirty="0" smtClean="0"/>
              <a:t>Metrics of Quality: </a:t>
            </a:r>
            <a:r>
              <a:rPr lang="en-US" dirty="0" smtClean="0"/>
              <a:t>Hospital </a:t>
            </a:r>
            <a:r>
              <a:rPr lang="en-US" dirty="0"/>
              <a:t>r</a:t>
            </a:r>
            <a:r>
              <a:rPr lang="en-US" dirty="0" smtClean="0"/>
              <a:t>eadmissions are key indicators of quality. By comparing performance on readmissions measures, healthcare providers such as hospital can evaluate quality of care and compare to other hospitals.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365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36799"/>
            <a:ext cx="9603275" cy="3294576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Data </a:t>
            </a:r>
            <a:r>
              <a:rPr lang="en-US" sz="1600" b="1" dirty="0"/>
              <a:t>Sources: </a:t>
            </a:r>
          </a:p>
          <a:p>
            <a:pPr lvl="1"/>
            <a:r>
              <a:rPr lang="en-US" sz="1600" dirty="0" smtClean="0"/>
              <a:t>Centers for Medicare &amp; Medicaid Services, Hospital Readmissions Reduction Program</a:t>
            </a:r>
          </a:p>
          <a:p>
            <a:pPr lvl="1"/>
            <a:r>
              <a:rPr lang="en-US" sz="1600" dirty="0"/>
              <a:t>Centers for Medicare &amp; Medicaid </a:t>
            </a:r>
            <a:r>
              <a:rPr lang="en-US" sz="1600" dirty="0" smtClean="0"/>
              <a:t>Services, Hospital </a:t>
            </a:r>
            <a:r>
              <a:rPr lang="en-US" sz="1600" dirty="0"/>
              <a:t>Consumer Assessment of Healthcare Providers and </a:t>
            </a:r>
            <a:r>
              <a:rPr lang="en-US" sz="1600" dirty="0" smtClean="0"/>
              <a:t>Systems Survey</a:t>
            </a:r>
            <a:endParaRPr lang="en-US" sz="1600" dirty="0"/>
          </a:p>
          <a:p>
            <a:pPr lvl="1"/>
            <a:r>
              <a:rPr lang="en-US" sz="1600" dirty="0" smtClean="0"/>
              <a:t>Centers for Disease Control and Prevention, Community </a:t>
            </a:r>
            <a:r>
              <a:rPr lang="en-US" sz="1600" dirty="0"/>
              <a:t>Health Status </a:t>
            </a:r>
            <a:r>
              <a:rPr lang="en-US" sz="1600" dirty="0" smtClean="0"/>
              <a:t>Indicators</a:t>
            </a:r>
            <a:endParaRPr lang="en-US" sz="1600" dirty="0"/>
          </a:p>
          <a:p>
            <a:r>
              <a:rPr lang="en-US" sz="1600" b="1" dirty="0" smtClean="0"/>
              <a:t>Data </a:t>
            </a:r>
            <a:r>
              <a:rPr lang="en-US" sz="1600" b="1" dirty="0"/>
              <a:t>Mining Goals: </a:t>
            </a:r>
          </a:p>
          <a:p>
            <a:pPr lvl="1"/>
            <a:r>
              <a:rPr lang="en-US" sz="1600" dirty="0" smtClean="0"/>
              <a:t>Review excess hospital readmissions by state to identify states with hospitals that have have poor quality on average. </a:t>
            </a:r>
          </a:p>
          <a:p>
            <a:pPr lvl="1"/>
            <a:r>
              <a:rPr lang="en-US" sz="1600" dirty="0" smtClean="0"/>
              <a:t>Compare hospital readmissions to patient reported experiences to see if hospital performance on readmissions measures reflects patient experiences with care. </a:t>
            </a:r>
          </a:p>
          <a:p>
            <a:pPr lvl="1"/>
            <a:r>
              <a:rPr lang="en-US" sz="1600" dirty="0" smtClean="0"/>
              <a:t>Conduct an initial investigation of potential risk factors contributing to poor performance on readmissions measures.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57" y="5791200"/>
            <a:ext cx="721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Note: Excess Readmission Ratio is calculated as the Predicted Readmission Rate </a:t>
            </a:r>
            <a:r>
              <a:rPr lang="en-US" sz="900" smtClean="0"/>
              <a:t>/ Expected Readmission Rate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124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/>
              <a:t>Findings on Hospital Readmissions, Patient Experience, and Risk Factors</a:t>
            </a:r>
          </a:p>
        </p:txBody>
      </p:sp>
    </p:spTree>
    <p:extLst>
      <p:ext uri="{BB962C8B-B14F-4D97-AF65-F5344CB8AC3E}">
        <p14:creationId xmlns:p14="http://schemas.microsoft.com/office/powerpoint/2010/main" val="5989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average hospital Excess Readmission Ratio across all conditions is highest among east coast states, and specifically New York, New Jersey, Florida, Virginia, and West Virginia. </a:t>
            </a:r>
          </a:p>
          <a:p>
            <a:r>
              <a:rPr lang="en-US" dirty="0" smtClean="0"/>
              <a:t>These states appear to have worse performance on Patient Experience measures such as medication education, which is a significant contributor to preventable hospital readmissions. </a:t>
            </a:r>
          </a:p>
          <a:p>
            <a:r>
              <a:rPr lang="en-US" dirty="0" smtClean="0"/>
              <a:t>Conversely</a:t>
            </a:r>
            <a:r>
              <a:rPr lang="en-US" dirty="0" smtClean="0"/>
              <a:t>, patients in many states with lower average hospital Excess Readmission Ratios are a greater risk, for example, as a result of less access to primary care physicians following discharge from a hospital.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16066"/>
            <a:ext cx="9603275" cy="3750279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The Commonwealth Fund. U.S</a:t>
            </a:r>
            <a:r>
              <a:rPr lang="en-US" dirty="0"/>
              <a:t>. Health Care from a Global </a:t>
            </a:r>
            <a:r>
              <a:rPr lang="en-US" dirty="0" smtClean="0"/>
              <a:t>Perspective. Available at: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www.commonwealthfund.org/publications/issue-briefs/2015/oct/us-health-care-from-a-global-perspective</a:t>
            </a:r>
            <a:r>
              <a:rPr lang="en-US" dirty="0" smtClean="0"/>
              <a:t>. Accessed April 19, 2017. </a:t>
            </a:r>
          </a:p>
          <a:p>
            <a:pPr marL="457200" lvl="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/>
              <a:t>Jencks SF, Williams MV, Coleman EA. </a:t>
            </a:r>
            <a:r>
              <a:rPr lang="en-US" dirty="0" err="1"/>
              <a:t>Rehospitalizations</a:t>
            </a:r>
            <a:r>
              <a:rPr lang="en-US" dirty="0"/>
              <a:t> among patients in the Medicare fee-for-service program. N </a:t>
            </a:r>
            <a:r>
              <a:rPr lang="en-US" dirty="0" err="1"/>
              <a:t>Engl</a:t>
            </a:r>
            <a:r>
              <a:rPr lang="en-US" dirty="0"/>
              <a:t> J Med. 2009;360:1418–1428. </a:t>
            </a:r>
            <a:endParaRPr lang="en-US" dirty="0" smtClean="0"/>
          </a:p>
          <a:p>
            <a:pPr marL="457200" lvl="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 err="1"/>
              <a:t>HealthData.Gov</a:t>
            </a:r>
            <a:r>
              <a:rPr lang="en-US" dirty="0" smtClean="0"/>
              <a:t>. Hospital Readmissions Reduction. Available at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www.healthdata.gov/dataset/hospital-readmission-reduction</a:t>
            </a:r>
            <a:r>
              <a:rPr lang="en-US" dirty="0" smtClean="0"/>
              <a:t>. Accessed April 19, 2017. </a:t>
            </a:r>
          </a:p>
          <a:p>
            <a:pPr marL="457200" lvl="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 err="1" smtClean="0"/>
              <a:t>HealthData.Gov</a:t>
            </a:r>
            <a:r>
              <a:rPr lang="en-US" dirty="0"/>
              <a:t>. Community Health Status Indicators (CHSI) to Combat Obesity, Heart Disease and </a:t>
            </a:r>
            <a:r>
              <a:rPr lang="en-US" dirty="0" smtClean="0"/>
              <a:t>Cancer. </a:t>
            </a:r>
            <a:r>
              <a:rPr lang="en-US" dirty="0"/>
              <a:t>Available at: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www.healthdata.gov/dataset/community-health-status-indicators-chsi-combat-obesity-heart-disease-and-cancer</a:t>
            </a:r>
            <a:r>
              <a:rPr lang="en-US" dirty="0" smtClean="0"/>
              <a:t>. Accessed April 19, 2017.</a:t>
            </a:r>
          </a:p>
          <a:p>
            <a:pPr marL="457200" lvl="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 err="1"/>
              <a:t>Data.Gov</a:t>
            </a:r>
            <a:r>
              <a:rPr lang="en-US" dirty="0" smtClean="0"/>
              <a:t>. Patient Survey (HCAHPS) - State. Available at: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catalog.data.gov/dataset/patient-survey-hcahps-state</a:t>
            </a:r>
            <a:r>
              <a:rPr lang="en-US" dirty="0" smtClean="0"/>
              <a:t>. Accessed April 19, 2017. </a:t>
            </a:r>
          </a:p>
          <a:p>
            <a:pPr marL="457200" lvl="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endParaRPr lang="en-US" dirty="0"/>
          </a:p>
          <a:p>
            <a:pPr marL="457200" lvl="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1870</TotalTime>
  <Words>710</Words>
  <Application>Microsoft Macintosh PowerPoint</Application>
  <PresentationFormat>Widescreen</PresentationFormat>
  <Paragraphs>43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Arial</vt:lpstr>
      <vt:lpstr>Gallery</vt:lpstr>
      <vt:lpstr>Statewide Hospital Quality of Care:  Initial Findings on Hospital Readmissions</vt:lpstr>
      <vt:lpstr>Motivations</vt:lpstr>
      <vt:lpstr>Analysis Overview</vt:lpstr>
      <vt:lpstr>Summary of Findings on Hospital Readmissions, Patient Experience, and Risk Factors</vt:lpstr>
      <vt:lpstr>Implications of Findings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Robison</dc:creator>
  <cp:lastModifiedBy>David Robison</cp:lastModifiedBy>
  <cp:revision>30</cp:revision>
  <dcterms:created xsi:type="dcterms:W3CDTF">2017-04-12T18:36:43Z</dcterms:created>
  <dcterms:modified xsi:type="dcterms:W3CDTF">2017-04-25T13:12:12Z</dcterms:modified>
</cp:coreProperties>
</file>