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9744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EC82C-A70B-C84C-B285-58673249D93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89994-0FC1-9B44-9D79-A9CC325F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1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that we used Naïve</a:t>
            </a:r>
            <a:r>
              <a:rPr lang="en-US" baseline="0" dirty="0" smtClean="0"/>
              <a:t> Bayes, Random Forest, and Gradient Boosted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89994-0FC1-9B44-9D79-A9CC325FD1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58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imbalance, &gt;50%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literature consistently  makes two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recommendations for imbalanced data: cost sensitive learning, where a high cost is assigned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misclassified minority classes, or resampling the data to down-sample the majority class, oversample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minority class, or both7.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89994-0FC1-9B44-9D79-A9CC325FD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89994-0FC1-9B44-9D79-A9CC325FD1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0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7A34-097C-C642-B0D4-8D342036458B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8691-5993-4C45-A2B5-7CA02F1F5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7A34-097C-C642-B0D4-8D342036458B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8691-5993-4C45-A2B5-7CA02F1F5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7A34-097C-C642-B0D4-8D342036458B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8691-5993-4C45-A2B5-7CA02F1F5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7A34-097C-C642-B0D4-8D342036458B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8691-5993-4C45-A2B5-7CA02F1F5D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7A34-097C-C642-B0D4-8D342036458B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8691-5993-4C45-A2B5-7CA02F1F5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7A34-097C-C642-B0D4-8D342036458B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8691-5993-4C45-A2B5-7CA02F1F5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7A34-097C-C642-B0D4-8D342036458B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8691-5993-4C45-A2B5-7CA02F1F5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7A34-097C-C642-B0D4-8D342036458B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8691-5993-4C45-A2B5-7CA02F1F5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7A34-097C-C642-B0D4-8D342036458B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8691-5993-4C45-A2B5-7CA02F1F5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7A34-097C-C642-B0D4-8D342036458B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8691-5993-4C45-A2B5-7CA02F1F5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7A34-097C-C642-B0D4-8D342036458B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8691-5993-4C45-A2B5-7CA02F1F5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7A34-097C-C642-B0D4-8D342036458B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8691-5993-4C45-A2B5-7CA02F1F5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7A34-097C-C642-B0D4-8D342036458B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8691-5993-4C45-A2B5-7CA02F1F5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7A34-097C-C642-B0D4-8D342036458B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8691-5993-4C45-A2B5-7CA02F1F5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7A34-097C-C642-B0D4-8D342036458B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8691-5993-4C45-A2B5-7CA02F1F5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7A34-097C-C642-B0D4-8D342036458B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8691-5993-4C45-A2B5-7CA02F1F5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7A34-097C-C642-B0D4-8D342036458B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8691-5993-4C45-A2B5-7CA02F1F5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427A34-097C-C642-B0D4-8D342036458B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28691-5993-4C45-A2B5-7CA02F1F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17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11531"/>
            <a:ext cx="8825658" cy="3329581"/>
          </a:xfrm>
        </p:spPr>
        <p:txBody>
          <a:bodyPr/>
          <a:lstStyle/>
          <a:p>
            <a:r>
              <a:rPr lang="en-US" sz="4400" dirty="0" smtClean="0"/>
              <a:t>Imputation of Variables in the State Inpatient Database (</a:t>
            </a:r>
            <a:r>
              <a:rPr lang="en-US" sz="4400" smtClean="0"/>
              <a:t>SID)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041111"/>
            <a:ext cx="8825658" cy="86142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DATS 6202 - </a:t>
            </a:r>
            <a:r>
              <a:rPr lang="en-US" dirty="0" smtClean="0"/>
              <a:t>Machine Learning I </a:t>
            </a:r>
          </a:p>
          <a:p>
            <a:r>
              <a:rPr lang="en-US" dirty="0" smtClean="0"/>
              <a:t>George Washington University</a:t>
            </a:r>
          </a:p>
          <a:p>
            <a:r>
              <a:rPr lang="en-US" dirty="0" smtClean="0"/>
              <a:t>David Robison and Nathan </a:t>
            </a:r>
            <a:r>
              <a:rPr lang="en-US" dirty="0" err="1" smtClean="0"/>
              <a:t>Zencey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Class Imbalance Problem  for Classification Learning Algorithms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5034914" cy="4195762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2791"/>
              </p:ext>
            </p:extLst>
          </p:nvPr>
        </p:nvGraphicFramePr>
        <p:xfrm>
          <a:off x="5906429" y="2127153"/>
          <a:ext cx="5957021" cy="3539521"/>
        </p:xfrm>
        <a:graphic>
          <a:graphicData uri="http://schemas.openxmlformats.org/drawingml/2006/table">
            <a:tbl>
              <a:tblPr/>
              <a:tblGrid>
                <a:gridCol w="1088137"/>
                <a:gridCol w="771896"/>
                <a:gridCol w="926276"/>
                <a:gridCol w="866898"/>
                <a:gridCol w="760021"/>
                <a:gridCol w="831273"/>
                <a:gridCol w="712520"/>
              </a:tblGrid>
              <a:tr h="61773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is-I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1"/>
                    </a:solidFill>
                  </a:tcPr>
                </a:tc>
              </a:tr>
              <a:tr h="5843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RACE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68.8%</a:t>
                      </a:r>
                      <a:endParaRPr lang="hr-HR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17.6%</a:t>
                      </a:r>
                      <a:endParaRPr lang="hr-HR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u="none" strike="noStrike">
                          <a:solidFill>
                            <a:schemeClr val="bg1"/>
                          </a:solidFill>
                          <a:effectLst/>
                        </a:rPr>
                        <a:t>8.16%</a:t>
                      </a:r>
                      <a:endParaRPr lang="hr-HR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u="none" strike="noStrike">
                          <a:solidFill>
                            <a:schemeClr val="bg1"/>
                          </a:solidFill>
                          <a:effectLst/>
                        </a:rPr>
                        <a:t>1.38%</a:t>
                      </a:r>
                      <a:endParaRPr lang="hr-HR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u="none" strike="noStrike">
                          <a:solidFill>
                            <a:schemeClr val="bg1"/>
                          </a:solidFill>
                          <a:effectLst/>
                        </a:rPr>
                        <a:t>0.15%</a:t>
                      </a:r>
                      <a:endParaRPr lang="hr-HR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u="none" strike="noStrike">
                          <a:solidFill>
                            <a:schemeClr val="bg1"/>
                          </a:solidFill>
                          <a:effectLst/>
                        </a:rPr>
                        <a:t>3.87%</a:t>
                      </a:r>
                      <a:endParaRPr lang="pt-BR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5843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ATYPE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53.7%</a:t>
                      </a:r>
                      <a:endParaRPr lang="hr-HR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18.3%</a:t>
                      </a:r>
                      <a:endParaRPr lang="hr-HR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22.5%</a:t>
                      </a:r>
                      <a:endParaRPr lang="hr-HR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u="none" strike="noStrike">
                          <a:solidFill>
                            <a:schemeClr val="bg1"/>
                          </a:solidFill>
                          <a:effectLst/>
                        </a:rPr>
                        <a:t>5.2%</a:t>
                      </a:r>
                      <a:endParaRPr lang="hr-HR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u="none" strike="noStrike">
                          <a:solidFill>
                            <a:schemeClr val="bg1"/>
                          </a:solidFill>
                          <a:effectLst/>
                        </a:rPr>
                        <a:t>0.15%</a:t>
                      </a:r>
                      <a:endParaRPr lang="hr-HR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u="none" strike="noStrike">
                          <a:solidFill>
                            <a:schemeClr val="bg1"/>
                          </a:solidFill>
                          <a:effectLst/>
                        </a:rPr>
                        <a:t>0.15%</a:t>
                      </a:r>
                      <a:endParaRPr lang="hr-HR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5843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TOTCHG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0.67%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u="none" strike="noStrike">
                          <a:solidFill>
                            <a:schemeClr val="bg1"/>
                          </a:solidFill>
                          <a:effectLst/>
                        </a:rPr>
                        <a:t>17.1%</a:t>
                      </a:r>
                      <a:endParaRPr lang="hr-HR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24.5%</a:t>
                      </a:r>
                      <a:endParaRPr lang="hr-HR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24.7%</a:t>
                      </a:r>
                      <a:endParaRPr lang="hr-HR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u="none" strike="noStrike">
                          <a:solidFill>
                            <a:schemeClr val="bg1"/>
                          </a:solidFill>
                          <a:effectLst/>
                        </a:rPr>
                        <a:t>33.1%</a:t>
                      </a:r>
                      <a:endParaRPr lang="hr-HR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NA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5843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ASOURCE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25.5%</a:t>
                      </a:r>
                      <a:endParaRPr lang="hr-HR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3.6%</a:t>
                      </a:r>
                      <a:endParaRPr lang="hr-HR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3.0%</a:t>
                      </a:r>
                      <a:endParaRPr lang="hr-HR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0.02%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67.8%</a:t>
                      </a:r>
                      <a:endParaRPr lang="hr-HR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NA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5843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ZIPINC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25.9%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17.6%</a:t>
                      </a:r>
                      <a:endParaRPr lang="hr-HR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23.1%</a:t>
                      </a:r>
                      <a:endParaRPr lang="hr-HR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33.4%</a:t>
                      </a:r>
                      <a:endParaRPr lang="hr-HR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05088" y="2733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5019" y="6317676"/>
            <a:ext cx="941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Note: ZIPINC was converted from a continuous variable to a binned ordinal variable with values: 1: 0 – 1,000; 2: 1,001 – 5,000; 3: 5,001 – 10,000; 4: 10,001 - 20,000; 5: 20,000– 1,500,000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38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76115" cy="1400530"/>
          </a:xfrm>
        </p:spPr>
        <p:txBody>
          <a:bodyPr/>
          <a:lstStyle/>
          <a:p>
            <a:r>
              <a:rPr lang="en-US" sz="3200" dirty="0" smtClean="0"/>
              <a:t>Cross Validated Comparison </a:t>
            </a:r>
            <a:r>
              <a:rPr lang="en-US" sz="3200" dirty="0"/>
              <a:t>of </a:t>
            </a:r>
            <a:r>
              <a:rPr lang="en-US" sz="3200" dirty="0" smtClean="0"/>
              <a:t>Classification Performance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80339"/>
              </p:ext>
            </p:extLst>
          </p:nvPr>
        </p:nvGraphicFramePr>
        <p:xfrm>
          <a:off x="768623" y="1493095"/>
          <a:ext cx="10217430" cy="4938219"/>
        </p:xfrm>
        <a:graphic>
          <a:graphicData uri="http://schemas.openxmlformats.org/drawingml/2006/table">
            <a:tbl>
              <a:tblPr/>
              <a:tblGrid>
                <a:gridCol w="1702905"/>
                <a:gridCol w="1702905"/>
                <a:gridCol w="1702905"/>
                <a:gridCol w="1702905"/>
                <a:gridCol w="1702905"/>
                <a:gridCol w="1702905"/>
              </a:tblGrid>
              <a:tr h="307413">
                <a:tc>
                  <a:txBody>
                    <a:bodyPr/>
                    <a:lstStyle/>
                    <a:p>
                      <a:pPr fontAlgn="b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/>
                      </a:r>
                      <a:b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</a:b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Model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Accuracy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Precision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Recall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Average f-1 Score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07413">
                <a:tc rowSpan="3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RACE:</a:t>
                      </a: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Null</a:t>
                      </a: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: 68.77%</a:t>
                      </a: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Naive Bayes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69.05%</a:t>
                      </a:r>
                      <a:endParaRPr lang="hr-HR" sz="1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0.99</a:t>
                      </a:r>
                      <a:endParaRPr lang="nb-NO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0.69</a:t>
                      </a:r>
                      <a:endParaRPr lang="nb-NO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0.81</a:t>
                      </a:r>
                      <a:endParaRPr lang="nb-NO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Random Forest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72.83%</a:t>
                      </a:r>
                      <a:endParaRPr lang="hr-HR" sz="1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0.74</a:t>
                      </a:r>
                      <a:endParaRPr lang="nb-NO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0.73</a:t>
                      </a:r>
                      <a:endParaRPr lang="nb-NO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0.73</a:t>
                      </a:r>
                      <a:endParaRPr lang="nb-NO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Gradient Boost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76.84%</a:t>
                      </a: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0.74</a:t>
                      </a:r>
                      <a:endParaRPr lang="nb-NO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0.77</a:t>
                      </a:r>
                      <a:endParaRPr lang="uk-UA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0.74</a:t>
                      </a:r>
                      <a:endParaRPr lang="nb-NO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07413">
                <a:tc rowSpan="3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ZIPINC_QRTL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Null: 33.33%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Naive Bayes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35.22%</a:t>
                      </a: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0.65</a:t>
                      </a:r>
                      <a:endParaRPr lang="nb-NO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0.35</a:t>
                      </a:r>
                      <a:endParaRPr lang="nb-NO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0.45</a:t>
                      </a:r>
                      <a:endParaRPr lang="nb-NO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Random Forest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62.30%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0.61</a:t>
                      </a:r>
                      <a:endParaRPr lang="nb-NO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0.62</a:t>
                      </a:r>
                      <a:endParaRPr lang="nb-NO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0.61</a:t>
                      </a:r>
                      <a:endParaRPr lang="nb-NO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0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Gradient Boost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60.64%</a:t>
                      </a: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0.59</a:t>
                      </a:r>
                      <a:endParaRPr lang="nb-NO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0.61</a:t>
                      </a:r>
                      <a:endParaRPr lang="nb-NO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0.60</a:t>
                      </a:r>
                      <a:endParaRPr lang="nb-NO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413">
                <a:tc rowSpan="3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ASOURCE</a:t>
                      </a: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Null</a:t>
                      </a: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: 67.82%</a:t>
                      </a: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Naive Bayes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65.75%</a:t>
                      </a: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0.85</a:t>
                      </a:r>
                      <a:endParaRPr lang="nb-NO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0.66</a:t>
                      </a:r>
                      <a:endParaRPr lang="nb-NO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0.73</a:t>
                      </a:r>
                      <a:endParaRPr lang="nb-NO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Random Forest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94.00%</a:t>
                      </a:r>
                      <a:endParaRPr lang="it-IT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0.94</a:t>
                      </a:r>
                      <a:endParaRPr lang="it-IT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0.94</a:t>
                      </a:r>
                      <a:endParaRPr lang="it-IT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0.94</a:t>
                      </a:r>
                      <a:endParaRPr lang="it-IT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0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Gradient Boost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92.69%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0.92</a:t>
                      </a:r>
                      <a:endParaRPr lang="nb-NO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0.93</a:t>
                      </a:r>
                      <a:endParaRPr lang="nb-NO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0.92</a:t>
                      </a:r>
                      <a:endParaRPr lang="nb-NO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413">
                <a:tc rowSpan="3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ATYPE</a:t>
                      </a:r>
                      <a:endParaRPr lang="nb-NO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Null: 53.74%</a:t>
                      </a:r>
                      <a:endParaRPr lang="nb-NO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Naive Bayes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60.84%</a:t>
                      </a:r>
                      <a:endParaRPr lang="hr-HR" sz="1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0.67</a:t>
                      </a:r>
                      <a:endParaRPr lang="nb-NO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0.61</a:t>
                      </a:r>
                      <a:endParaRPr lang="nb-NO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0.63</a:t>
                      </a:r>
                      <a:endParaRPr lang="nb-NO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Random Forest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89.54%</a:t>
                      </a: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0.89</a:t>
                      </a:r>
                      <a:endParaRPr lang="it-IT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0.90</a:t>
                      </a:r>
                      <a:endParaRPr lang="nb-NO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0.89</a:t>
                      </a:r>
                      <a:endParaRPr lang="it-IT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0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Gradient Boost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87.12%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0.87</a:t>
                      </a:r>
                      <a:endParaRPr lang="fi-FI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0.87</a:t>
                      </a:r>
                      <a:endParaRPr lang="fi-FI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0.87</a:t>
                      </a:r>
                      <a:endParaRPr lang="fi-FI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413">
                <a:tc rowSpan="3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TOTCHG</a:t>
                      </a: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Null</a:t>
                      </a: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: 33.10%</a:t>
                      </a: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Naive Bayes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41.58%</a:t>
                      </a:r>
                      <a:endParaRPr lang="hr-HR" sz="1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0.48</a:t>
                      </a:r>
                      <a:endParaRPr lang="nb-NO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0.42</a:t>
                      </a:r>
                      <a:endParaRPr lang="nb-NO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0.44</a:t>
                      </a:r>
                      <a:endParaRPr lang="nb-NO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Random Forest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79.14%</a:t>
                      </a: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0.79</a:t>
                      </a:r>
                      <a:endParaRPr lang="fi-FI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0.79</a:t>
                      </a:r>
                      <a:endParaRPr lang="fi-FI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0.79</a:t>
                      </a:r>
                      <a:endParaRPr lang="fi-FI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0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Gradient Boost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72.58%</a:t>
                      </a:r>
                      <a:endParaRPr lang="hr-HR" sz="1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1112" marR="11112" marT="11112" marB="111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0.73</a:t>
                      </a:r>
                      <a:endParaRPr lang="nb-NO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0.73</a:t>
                      </a:r>
                      <a:endParaRPr lang="nb-NO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0.72</a:t>
                      </a:r>
                      <a:endParaRPr lang="nb-NO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43338" y="2022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Comparison of Random Forest Performance on Class Imbalanced and Resampled Data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566772"/>
              </p:ext>
            </p:extLst>
          </p:nvPr>
        </p:nvGraphicFramePr>
        <p:xfrm>
          <a:off x="848138" y="1736034"/>
          <a:ext cx="9647583" cy="4691657"/>
        </p:xfrm>
        <a:graphic>
          <a:graphicData uri="http://schemas.openxmlformats.org/drawingml/2006/table">
            <a:tbl>
              <a:tblPr/>
              <a:tblGrid>
                <a:gridCol w="1816639"/>
                <a:gridCol w="1111147"/>
                <a:gridCol w="1164059"/>
                <a:gridCol w="1058236"/>
                <a:gridCol w="1075873"/>
                <a:gridCol w="1075873"/>
                <a:gridCol w="1058236"/>
                <a:gridCol w="1287520"/>
              </a:tblGrid>
              <a:tr h="30217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Race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Class 1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Class 2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Class 3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Class 4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Class 5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Class 6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Accuracy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75542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Imbalanced 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F1-Score 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(Sample Size)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0.88</a:t>
                      </a:r>
                      <a:endParaRPr lang="is-IS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(218876)</a:t>
                      </a:r>
                      <a:endParaRPr lang="is-IS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0.49</a:t>
                      </a:r>
                      <a:endParaRPr lang="is-IS" sz="1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(56256)</a:t>
                      </a:r>
                      <a:endParaRPr lang="is-IS" sz="1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0.43</a:t>
                      </a:r>
                      <a:endParaRPr lang="is-IS" sz="1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(25949)</a:t>
                      </a:r>
                      <a:endParaRPr lang="is-IS" sz="1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0.02</a:t>
                      </a:r>
                      <a:endParaRPr lang="is-IS" sz="1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(4398)</a:t>
                      </a:r>
                      <a:endParaRPr lang="is-IS" sz="1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0.02</a:t>
                      </a:r>
                      <a:endParaRPr lang="is-IS" sz="1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(491)</a:t>
                      </a:r>
                      <a:endParaRPr lang="is-IS" sz="1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0.36</a:t>
                      </a:r>
                      <a:endParaRPr lang="is-IS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(12383)</a:t>
                      </a:r>
                      <a:endParaRPr lang="is-IS" sz="1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76.50%</a:t>
                      </a:r>
                      <a:endParaRPr lang="hr-HR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314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Majority </a:t>
                      </a:r>
                      <a:r>
                        <a:rPr lang="en-U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Undersample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: 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F1-Score 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(Sample Size)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0.88 (50000)</a:t>
                      </a:r>
                      <a:endParaRPr lang="is-IS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0.51 (20000)</a:t>
                      </a:r>
                      <a:endParaRPr lang="is-IS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0.49 (15000)</a:t>
                      </a:r>
                      <a:endParaRPr lang="is-IS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0.08 (4933)</a:t>
                      </a:r>
                      <a:endParaRPr lang="is-IS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0.01 </a:t>
                      </a:r>
                      <a:endParaRPr lang="is-IS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(550)</a:t>
                      </a:r>
                      <a:endParaRPr lang="is-IS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0.38 (13824)</a:t>
                      </a:r>
                      <a:endParaRPr lang="is-IS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75.90%</a:t>
                      </a:r>
                      <a:endParaRPr lang="nb-NO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314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Majority </a:t>
                      </a:r>
                      <a:r>
                        <a:rPr lang="en-U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Undersample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: 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F1-Score 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(Sample Size)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0.85</a:t>
                      </a:r>
                      <a:endParaRPr lang="is-IS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(10000)</a:t>
                      </a:r>
                      <a:endParaRPr lang="is-IS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0.53 (6000)   </a:t>
                      </a:r>
                      <a:endParaRPr lang="is-IS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0.47 (3500)</a:t>
                      </a:r>
                      <a:endParaRPr lang="is-IS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0.12 (2000)</a:t>
                      </a:r>
                      <a:endParaRPr lang="is-IS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0.07 </a:t>
                      </a:r>
                      <a:endParaRPr lang="is-IS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(550)</a:t>
                      </a:r>
                      <a:endParaRPr lang="is-IS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0.38 (3000)</a:t>
                      </a:r>
                      <a:endParaRPr lang="is-IS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72.83%</a:t>
                      </a:r>
                      <a:endParaRPr lang="hr-HR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1340884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Minority Oversample: 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F1-Score 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(Sample Size)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0.88 (34302)</a:t>
                      </a:r>
                      <a:endParaRPr lang="is-IS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0.52 (34302)</a:t>
                      </a:r>
                      <a:endParaRPr lang="is-IS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0.44 (34302)</a:t>
                      </a:r>
                      <a:endParaRPr lang="is-IS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0.02 (34302)</a:t>
                      </a:r>
                      <a:endParaRPr lang="is-IS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0.01 (34302)</a:t>
                      </a:r>
                      <a:endParaRPr lang="is-IS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0.36 (34302)</a:t>
                      </a:r>
                      <a:endParaRPr lang="is-IS" sz="360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76.36%</a:t>
                      </a:r>
                      <a:endParaRPr lang="hr-HR" sz="3600" dirty="0"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03438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7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Severe class imbalances present a challenge for classification models. 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Strategies to handle class imbalance such as resampling (down </a:t>
            </a:r>
            <a:r>
              <a:rPr lang="en-US" dirty="0"/>
              <a:t>sampling or </a:t>
            </a:r>
            <a:r>
              <a:rPr lang="en-US" dirty="0" smtClean="0"/>
              <a:t>oversampling) may improve performance (accuracy score/F1), </a:t>
            </a:r>
            <a:r>
              <a:rPr lang="en-US" dirty="0"/>
              <a:t>however, </a:t>
            </a:r>
            <a:r>
              <a:rPr lang="en-US" dirty="0" smtClean="0"/>
              <a:t>experimentation </a:t>
            </a:r>
            <a:r>
              <a:rPr lang="en-US" dirty="0"/>
              <a:t>is </a:t>
            </a:r>
            <a:r>
              <a:rPr lang="en-US" dirty="0" smtClean="0"/>
              <a:t>required to identify optimally </a:t>
            </a:r>
            <a:r>
              <a:rPr lang="en-US" dirty="0"/>
              <a:t>resampled data. 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A mix </a:t>
            </a:r>
            <a:r>
              <a:rPr lang="en-US" dirty="0"/>
              <a:t>of ensemble classifiers and anomaly detection models may provide a better learning framework.</a:t>
            </a:r>
          </a:p>
        </p:txBody>
      </p:sp>
    </p:spTree>
    <p:extLst>
      <p:ext uri="{BB962C8B-B14F-4D97-AF65-F5344CB8AC3E}">
        <p14:creationId xmlns:p14="http://schemas.microsoft.com/office/powerpoint/2010/main" val="11056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574</Words>
  <Application>Microsoft Macintosh PowerPoint</Application>
  <PresentationFormat>Widescreen</PresentationFormat>
  <Paragraphs>212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Wingdings 3</vt:lpstr>
      <vt:lpstr>Arial</vt:lpstr>
      <vt:lpstr>Ion</vt:lpstr>
      <vt:lpstr>Imputation of Variables in the State Inpatient Database (SID)</vt:lpstr>
      <vt:lpstr>The Class Imbalance Problem  for Classification Learning Algorithms</vt:lpstr>
      <vt:lpstr>Cross Validated Comparison of Classification Performance</vt:lpstr>
      <vt:lpstr>Comparison of Random Forest Performance on Class Imbalanced and Resampled Data</vt:lpstr>
      <vt:lpstr>Conclusions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Strategies for Imputation of Healthcare Data</dc:title>
  <dc:creator>Robison, David</dc:creator>
  <cp:lastModifiedBy>Robison, David</cp:lastModifiedBy>
  <cp:revision>13</cp:revision>
  <dcterms:created xsi:type="dcterms:W3CDTF">2017-10-30T16:43:08Z</dcterms:created>
  <dcterms:modified xsi:type="dcterms:W3CDTF">2017-11-01T00:18:04Z</dcterms:modified>
</cp:coreProperties>
</file>