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17"/>
  </p:notesMasterIdLst>
  <p:sldIdLst>
    <p:sldId id="256" r:id="rId2"/>
    <p:sldId id="269" r:id="rId3"/>
    <p:sldId id="257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7" r:id="rId12"/>
    <p:sldId id="268" r:id="rId13"/>
    <p:sldId id="270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0DA"/>
    <a:srgbClr val="EF95D6"/>
    <a:srgbClr val="EF8887"/>
    <a:srgbClr val="ECF399"/>
    <a:srgbClr val="CFD1DA"/>
    <a:srgbClr val="415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3"/>
    <p:restoredTop sz="80288"/>
  </p:normalViewPr>
  <p:slideViewPr>
    <p:cSldViewPr snapToGrid="0" snapToObjects="1">
      <p:cViewPr>
        <p:scale>
          <a:sx n="100" d="100"/>
          <a:sy n="100" d="100"/>
        </p:scale>
        <p:origin x="78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BB410-9C91-2541-9E7B-9831BDB31521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0AA12-B62A-7B41-B9FF-922AD62C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5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0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Immediately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see</a:t>
            </a:r>
            <a:r>
              <a:rPr lang="it-IT" dirty="0" smtClean="0"/>
              <a:t> the </a:t>
            </a:r>
            <a:r>
              <a:rPr lang="it-IT" dirty="0" err="1" smtClean="0"/>
              <a:t>United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' </a:t>
            </a:r>
            <a:r>
              <a:rPr lang="it-IT" dirty="0" err="1" smtClean="0"/>
              <a:t>military</a:t>
            </a:r>
            <a:r>
              <a:rPr lang="it-IT" dirty="0" smtClean="0"/>
              <a:t> </a:t>
            </a:r>
            <a:r>
              <a:rPr lang="it-IT" dirty="0" err="1" smtClean="0"/>
              <a:t>expenditure</a:t>
            </a:r>
            <a:r>
              <a:rPr lang="it-IT" dirty="0" smtClean="0"/>
              <a:t> in 1995 </a:t>
            </a:r>
            <a:r>
              <a:rPr lang="it-IT" dirty="0" err="1" smtClean="0"/>
              <a:t>was</a:t>
            </a:r>
            <a:r>
              <a:rPr lang="it-IT" dirty="0" smtClean="0"/>
              <a:t> over 3 </a:t>
            </a:r>
            <a:r>
              <a:rPr lang="it-IT" dirty="0" err="1" smtClean="0"/>
              <a:t>times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the 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closest</a:t>
            </a:r>
            <a:r>
              <a:rPr lang="it-IT" dirty="0" smtClean="0"/>
              <a:t> country, </a:t>
            </a:r>
            <a:r>
              <a:rPr lang="it-IT" dirty="0" err="1" smtClean="0"/>
              <a:t>although</a:t>
            </a:r>
            <a:r>
              <a:rPr lang="it-IT" dirty="0" smtClean="0"/>
              <a:t> the </a:t>
            </a:r>
            <a:r>
              <a:rPr lang="it-IT" dirty="0" err="1" smtClean="0"/>
              <a:t>expenditure</a:t>
            </a:r>
            <a:r>
              <a:rPr lang="it-IT" dirty="0" smtClean="0"/>
              <a:t>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relatively</a:t>
            </a:r>
            <a:r>
              <a:rPr lang="it-IT" dirty="0" smtClean="0"/>
              <a:t> </a:t>
            </a: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1995 – 2001. </a:t>
            </a:r>
            <a:r>
              <a:rPr lang="it-IT" dirty="0" err="1" smtClean="0"/>
              <a:t>However</a:t>
            </a:r>
            <a:r>
              <a:rPr lang="it-IT" dirty="0" smtClean="0"/>
              <a:t>, </a:t>
            </a:r>
            <a:r>
              <a:rPr lang="it-IT" dirty="0" err="1" smtClean="0"/>
              <a:t>starting</a:t>
            </a:r>
            <a:r>
              <a:rPr lang="it-IT" dirty="0" smtClean="0"/>
              <a:t> in 2001,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discrepancy</a:t>
            </a:r>
            <a:r>
              <a:rPr lang="it-IT" dirty="0" smtClean="0"/>
              <a:t> in </a:t>
            </a:r>
            <a:r>
              <a:rPr lang="it-IT" dirty="0" err="1" smtClean="0"/>
              <a:t>military</a:t>
            </a:r>
            <a:r>
              <a:rPr lang="it-IT" dirty="0" smtClean="0"/>
              <a:t> </a:t>
            </a:r>
            <a:r>
              <a:rPr lang="it-IT" dirty="0" err="1" smtClean="0"/>
              <a:t>spending</a:t>
            </a:r>
            <a:r>
              <a:rPr lang="it-IT" dirty="0" smtClean="0"/>
              <a:t> </a:t>
            </a:r>
            <a:r>
              <a:rPr lang="it-IT" dirty="0" err="1" smtClean="0"/>
              <a:t>became</a:t>
            </a:r>
            <a:r>
              <a:rPr lang="it-IT" dirty="0" smtClean="0"/>
              <a:t> </a:t>
            </a:r>
            <a:r>
              <a:rPr lang="it-IT" dirty="0" err="1" smtClean="0"/>
              <a:t>much</a:t>
            </a:r>
            <a:r>
              <a:rPr lang="it-IT" baseline="0" dirty="0" smtClean="0"/>
              <a:t> more </a:t>
            </a:r>
            <a:r>
              <a:rPr lang="it-IT" dirty="0" err="1" smtClean="0"/>
              <a:t>exaggerated</a:t>
            </a:r>
            <a:r>
              <a:rPr lang="it-IT" dirty="0" smtClean="0"/>
              <a:t> with the U.S</a:t>
            </a:r>
            <a:r>
              <a:rPr lang="it-IT" baseline="0" dirty="0" smtClean="0"/>
              <a:t>. </a:t>
            </a:r>
            <a:r>
              <a:rPr lang="it-IT" baseline="0" dirty="0" err="1" smtClean="0"/>
              <a:t>spending</a:t>
            </a:r>
            <a:r>
              <a:rPr lang="it-IT" dirty="0" smtClean="0"/>
              <a:t> more </a:t>
            </a:r>
            <a:r>
              <a:rPr lang="it-IT" dirty="0" err="1" smtClean="0"/>
              <a:t>than</a:t>
            </a:r>
            <a:r>
              <a:rPr lang="it-IT" dirty="0" smtClean="0"/>
              <a:t> 6 </a:t>
            </a:r>
            <a:r>
              <a:rPr lang="it-IT" dirty="0" err="1" smtClean="0"/>
              <a:t>times</a:t>
            </a:r>
            <a:r>
              <a:rPr lang="it-IT" dirty="0" smtClean="0"/>
              <a:t> </a:t>
            </a:r>
            <a:r>
              <a:rPr lang="it-IT" dirty="0" err="1" smtClean="0"/>
              <a:t>difference</a:t>
            </a:r>
            <a:r>
              <a:rPr lang="it-IT" dirty="0" smtClean="0"/>
              <a:t> in </a:t>
            </a:r>
            <a:r>
              <a:rPr lang="it-IT" dirty="0" err="1" smtClean="0"/>
              <a:t>MilEx</a:t>
            </a:r>
            <a:r>
              <a:rPr lang="it-IT" dirty="0" smtClean="0"/>
              <a:t> by 2005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aligned</a:t>
            </a:r>
            <a:r>
              <a:rPr lang="it-IT" baseline="0" dirty="0" smtClean="0"/>
              <a:t> with the the U.S. </a:t>
            </a:r>
            <a:r>
              <a:rPr lang="it-IT" baseline="0" dirty="0" err="1" smtClean="0"/>
              <a:t>conducting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two</a:t>
            </a:r>
            <a:r>
              <a:rPr lang="it-IT" baseline="0" dirty="0" smtClean="0"/>
              <a:t> front war in Afghanistan and </a:t>
            </a:r>
            <a:r>
              <a:rPr lang="it-IT" baseline="0" dirty="0" err="1" smtClean="0"/>
              <a:t>subsequently</a:t>
            </a:r>
            <a:r>
              <a:rPr lang="it-IT" baseline="0" dirty="0" smtClean="0"/>
              <a:t> Iraq.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US’</a:t>
            </a:r>
            <a:r>
              <a:rPr lang="en-US" baseline="0" smtClean="0"/>
              <a:t> spent </a:t>
            </a:r>
            <a:r>
              <a:rPr lang="en-US" smtClean="0"/>
              <a:t>more than the next 9 countries combined between 1995 – 2005 this finding is absolutely</a:t>
            </a:r>
            <a:r>
              <a:rPr lang="en-US" baseline="0" smtClean="0"/>
              <a:t> stunning.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'''This immediately shows us some interesting data. First in 1995, outside of the U.S., France had the highest </a:t>
            </a:r>
            <a:r>
              <a:rPr lang="en-US" err="1" smtClean="0"/>
              <a:t>MilEx</a:t>
            </a:r>
            <a:r>
              <a:rPr lang="en-US" smtClean="0"/>
              <a:t>, at over $60B, and approximately 10 billion more than European counterparts Germany and the United Kingdom. However after2001 where we saw a huge spike for the U.S. we see a similar spike for the UK, but not for France or Germany. Additionally, by 2005 China's military expenditure had significantly increased from amongst the lowest~25B to the highest of all non-US nations ~$80B</a:t>
            </a:r>
            <a:r>
              <a:rPr lang="en-US" baseline="0" smtClean="0"/>
              <a:t> with steep increases beginning in 1998 despite the Asian Financial </a:t>
            </a:r>
            <a:r>
              <a:rPr lang="en-US" baseline="0" err="1" smtClean="0"/>
              <a:t>zCrises</a:t>
            </a:r>
            <a:r>
              <a:rPr lang="en-US" smtClean="0"/>
              <a:t>'''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Japan _ Orange: </a:t>
            </a:r>
            <a:r>
              <a:rPr lang="it-IT" b="0" dirty="0" smtClean="0"/>
              <a:t>Second </a:t>
            </a:r>
            <a:r>
              <a:rPr lang="it-IT" b="0" dirty="0" err="1" smtClean="0"/>
              <a:t>highest</a:t>
            </a:r>
            <a:r>
              <a:rPr lang="it-IT" b="0" dirty="0" smtClean="0"/>
              <a:t> </a:t>
            </a:r>
            <a:r>
              <a:rPr lang="it-IT" b="0" dirty="0" err="1" smtClean="0"/>
              <a:t>average</a:t>
            </a:r>
            <a:r>
              <a:rPr lang="it-IT" b="0" baseline="0" dirty="0" smtClean="0"/>
              <a:t> GDP </a:t>
            </a:r>
            <a:r>
              <a:rPr lang="it-IT" b="0" baseline="0" dirty="0" err="1" smtClean="0"/>
              <a:t>but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not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same</a:t>
            </a:r>
            <a:r>
              <a:rPr lang="it-IT" b="0" baseline="0" dirty="0" smtClean="0"/>
              <a:t> relative position in </a:t>
            </a:r>
            <a:r>
              <a:rPr lang="it-IT" b="0" baseline="0" dirty="0" err="1" smtClean="0"/>
              <a:t>average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milEx</a:t>
            </a:r>
            <a:endParaRPr lang="it-IT" b="0" baseline="0" dirty="0" smtClean="0"/>
          </a:p>
          <a:p>
            <a:r>
              <a:rPr lang="it-IT" b="1" baseline="0" dirty="0" err="1" smtClean="0"/>
              <a:t>Saudi</a:t>
            </a:r>
            <a:r>
              <a:rPr lang="it-IT" b="1" baseline="0" dirty="0" smtClean="0"/>
              <a:t> Arabia and India: </a:t>
            </a:r>
            <a:r>
              <a:rPr lang="it-IT" b="0" baseline="0" dirty="0" err="1" smtClean="0"/>
              <a:t>Not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among</a:t>
            </a:r>
            <a:r>
              <a:rPr lang="it-IT" b="0" baseline="0" dirty="0" smtClean="0"/>
              <a:t> 10 </a:t>
            </a:r>
            <a:r>
              <a:rPr lang="it-IT" b="0" baseline="0" dirty="0" err="1" smtClean="0"/>
              <a:t>highest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average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annual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real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gdp</a:t>
            </a:r>
            <a:r>
              <a:rPr lang="it-IT" b="0" baseline="0" dirty="0" smtClean="0"/>
              <a:t>, </a:t>
            </a:r>
            <a:r>
              <a:rPr lang="it-IT" b="0" baseline="0" dirty="0" err="1" smtClean="0"/>
              <a:t>but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among</a:t>
            </a:r>
            <a:r>
              <a:rPr lang="it-IT" b="0" baseline="0" dirty="0" smtClean="0"/>
              <a:t> the top 10 in </a:t>
            </a:r>
            <a:r>
              <a:rPr lang="it-IT" b="0" baseline="0" dirty="0" err="1" smtClean="0"/>
              <a:t>average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mil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expenditure</a:t>
            </a:r>
            <a:r>
              <a:rPr lang="it-IT" b="0" baseline="0" dirty="0" smtClean="0"/>
              <a:t> </a:t>
            </a:r>
          </a:p>
          <a:p>
            <a:r>
              <a:rPr lang="it-IT" b="0" baseline="0" dirty="0" smtClean="0"/>
              <a:t>Canada: </a:t>
            </a:r>
            <a:r>
              <a:rPr lang="it-IT" b="0" baseline="0" dirty="0" err="1" smtClean="0"/>
              <a:t>Among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Highest</a:t>
            </a:r>
            <a:r>
              <a:rPr lang="it-IT" b="0" baseline="0" dirty="0" smtClean="0"/>
              <a:t> GDP </a:t>
            </a:r>
            <a:r>
              <a:rPr lang="it-IT" b="0" baseline="0" dirty="0" err="1" smtClean="0"/>
              <a:t>but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not</a:t>
            </a:r>
            <a:r>
              <a:rPr lang="it-IT" b="0" baseline="0" dirty="0" smtClean="0"/>
              <a:t> in top 10 of </a:t>
            </a:r>
            <a:r>
              <a:rPr lang="it-IT" b="0" baseline="0" dirty="0" err="1" smtClean="0"/>
              <a:t>milex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USA 461.579456 </a:t>
            </a:r>
            <a:r>
              <a:rPr lang="it-IT" baseline="0" dirty="0" smtClean="0"/>
              <a:t> 	</a:t>
            </a:r>
            <a:r>
              <a:rPr lang="it-IT" dirty="0" smtClean="0"/>
              <a:t>France 62.653123 </a:t>
            </a:r>
            <a:r>
              <a:rPr lang="it-IT" baseline="0" dirty="0" smtClean="0"/>
              <a:t>	</a:t>
            </a:r>
            <a:r>
              <a:rPr lang="it-IT" dirty="0" smtClean="0"/>
              <a:t>UK 56.023004 	Germany 49.989922 	China, P.R. 48.199522 	Japan 46.595034 </a:t>
            </a:r>
          </a:p>
          <a:p>
            <a:r>
              <a:rPr lang="it-IT" dirty="0" err="1" smtClean="0"/>
              <a:t>Italy</a:t>
            </a:r>
            <a:r>
              <a:rPr lang="it-IT" dirty="0" smtClean="0"/>
              <a:t> 40.293565 	USSR/Russia 31.409192 	</a:t>
            </a:r>
            <a:r>
              <a:rPr lang="it-IT" b="1" dirty="0" err="1" smtClean="0"/>
              <a:t>Saudi</a:t>
            </a:r>
            <a:r>
              <a:rPr lang="it-IT" b="1" dirty="0" smtClean="0"/>
              <a:t> Arabia 28.372464 	India 26.481224 </a:t>
            </a:r>
            <a:r>
              <a:rPr lang="it-IT" dirty="0" smtClean="0"/>
              <a:t>	Korea, South 22.936879 </a:t>
            </a:r>
          </a:p>
          <a:p>
            <a:r>
              <a:rPr lang="it-IT" dirty="0" smtClean="0"/>
              <a:t>Brazil 20.734425 	</a:t>
            </a:r>
            <a:r>
              <a:rPr lang="it-IT" dirty="0" err="1" smtClean="0"/>
              <a:t>Turkey</a:t>
            </a:r>
            <a:r>
              <a:rPr lang="it-IT" dirty="0" smtClean="0"/>
              <a:t> 17.937124 	Australia 17.146545 	</a:t>
            </a:r>
            <a:r>
              <a:rPr lang="it-IT" b="1" dirty="0" smtClean="0"/>
              <a:t>Canada 15.163360 </a:t>
            </a:r>
            <a:r>
              <a:rPr lang="it-IT" dirty="0" smtClean="0"/>
              <a:t>	Mexico 4.072226 	South Africa 2.992893 </a:t>
            </a:r>
          </a:p>
          <a:p>
            <a:r>
              <a:rPr lang="it-IT" dirty="0" smtClean="0"/>
              <a:t>Indonesia 2.977444 	Argentina 1.599343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see a nicer range of per capita military expenditure for G20 nations.</a:t>
            </a:r>
            <a:r>
              <a:rPr lang="en-US" baseline="0" dirty="0" smtClean="0"/>
              <a:t> For this time period, Indonesia had the lowest average at $14 and the U.S. the highest at $1634.78. Saudi Arabia was among the leaders in military expenditure and this is reflected in their per capita military expenditure and we see their increase more closely here starting in 2001.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US’ per capita real GDP is in line with many other nations however our annual per capita military expenditure and total annual military expenditure far exceeds other G20 nations.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/>
              <a:t>Japan _ Orange: </a:t>
            </a:r>
            <a:r>
              <a:rPr lang="it-IT" b="0" dirty="0" smtClean="0"/>
              <a:t>Second </a:t>
            </a:r>
            <a:r>
              <a:rPr lang="it-IT" b="0" dirty="0" err="1" smtClean="0"/>
              <a:t>highest</a:t>
            </a:r>
            <a:r>
              <a:rPr lang="it-IT" b="0" dirty="0" smtClean="0"/>
              <a:t> </a:t>
            </a:r>
            <a:r>
              <a:rPr lang="it-IT" b="0" dirty="0" err="1" smtClean="0"/>
              <a:t>average</a:t>
            </a:r>
            <a:r>
              <a:rPr lang="it-IT" b="0" baseline="0" dirty="0" smtClean="0"/>
              <a:t> GDP </a:t>
            </a:r>
            <a:r>
              <a:rPr lang="it-IT" b="0" baseline="0" dirty="0" err="1" smtClean="0"/>
              <a:t>but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not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same</a:t>
            </a:r>
            <a:r>
              <a:rPr lang="it-IT" b="0" baseline="0" dirty="0" smtClean="0"/>
              <a:t> relative position in </a:t>
            </a:r>
            <a:r>
              <a:rPr lang="it-IT" b="0" baseline="0" dirty="0" err="1" smtClean="0"/>
              <a:t>average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milEx</a:t>
            </a:r>
            <a:endParaRPr lang="it-IT" b="0" baseline="0" dirty="0" smtClean="0"/>
          </a:p>
          <a:p>
            <a:r>
              <a:rPr lang="it-IT" b="1" baseline="0" dirty="0" err="1" smtClean="0"/>
              <a:t>Saudi</a:t>
            </a:r>
            <a:r>
              <a:rPr lang="it-IT" b="1" baseline="0" dirty="0" smtClean="0"/>
              <a:t> Arabia and India: </a:t>
            </a:r>
            <a:r>
              <a:rPr lang="it-IT" b="0" baseline="0" dirty="0" err="1" smtClean="0"/>
              <a:t>Not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among</a:t>
            </a:r>
            <a:r>
              <a:rPr lang="it-IT" b="0" baseline="0" dirty="0" smtClean="0"/>
              <a:t> 10 </a:t>
            </a:r>
            <a:r>
              <a:rPr lang="it-IT" b="0" baseline="0" dirty="0" err="1" smtClean="0"/>
              <a:t>highest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average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annual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real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gdp</a:t>
            </a:r>
            <a:r>
              <a:rPr lang="it-IT" b="0" baseline="0" dirty="0" smtClean="0"/>
              <a:t>, </a:t>
            </a:r>
            <a:r>
              <a:rPr lang="it-IT" b="0" baseline="0" dirty="0" err="1" smtClean="0"/>
              <a:t>but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among</a:t>
            </a:r>
            <a:r>
              <a:rPr lang="it-IT" b="0" baseline="0" dirty="0" smtClean="0"/>
              <a:t> the top 10 in </a:t>
            </a:r>
            <a:r>
              <a:rPr lang="it-IT" b="0" baseline="0" dirty="0" err="1" smtClean="0"/>
              <a:t>average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mil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expenditure</a:t>
            </a:r>
            <a:r>
              <a:rPr lang="it-IT" b="0" baseline="0" dirty="0" smtClean="0"/>
              <a:t> </a:t>
            </a:r>
          </a:p>
          <a:p>
            <a:r>
              <a:rPr lang="it-IT" b="0" baseline="0" dirty="0" smtClean="0"/>
              <a:t>Canada: </a:t>
            </a:r>
            <a:r>
              <a:rPr lang="it-IT" b="0" baseline="0" dirty="0" err="1" smtClean="0"/>
              <a:t>Among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Highest</a:t>
            </a:r>
            <a:r>
              <a:rPr lang="it-IT" b="0" baseline="0" dirty="0" smtClean="0"/>
              <a:t> GDP </a:t>
            </a:r>
            <a:r>
              <a:rPr lang="it-IT" b="0" baseline="0" dirty="0" err="1" smtClean="0"/>
              <a:t>but</a:t>
            </a:r>
            <a:r>
              <a:rPr lang="it-IT" b="0" baseline="0" dirty="0" smtClean="0"/>
              <a:t> </a:t>
            </a:r>
            <a:r>
              <a:rPr lang="it-IT" b="0" baseline="0" dirty="0" err="1" smtClean="0"/>
              <a:t>not</a:t>
            </a:r>
            <a:r>
              <a:rPr lang="it-IT" b="0" baseline="0" dirty="0" smtClean="0"/>
              <a:t> in top 10 of </a:t>
            </a:r>
            <a:r>
              <a:rPr lang="it-IT" b="0" baseline="0" dirty="0" err="1" smtClean="0"/>
              <a:t>milex</a:t>
            </a:r>
            <a:endParaRPr lang="it-IT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0AA12-B62A-7B41-B9FF-922AD62CF1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worldbank.org/indicator/NY.GDP.MKTP.KD" TargetMode="External"/><Relationship Id="rId4" Type="http://schemas.openxmlformats.org/officeDocument/2006/relationships/hyperlink" Target="https://ourworldindata.org/military-spending/" TargetMode="External"/><Relationship Id="rId5" Type="http://schemas.openxmlformats.org/officeDocument/2006/relationships/hyperlink" Target="https://datahelpdesk.worldbank.org/knowledgebase/articles/114942-what-is-the-difference-between-current-and-constan" TargetMode="External"/><Relationship Id="rId6" Type="http://schemas.openxmlformats.org/officeDocument/2006/relationships/hyperlink" Target="http://data.worldbank.org/indicator/SP.POP.TOTL" TargetMode="External"/><Relationship Id="rId7" Type="http://schemas.openxmlformats.org/officeDocument/2006/relationships/hyperlink" Target="http://data.worldbank.org/indicator/NY.GDP.PCAP.K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ipri.org/databases/mile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Analyzing Military Expenditure Between 1995 - 2005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DATS 6103 – Individual Project 1</a:t>
            </a:r>
          </a:p>
          <a:p>
            <a:r>
              <a:rPr lang="en-US" dirty="0" smtClean="0"/>
              <a:t>David </a:t>
            </a:r>
            <a:r>
              <a:rPr lang="en-US" dirty="0"/>
              <a:t>R</a:t>
            </a:r>
            <a:r>
              <a:rPr lang="en-US" dirty="0" smtClean="0"/>
              <a:t>obison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Annual Per Capita Military Expenditure of G20 Nations</a:t>
            </a:r>
            <a:endParaRPr lang="en-US" sz="2800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829193"/>
              </p:ext>
            </p:extLst>
          </p:nvPr>
        </p:nvGraphicFramePr>
        <p:xfrm>
          <a:off x="8343900" y="1499300"/>
          <a:ext cx="3236720" cy="417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500"/>
                <a:gridCol w="2030220"/>
              </a:tblGrid>
              <a:tr h="2916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</a:t>
                      </a:r>
                      <a:r>
                        <a:rPr lang="en-US" sz="1200" baseline="0" dirty="0" smtClean="0"/>
                        <a:t> 10 Countries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66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Average Per Capita Expenditure: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$USD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</a:tr>
              <a:tr h="4428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 States</a:t>
                      </a:r>
                      <a:endParaRPr lang="en-US" sz="1200" dirty="0"/>
                    </a:p>
                  </a:txBody>
                  <a:tcPr anchor="ctr">
                    <a:solidFill>
                      <a:srgbClr val="ECF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1634.78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Saudi</a:t>
                      </a:r>
                      <a:r>
                        <a:rPr lang="en-US" sz="1200" baseline="0" dirty="0" smtClean="0"/>
                        <a:t> Arabia</a:t>
                      </a:r>
                      <a:endParaRPr lang="en-US" sz="1200" dirty="0"/>
                    </a:p>
                  </a:txBody>
                  <a:tcPr anchor="ctr">
                    <a:solidFill>
                      <a:srgbClr val="BA9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1308.15</a:t>
                      </a:r>
                      <a:endParaRPr lang="en-US" sz="1200" dirty="0"/>
                    </a:p>
                  </a:txBody>
                  <a:tcPr anchor="ctr"/>
                </a:tc>
              </a:tr>
              <a:tr h="3225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France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1025.53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</a:t>
                      </a:r>
                      <a:r>
                        <a:rPr lang="en-US" sz="1200" baseline="0" dirty="0" smtClean="0"/>
                        <a:t> Kingdom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948.62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Australia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891.30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Italy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705.19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Germany</a:t>
                      </a:r>
                      <a:endParaRPr lang="en-US" sz="1200" dirty="0"/>
                    </a:p>
                  </a:txBody>
                  <a:tcPr anchor="ctr">
                    <a:solidFill>
                      <a:srgbClr val="EF9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608.12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Canada</a:t>
                      </a:r>
                      <a:endParaRPr lang="en-US" sz="1200" dirty="0"/>
                    </a:p>
                  </a:txBody>
                  <a:tcPr anchor="ctr">
                    <a:solidFill>
                      <a:srgbClr val="EF88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492.20</a:t>
                      </a:r>
                      <a:endParaRPr lang="en-US" sz="1200" dirty="0"/>
                    </a:p>
                  </a:txBody>
                  <a:tcPr anchor="ctr"/>
                </a:tc>
              </a:tr>
              <a:tr h="4428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 Korea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/>
                        <a:t>488.99</a:t>
                      </a:r>
                      <a:endParaRPr lang="en-US" sz="1200" b="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Japan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/>
                        <a:t>367.40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5" y="953324"/>
            <a:ext cx="8594105" cy="52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Annual Per Capita Real Gross Domestic Product of G20 Nations</a:t>
            </a:r>
            <a:endParaRPr lang="en-US" sz="2400" dirty="0"/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405717"/>
              </p:ext>
            </p:extLst>
          </p:nvPr>
        </p:nvGraphicFramePr>
        <p:xfrm>
          <a:off x="8343900" y="1499300"/>
          <a:ext cx="2933700" cy="4173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739900"/>
              </a:tblGrid>
              <a:tr h="2916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</a:t>
                      </a:r>
                      <a:r>
                        <a:rPr lang="en-US" sz="1200" baseline="0" dirty="0" smtClean="0"/>
                        <a:t> 10 Countries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66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Average Per Capita Real GDP: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$USD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</a:tr>
              <a:tr h="4428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 States</a:t>
                      </a:r>
                      <a:endParaRPr lang="en-US" sz="1200" dirty="0"/>
                    </a:p>
                  </a:txBody>
                  <a:tcPr anchor="ctr">
                    <a:solidFill>
                      <a:srgbClr val="ECF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200" dirty="0" smtClean="0"/>
                        <a:t>43962.98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smtClean="0"/>
                        <a:t>Australia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43517.16</a:t>
                      </a:r>
                      <a:endParaRPr lang="en-US" sz="1200" dirty="0"/>
                    </a:p>
                  </a:txBody>
                  <a:tcPr anchor="ctr"/>
                </a:tc>
              </a:tr>
              <a:tr h="3225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Canada</a:t>
                      </a:r>
                      <a:endParaRPr lang="en-US" sz="1200" dirty="0"/>
                    </a:p>
                  </a:txBody>
                  <a:tcPr anchor="ctr">
                    <a:solidFill>
                      <a:srgbClr val="EF88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42486.67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Japan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42139.03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France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37601.31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Germany</a:t>
                      </a:r>
                      <a:endParaRPr lang="en-US" sz="1200" dirty="0"/>
                    </a:p>
                  </a:txBody>
                  <a:tcPr anchor="ctr">
                    <a:solidFill>
                      <a:srgbClr val="EF9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37227.04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Italy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35460.40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 Kingdom</a:t>
                      </a:r>
                      <a:endParaRPr 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35036.68</a:t>
                      </a:r>
                      <a:endParaRPr lang="en-US" sz="1200" dirty="0"/>
                    </a:p>
                  </a:txBody>
                  <a:tcPr anchor="ctr"/>
                </a:tc>
              </a:tr>
              <a:tr h="4428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South Korea</a:t>
                      </a:r>
                      <a:endParaRPr lang="en-US" sz="12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/>
                        <a:t>15154.58</a:t>
                      </a:r>
                      <a:endParaRPr lang="en-US" sz="1200" b="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Saudi Arabia</a:t>
                      </a:r>
                      <a:endParaRPr lang="en-US" sz="1200" dirty="0"/>
                    </a:p>
                  </a:txBody>
                  <a:tcPr anchor="ctr">
                    <a:solidFill>
                      <a:srgbClr val="BA90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15087.86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5" y="864424"/>
            <a:ext cx="8556005" cy="535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Changes in Military Expenditure Between 1995 - 2005</a:t>
            </a:r>
            <a:endParaRPr lang="en-US" sz="2800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97642"/>
              </p:ext>
            </p:extLst>
          </p:nvPr>
        </p:nvGraphicFramePr>
        <p:xfrm>
          <a:off x="8877300" y="1582145"/>
          <a:ext cx="2514570" cy="371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99"/>
                <a:gridCol w="1510971"/>
              </a:tblGrid>
              <a:tr h="29317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Top</a:t>
                      </a:r>
                      <a:r>
                        <a:rPr lang="en-US" sz="1100" baseline="0" smtClean="0"/>
                        <a:t> 10 Countries</a:t>
                      </a:r>
                      <a:endParaRPr 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37990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Relative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Change in Military Spending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China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67.15%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Saudi Arabia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48.42%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India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45.61%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United States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29.00%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Russia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27.13%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Australia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23.82%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Italy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23.15%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Korea, South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21.76%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United Kingdom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16.80%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  <a:tr h="2931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Mexico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15.02%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5" y="1034787"/>
            <a:ext cx="9372615" cy="48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0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From 1995 to 2005 Multiple G20 Nations Increased Their Military Expenditure By </a:t>
            </a:r>
            <a:r>
              <a:rPr lang="en-US" sz="2800" smtClean="0"/>
              <a:t>More Than 20 Percent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The United States’ annual military expenditure is 6 times greater than the next closest nation, and accounted for over 50 percent of the cumulative military expenditure during this time period. </a:t>
            </a:r>
          </a:p>
          <a:p>
            <a:r>
              <a:rPr lang="en-US" sz="1800" dirty="0" smtClean="0"/>
              <a:t>Along with India and Saudi Arabia, China had the fastest growth in military expenditure ( &gt; 65% ) during this period to become second behind the U.S. in annual military expenditure. </a:t>
            </a:r>
          </a:p>
          <a:p>
            <a:r>
              <a:rPr lang="en-US" sz="1800" dirty="0" smtClean="0"/>
              <a:t>For nations such as Japan, Saudi Arabia, India, and Canada military expenditure does not necessarily align with Gross Domestic Product (GDP). Saudi Arabia and India are among the highest in </a:t>
            </a:r>
            <a:r>
              <a:rPr lang="en-US" sz="1800" smtClean="0"/>
              <a:t>military expenditure, </a:t>
            </a:r>
            <a:r>
              <a:rPr lang="en-US" sz="1800" dirty="0" smtClean="0"/>
              <a:t>but not the highest in GDP.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82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1400" dirty="0"/>
              <a:t>Stockholm International Peace Research Institute. SIPRI Military Expenditure </a:t>
            </a:r>
            <a:r>
              <a:rPr lang="en-US" sz="1400" dirty="0" smtClean="0"/>
              <a:t>Database. </a:t>
            </a:r>
            <a:r>
              <a:rPr lang="en-US" sz="1400" dirty="0"/>
              <a:t>Available at: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www.sipri.org/databases/milex</a:t>
            </a:r>
            <a:r>
              <a:rPr lang="en-US" sz="1400" dirty="0" smtClean="0"/>
              <a:t>.  Accessed March 14, 2017.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World Bank. World Development Indicators </a:t>
            </a:r>
            <a:r>
              <a:rPr lang="en-US" sz="1400" dirty="0"/>
              <a:t>GDP at market prices (constant 2010 US$). Available at: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data.worldbank.org/indicator/NY.GDP.MKTP.KD</a:t>
            </a:r>
            <a:r>
              <a:rPr lang="en-US" sz="1400" dirty="0" smtClean="0"/>
              <a:t>. Accessed March 14, 2017.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Max </a:t>
            </a:r>
            <a:r>
              <a:rPr lang="en-US" sz="1400" dirty="0" err="1"/>
              <a:t>Roser</a:t>
            </a:r>
            <a:r>
              <a:rPr lang="en-US" sz="1400" dirty="0"/>
              <a:t> and Mohamed </a:t>
            </a:r>
            <a:r>
              <a:rPr lang="en-US" sz="1400" dirty="0" err="1" smtClean="0"/>
              <a:t>Nagdy</a:t>
            </a:r>
            <a:r>
              <a:rPr lang="en-US" sz="1400" dirty="0" smtClean="0"/>
              <a:t> – </a:t>
            </a:r>
            <a:r>
              <a:rPr lang="en-US" sz="1400" dirty="0"/>
              <a:t>‘Military Spending’. </a:t>
            </a:r>
            <a:r>
              <a:rPr lang="en-US" sz="1400" dirty="0" smtClean="0"/>
              <a:t>Available at: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ourworldindata.org/military-spending/</a:t>
            </a:r>
            <a:r>
              <a:rPr lang="en-US" sz="1400" dirty="0" smtClean="0"/>
              <a:t>. Accessed March 14, 2017.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World Bank. </a:t>
            </a:r>
            <a:r>
              <a:rPr lang="en-US" sz="1400" dirty="0"/>
              <a:t>What is the difference between current and constant data</a:t>
            </a:r>
            <a:r>
              <a:rPr lang="en-US" sz="1400" dirty="0" smtClean="0"/>
              <a:t>? </a:t>
            </a:r>
            <a:r>
              <a:rPr lang="en-US" sz="1400" dirty="0"/>
              <a:t>Available at: </a:t>
            </a: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datahelpdesk.worldbank.org/knowledgebase/articles/114942-what-is-the-difference-between-current-and-constan</a:t>
            </a:r>
            <a:r>
              <a:rPr lang="en-US" sz="1400" dirty="0" smtClean="0"/>
              <a:t>. Accessed March 15, 2017.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World Bank. World Development </a:t>
            </a:r>
            <a:r>
              <a:rPr lang="en-US" sz="1400" dirty="0"/>
              <a:t>Indicators Population, </a:t>
            </a:r>
            <a:r>
              <a:rPr lang="en-US" sz="1400" dirty="0" smtClean="0"/>
              <a:t>total. Available at</a:t>
            </a:r>
            <a:r>
              <a:rPr lang="en-US" sz="1400" dirty="0"/>
              <a:t>: </a:t>
            </a:r>
            <a:r>
              <a:rPr lang="en-US" sz="1400" dirty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data.worldbank.org</a:t>
            </a:r>
            <a:r>
              <a:rPr lang="en-US" sz="1400" smtClean="0">
                <a:hlinkClick r:id="rId6"/>
              </a:rPr>
              <a:t>/indicator/SP.POP.TOTL</a:t>
            </a:r>
            <a:r>
              <a:rPr lang="en-US" sz="1400" smtClean="0"/>
              <a:t>. </a:t>
            </a:r>
            <a:r>
              <a:rPr lang="en-US" sz="1400" dirty="0" smtClean="0"/>
              <a:t>Accessed March 14, 2017. 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/>
              <a:t>World Bank. World Development Indicators GDP per capita (constant 2010 US$). Available at: </a:t>
            </a:r>
            <a:r>
              <a:rPr lang="en-US" sz="1400" dirty="0">
                <a:hlinkClick r:id="rId7"/>
              </a:rPr>
              <a:t>http://</a:t>
            </a:r>
            <a:r>
              <a:rPr lang="en-US" sz="1400" dirty="0" smtClean="0">
                <a:hlinkClick r:id="rId7"/>
              </a:rPr>
              <a:t>data.worldbank.org/indicator/NY.GDP.PCAP.KD</a:t>
            </a:r>
            <a:r>
              <a:rPr lang="en-US" sz="1400" dirty="0" smtClean="0"/>
              <a:t>. </a:t>
            </a:r>
            <a:r>
              <a:rPr lang="en-US" sz="1400" dirty="0"/>
              <a:t>Accessed March 14, 2017. </a:t>
            </a:r>
          </a:p>
        </p:txBody>
      </p:sp>
    </p:spTree>
    <p:extLst>
      <p:ext uri="{BB962C8B-B14F-4D97-AF65-F5344CB8AC3E}">
        <p14:creationId xmlns:p14="http://schemas.microsoft.com/office/powerpoint/2010/main" val="16823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Analysis of Military Expenditure</a:t>
            </a:r>
          </a:p>
          <a:p>
            <a:r>
              <a:rPr lang="en-US" dirty="0" smtClean="0"/>
              <a:t>Summary of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816169"/>
            <a:ext cx="9603275" cy="32945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Situation: </a:t>
            </a:r>
            <a:r>
              <a:rPr lang="en-US" dirty="0" smtClean="0"/>
              <a:t>Well conducted geopolitical relations require an understanding of a country’s history, political contexts, and key trends. Trends in military expenditure are an example of a important indicator that must be accounted for by geopolitical leaders</a:t>
            </a:r>
            <a:r>
              <a:rPr lang="en-US" dirty="0"/>
              <a:t> </a:t>
            </a:r>
            <a:r>
              <a:rPr lang="en-US" dirty="0" smtClean="0"/>
              <a:t>during both peace and war times. </a:t>
            </a:r>
          </a:p>
          <a:p>
            <a:r>
              <a:rPr lang="en-US" b="1" dirty="0" smtClean="0"/>
              <a:t>Action: </a:t>
            </a:r>
            <a:r>
              <a:rPr lang="en-US" dirty="0" smtClean="0"/>
              <a:t>Conduct an analysis of national military expenditure </a:t>
            </a:r>
            <a:r>
              <a:rPr lang="en-US" dirty="0"/>
              <a:t>for the G20 </a:t>
            </a:r>
            <a:r>
              <a:rPr lang="en-US" dirty="0" smtClean="0"/>
              <a:t>nations over a ten year period. </a:t>
            </a:r>
          </a:p>
          <a:p>
            <a:r>
              <a:rPr lang="en-US" b="1" dirty="0" smtClean="0"/>
              <a:t>Result: </a:t>
            </a:r>
            <a:r>
              <a:rPr lang="en-US" dirty="0" smtClean="0"/>
              <a:t>A rigorous assessment of military expenditure can provide insight into the country’s overall priorities </a:t>
            </a:r>
            <a:r>
              <a:rPr lang="en-US" dirty="0"/>
              <a:t>and </a:t>
            </a:r>
            <a:r>
              <a:rPr lang="en-US" dirty="0" smtClean="0"/>
              <a:t>inform the development of foreign and domestic policies by geopolitical leaders. 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7238" y="5611660"/>
            <a:ext cx="983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Note</a:t>
            </a:r>
            <a:r>
              <a:rPr lang="en-US" sz="1000" dirty="0" smtClean="0"/>
              <a:t>: G20 </a:t>
            </a:r>
            <a:r>
              <a:rPr lang="en-US" sz="1000" dirty="0"/>
              <a:t>nations </a:t>
            </a:r>
            <a:r>
              <a:rPr lang="en-US" sz="1000" dirty="0" smtClean="0"/>
              <a:t>include Argentina, Australia, Brazil, Canada, China, France, Germany, India, Indonesia, Italy, Japan, South Korea, Mexico, Russia, Saudi Arabia, South Africa, Turkey, United Kingdom, and United </a:t>
            </a:r>
            <a:r>
              <a:rPr lang="en-US" sz="1000" dirty="0"/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1037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36799"/>
            <a:ext cx="9603275" cy="3294576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Data </a:t>
            </a:r>
            <a:r>
              <a:rPr lang="en-US" sz="1600" b="1" dirty="0"/>
              <a:t>Sources: </a:t>
            </a:r>
          </a:p>
          <a:p>
            <a:pPr lvl="1"/>
            <a:r>
              <a:rPr lang="en-US" sz="1600" dirty="0"/>
              <a:t>Stockholm International Peace Research Institute (SIPRI) Military Expenditure Database: 1988 - 2015</a:t>
            </a:r>
          </a:p>
          <a:p>
            <a:pPr lvl="1"/>
            <a:r>
              <a:rPr lang="en-US" sz="1600" dirty="0"/>
              <a:t>World Bank National Accounts Data and OECD National Accounts Data Files.</a:t>
            </a:r>
          </a:p>
          <a:p>
            <a:r>
              <a:rPr lang="en-US" sz="1600" b="1" dirty="0"/>
              <a:t>Data Mining Goals: </a:t>
            </a:r>
          </a:p>
          <a:p>
            <a:pPr lvl="1"/>
            <a:r>
              <a:rPr lang="en-US" sz="1600" dirty="0"/>
              <a:t>Assess the military expenditure of G20 nations for a </a:t>
            </a:r>
            <a:r>
              <a:rPr lang="en-US" sz="1600" dirty="0" smtClean="0"/>
              <a:t>ten year </a:t>
            </a:r>
            <a:r>
              <a:rPr lang="en-US" sz="1600" dirty="0"/>
              <a:t>period </a:t>
            </a:r>
            <a:r>
              <a:rPr lang="en-US" sz="1600" dirty="0" smtClean="0"/>
              <a:t>in Constant </a:t>
            </a:r>
            <a:r>
              <a:rPr lang="en-US" sz="1600" dirty="0"/>
              <a:t>Dollar values.</a:t>
            </a:r>
          </a:p>
          <a:p>
            <a:pPr lvl="1"/>
            <a:r>
              <a:rPr lang="en-US" sz="1600" dirty="0"/>
              <a:t>Compare the military expenditure </a:t>
            </a:r>
            <a:r>
              <a:rPr lang="en-US" sz="1600" dirty="0" smtClean="0"/>
              <a:t>to the Real Gross </a:t>
            </a:r>
            <a:r>
              <a:rPr lang="en-US" sz="1600" dirty="0"/>
              <a:t>Domestic Product </a:t>
            </a:r>
            <a:r>
              <a:rPr lang="en-US" sz="1600" dirty="0" smtClean="0"/>
              <a:t>(GDP</a:t>
            </a:r>
            <a:r>
              <a:rPr lang="en-US" sz="1600" dirty="0"/>
              <a:t>) of G20 nations </a:t>
            </a:r>
            <a:r>
              <a:rPr lang="en-US" sz="1600" dirty="0" smtClean="0"/>
              <a:t>for </a:t>
            </a:r>
            <a:r>
              <a:rPr lang="en-US" sz="1600" dirty="0"/>
              <a:t>a </a:t>
            </a:r>
            <a:r>
              <a:rPr lang="en-US" sz="1600" dirty="0" smtClean="0"/>
              <a:t>ten year period. </a:t>
            </a:r>
            <a:endParaRPr lang="en-US" sz="1600" dirty="0"/>
          </a:p>
          <a:p>
            <a:pPr lvl="1"/>
            <a:r>
              <a:rPr lang="en-US" sz="1600" dirty="0" smtClean="0"/>
              <a:t>Identify nations with fastest growth in military expenditure over a ten year period.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077238" y="5611660"/>
            <a:ext cx="98329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Note</a:t>
            </a:r>
            <a:r>
              <a:rPr lang="en-US" sz="1000" dirty="0" smtClean="0"/>
              <a:t>: Constant Dollar value data adjusts for the effects of inflation by using a base year for the dollar amount, allowing for a comparison between years.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97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on Military Expenditure Between 1995 - 2005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720610" cy="10492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Annual Military Expenditure by G20 Nations: 1995 - 2005</a:t>
            </a:r>
            <a:endParaRPr lang="en-US" sz="2800" dirty="0"/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264117"/>
              </p:ext>
            </p:extLst>
          </p:nvPr>
        </p:nvGraphicFramePr>
        <p:xfrm>
          <a:off x="8343900" y="1499300"/>
          <a:ext cx="3236720" cy="418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340"/>
                <a:gridCol w="2122380"/>
              </a:tblGrid>
              <a:tr h="29161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Top</a:t>
                      </a:r>
                      <a:r>
                        <a:rPr lang="en-US" sz="1200" baseline="0" dirty="0" smtClean="0"/>
                        <a:t> 10 Countries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4667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Average Expenditure: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($USD Billion)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</a:tr>
              <a:tr h="4428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 States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461.579456 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France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62.653123 </a:t>
                      </a:r>
                      <a:endParaRPr lang="en-US" sz="1200" dirty="0"/>
                    </a:p>
                  </a:txBody>
                  <a:tcPr anchor="ctr"/>
                </a:tc>
              </a:tr>
              <a:tr h="4667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United</a:t>
                      </a:r>
                      <a:r>
                        <a:rPr lang="en-US" sz="1200" baseline="0" dirty="0" smtClean="0"/>
                        <a:t> Kingdom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56.023004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Germany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49.989922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48.199522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Japan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46.595034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Italy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40.293565 </a:t>
                      </a:r>
                      <a:endParaRPr lang="en-US" sz="120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Russia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31.409192</a:t>
                      </a:r>
                      <a:endParaRPr lang="en-US" sz="1200" dirty="0"/>
                    </a:p>
                  </a:txBody>
                  <a:tcPr anchor="ctr"/>
                </a:tc>
              </a:tr>
              <a:tr h="4428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Saudi Arabia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 smtClean="0"/>
                        <a:t>28.372464 </a:t>
                      </a:r>
                      <a:endParaRPr lang="en-US" sz="1200" b="0" dirty="0"/>
                    </a:p>
                  </a:txBody>
                  <a:tcPr anchor="ctr"/>
                </a:tc>
              </a:tr>
              <a:tr h="2916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India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200" dirty="0" smtClean="0"/>
                        <a:t>26.481224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324"/>
            <a:ext cx="8890000" cy="520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10005090" cy="735515"/>
          </a:xfrm>
        </p:spPr>
        <p:txBody>
          <a:bodyPr>
            <a:noAutofit/>
          </a:bodyPr>
          <a:lstStyle/>
          <a:p>
            <a:r>
              <a:rPr lang="en-US" sz="2800" smtClean="0"/>
              <a:t>The Top 10 Countries in Cumulative Military Expenditure</a:t>
            </a:r>
            <a:endParaRPr lang="en-US" sz="2800"/>
          </a:p>
        </p:txBody>
      </p:sp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811965"/>
              </p:ext>
            </p:extLst>
          </p:nvPr>
        </p:nvGraphicFramePr>
        <p:xfrm>
          <a:off x="7454900" y="1688839"/>
          <a:ext cx="3278645" cy="377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817"/>
                <a:gridCol w="1960828"/>
              </a:tblGrid>
              <a:tr h="2856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Top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</a:rPr>
                        <a:t> 10 Countries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Cumulative Expenditure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($USD Billion)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United States</a:t>
                      </a:r>
                      <a:endParaRPr lang="en-US" sz="12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5077.374012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France </a:t>
                      </a:r>
                      <a:endParaRPr 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689.184354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United</a:t>
                      </a:r>
                      <a:r>
                        <a:rPr lang="en-US" sz="1200" baseline="0" smtClean="0"/>
                        <a:t> Kingdom</a:t>
                      </a:r>
                      <a:endParaRPr lang="en-US" sz="1200"/>
                    </a:p>
                  </a:txBody>
                  <a:tcPr>
                    <a:solidFill>
                      <a:srgbClr val="ECF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616.253047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Germany</a:t>
                      </a:r>
                      <a:endParaRPr lang="en-US" sz="12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549.889143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China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530.194737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Japan</a:t>
                      </a:r>
                      <a:endParaRPr lang="en-US" sz="1200"/>
                    </a:p>
                  </a:txBody>
                  <a:tcPr>
                    <a:solidFill>
                      <a:srgbClr val="BA9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512.545373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Italy</a:t>
                      </a:r>
                      <a:endParaRPr lang="en-US" sz="1200"/>
                    </a:p>
                  </a:txBody>
                  <a:tcPr>
                    <a:solidFill>
                      <a:srgbClr val="EF88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443.229216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Russia</a:t>
                      </a:r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345.501112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Saudi Arabia</a:t>
                      </a:r>
                      <a:endParaRPr lang="en-US" sz="1200"/>
                    </a:p>
                  </a:txBody>
                  <a:tcPr>
                    <a:solidFill>
                      <a:srgbClr val="EF95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312.097108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200" smtClean="0"/>
                        <a:t>India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291.293459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29988" y="1688839"/>
            <a:ext cx="5310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Percent of Total Military Expenditure </a:t>
            </a:r>
            <a:r>
              <a:rPr lang="en-US" sz="1200" b="1"/>
              <a:t>From1995 to 2005 </a:t>
            </a:r>
            <a:r>
              <a:rPr lang="en-US" sz="1200" b="1" smtClean="0"/>
              <a:t>By Each Nation</a:t>
            </a:r>
            <a:endParaRPr lang="en-US" sz="12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15" y="1688839"/>
            <a:ext cx="4635500" cy="44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2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Excluding the United States, China Shows a Large Increase in Military Expenditure Over This Time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46200"/>
            <a:ext cx="10058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994930" cy="1049235"/>
          </a:xfrm>
        </p:spPr>
        <p:txBody>
          <a:bodyPr>
            <a:normAutofit/>
          </a:bodyPr>
          <a:lstStyle/>
          <a:p>
            <a:r>
              <a:rPr lang="en-US" sz="2800" smtClean="0"/>
              <a:t>Real Gross Domestic Product (GDP) of G20 Nations</a:t>
            </a:r>
            <a:endParaRPr lang="en-US" sz="2800"/>
          </a:p>
        </p:txBody>
      </p:sp>
      <p:graphicFrame>
        <p:nvGraphicFramePr>
          <p:cNvPr id="10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82647"/>
              </p:ext>
            </p:extLst>
          </p:nvPr>
        </p:nvGraphicFramePr>
        <p:xfrm>
          <a:off x="8559770" y="1582145"/>
          <a:ext cx="2832100" cy="385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787"/>
                <a:gridCol w="1987313"/>
              </a:tblGrid>
              <a:tr h="2856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Top</a:t>
                      </a:r>
                      <a:r>
                        <a:rPr lang="en-US" sz="1100" baseline="0" dirty="0" smtClean="0"/>
                        <a:t> 10 Countries</a:t>
                      </a:r>
                      <a:endParaRPr 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smtClean="0">
                          <a:solidFill>
                            <a:schemeClr val="bg1"/>
                          </a:solidFill>
                        </a:rPr>
                        <a:t>Average Annual Real GDP:</a:t>
                      </a:r>
                      <a:r>
                        <a:rPr lang="en-US" sz="1100" b="1" baseline="0" smtClean="0">
                          <a:solidFill>
                            <a:schemeClr val="bg1"/>
                          </a:solidFill>
                        </a:rPr>
                        <a:t> ($USD Billion)</a:t>
                      </a:r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15588"/>
                    </a:solidFill>
                  </a:tcPr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United States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12403.467063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Japan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5344.625950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Germany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3060.935961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China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2349.868185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France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2299.984106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United Kingdom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2069.552514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Italy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2026.020289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Brazil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1547.651720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Canada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1312.142955</a:t>
                      </a:r>
                      <a:endParaRPr lang="en-US" sz="1100"/>
                    </a:p>
                  </a:txBody>
                  <a:tcPr anchor="ctr"/>
                </a:tc>
              </a:tr>
              <a:tr h="285635">
                <a:tc>
                  <a:txBody>
                    <a:bodyPr/>
                    <a:lstStyle/>
                    <a:p>
                      <a:r>
                        <a:rPr lang="en-US" sz="1100" smtClean="0"/>
                        <a:t>Russia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988.206797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992982"/>
            <a:ext cx="85979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1954</TotalTime>
  <Words>1130</Words>
  <Application>Microsoft Macintosh PowerPoint</Application>
  <PresentationFormat>Widescreen</PresentationFormat>
  <Paragraphs>206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Gallery</vt:lpstr>
      <vt:lpstr>Analyzing Military Expenditure Between 1995 - 2005</vt:lpstr>
      <vt:lpstr>Presentation Overview</vt:lpstr>
      <vt:lpstr>Motivations</vt:lpstr>
      <vt:lpstr>Analysis Overview</vt:lpstr>
      <vt:lpstr>Findings on Military Expenditure Between 1995 - 2005</vt:lpstr>
      <vt:lpstr>Annual Military Expenditure by G20 Nations: 1995 - 2005</vt:lpstr>
      <vt:lpstr>The Top 10 Countries in Cumulative Military Expenditure</vt:lpstr>
      <vt:lpstr>Excluding the United States, China Shows a Large Increase in Military Expenditure Over This Time</vt:lpstr>
      <vt:lpstr>Real Gross Domestic Product (GDP) of G20 Nations</vt:lpstr>
      <vt:lpstr>Annual Per Capita Military Expenditure of G20 Nations</vt:lpstr>
      <vt:lpstr>Annual Per Capita Real Gross Domestic Product of G20 Nations</vt:lpstr>
      <vt:lpstr>Changes in Military Expenditure Between 1995 - 2005</vt:lpstr>
      <vt:lpstr>Summary of Findings</vt:lpstr>
      <vt:lpstr>From 1995 to 2005 Multiple G20 Nations Increased Their Military Expenditure By More Than 20 Percent 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6103 – individual project 1</dc:title>
  <dc:creator>David Robison</dc:creator>
  <cp:lastModifiedBy>David Robison</cp:lastModifiedBy>
  <cp:revision>58</cp:revision>
  <dcterms:created xsi:type="dcterms:W3CDTF">2017-03-17T13:52:09Z</dcterms:created>
  <dcterms:modified xsi:type="dcterms:W3CDTF">2017-03-21T03:02:22Z</dcterms:modified>
</cp:coreProperties>
</file>