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404" r:id="rId3"/>
    <p:sldId id="392" r:id="rId4"/>
    <p:sldId id="393" r:id="rId5"/>
    <p:sldId id="394" r:id="rId6"/>
    <p:sldId id="395" r:id="rId7"/>
    <p:sldId id="406" r:id="rId8"/>
    <p:sldId id="396" r:id="rId9"/>
    <p:sldId id="397" r:id="rId10"/>
    <p:sldId id="398" r:id="rId11"/>
    <p:sldId id="399" r:id="rId12"/>
    <p:sldId id="400" r:id="rId13"/>
    <p:sldId id="405" r:id="rId14"/>
    <p:sldId id="407" r:id="rId15"/>
    <p:sldId id="409" r:id="rId16"/>
    <p:sldId id="40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3157" autoAdjust="0"/>
  </p:normalViewPr>
  <p:slideViewPr>
    <p:cSldViewPr>
      <p:cViewPr varScale="1">
        <p:scale>
          <a:sx n="115" d="100"/>
          <a:sy n="115" d="100"/>
        </p:scale>
        <p:origin x="15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FF48A9-609C-46E1-9E79-C45C3F6E7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5D536-D3EB-40AC-AA89-15E31465A4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8D3F75A-8B24-4E27-8725-5A32A4195C12}" type="datetimeFigureOut">
              <a:rPr lang="id-ID"/>
              <a:pPr>
                <a:defRPr/>
              </a:pPr>
              <a:t>20/11/24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9873C3-7A49-495D-B394-EE76DC507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F6F958-517C-4083-9525-7F2C5ADC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49115-270A-4A1D-A05F-FDEFB32689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31-D94C-4609-B4D9-7A5A61CD9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A4CB415-2306-4E54-A0E1-D4123D519A78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6DD9-1881-4BEB-AB17-6C31B688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1F892-AF72-4C6C-A32D-9306BD8F1041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41A6-2892-49E3-A6C5-D142528B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06B4-5D96-45CD-97E1-35207512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14368-D582-46CD-A409-1A1AB18215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4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C188-96C2-426E-8D82-EBFF3ED4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A2009-348E-46F1-B2E3-E63205D9DD2B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EF9C-6113-49E4-A826-0903AAB4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ABF7F-202D-4A2C-AFEA-DF16F36B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AFD2A-39CC-4AB2-AFF1-FE39A9CAE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34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37DA-3A3C-4065-9ED0-ACC896FC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6621-6AB2-4B1D-B86D-95C6DA35B6CB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4E04-CFF2-4A2A-930E-0D3B5F9A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F137-49F7-4A77-BF1E-3AA208DE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59FC4-BE99-494C-B81F-7AAE48D2C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1FBA-327C-4892-B4E7-9C2F865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535B5-63D1-4362-9EEE-BFF36FC90A50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8204-5259-44A2-87C7-0E179192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01B5-8F26-4228-9759-49E71E94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54805-E11A-4E6D-AA65-80B93419C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6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C370-EE56-4F25-93A7-C5CD22B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9DA42-8058-4B7C-BDF9-41289313A590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52CB-14FF-404B-9D9F-452F870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1F83-2171-408D-9B02-16A44ADC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F78BD-AF0F-425A-A4D6-EEB4D4416B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51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C9E4A2-AC33-42EB-BE0E-74F0E392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94B57-DC53-4A88-99AF-E6E6F12D8584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482B9C-BE2E-4051-9EB5-A717663F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EA317E-8C3F-44E3-8CD5-39D35066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7C211-C3F9-43E1-880D-893285B1C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05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76C1FF-646B-4EA5-A405-E2724FD5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817EF-17C1-4187-B6B7-F5366F01D606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4B5764-BAF3-4F39-A29A-3152F27D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DDE7B10-7C02-4332-8C1B-78843B77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7C5B0-5D53-4A7B-AFB1-4D1F93320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4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3D089B-8216-4A7B-818B-69EB8085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8B605-C4F9-4B59-9AD3-DE0D07EBFC11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0C25B6-02B3-4352-B3B9-D69F2A8F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1E6573-63F3-4E9F-9C4D-0771A92C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C0BFB-F61A-4877-BFBF-B6F37421D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6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444EE5-0FD8-4106-88E4-D02953A5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FD1F0-46C1-4F32-A556-251AC4F15702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E66984-C2B7-4CD2-8AE8-32620B8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47E66-068E-4947-B573-DEB3F693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A214B-787B-4932-BACA-BC4E4528D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E6070A-BB63-48FA-B396-D96033B3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B7D5B-5582-42CF-96DB-AB9A6D5E62BC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F5F4E7-85A4-44FE-986E-2F464BFC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C066D2-4E82-4FEA-985B-4DA58615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D6021-A246-4623-8B5C-B85261E37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06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95E9E7-AA6F-4BE9-86BB-2AD41A21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FA0A-71B6-475C-A53C-A868BEFA56E5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A441AA-36EE-4A92-9B68-4CDEFF28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CF4070-DB7B-41F3-B668-91D2349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A25D4-55A7-4044-9CD6-CBA9DBA5C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1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EFCD787-3BB9-4735-AD1C-A64FD09847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5B7010F-D7C4-414C-B925-3811F04575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510D-AB8A-4397-AE64-B1E62C0D9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E8670C-F781-4A46-B2E7-2C4FC4EEA1E0}" type="datetime1">
              <a:rPr lang="en-US"/>
              <a:pPr>
                <a:defRPr/>
              </a:pPr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9714-027F-4402-803B-F63C04CE0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7111-BBE8-4A8C-BDDE-C23304F9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</a:defRPr>
            </a:lvl1pPr>
          </a:lstStyle>
          <a:p>
            <a:fld id="{8D5C7DF4-6CA2-4EFF-9E26-14EB85623F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>
            <a:extLst>
              <a:ext uri="{FF2B5EF4-FFF2-40B4-BE49-F238E27FC236}">
                <a16:creationId xmlns:a16="http://schemas.microsoft.com/office/drawing/2014/main" id="{20459E61-479B-4415-BE6D-937D0346D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59" y="2998113"/>
            <a:ext cx="9144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5000" b="1" dirty="0" err="1"/>
              <a:t>Ketidakpastian</a:t>
            </a:r>
            <a:endParaRPr lang="en-US" sz="5000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6E5A10B-80CE-4177-9B79-E3DFC87C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457200"/>
            <a:ext cx="8229600" cy="1143000"/>
          </a:xfrm>
        </p:spPr>
        <p:txBody>
          <a:bodyPr/>
          <a:lstStyle/>
          <a:p>
            <a:r>
              <a:rPr lang="id-ID" altLang="en-US" dirty="0"/>
              <a:t>Contoh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39AC-2F3A-43B5-A517-418C25F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37" y="1600200"/>
            <a:ext cx="8229600" cy="4937125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Seandainya seorang pakar penyakit mata menyatakan bahwa probalitas seseorang berpenyakit 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edeme palbera inflamator 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adalah 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0,02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. Dari data lapangan menunjukkan bahwa dari 100 orang penderita penyakit 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edeme </a:t>
            </a:r>
            <a:r>
              <a:rPr lang="id-ID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palbera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inflamator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, 40 orang memiliki gejala 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peradangan mata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. Dengan menganggap H = 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edeme </a:t>
            </a:r>
            <a:r>
              <a:rPr lang="id-ID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palbera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inflamator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  <a:defRPr/>
            </a:pP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Hitung nilai CF bahwa 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edeme palbera inflamator  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disebabkan oleh adanya 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peradangan mata?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0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30553C0-1A26-4FBC-BC94-FA96E595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609599"/>
            <a:ext cx="8972550" cy="6248401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id-ID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edeme </a:t>
            </a:r>
            <a:r>
              <a:rPr lang="id-ID" alt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palbera</a:t>
            </a:r>
            <a:r>
              <a:rPr lang="id-ID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alt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inflamator</a:t>
            </a: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0.02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 P(</a:t>
            </a:r>
            <a:r>
              <a:rPr lang="id-ID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edeme palbera </a:t>
            </a:r>
            <a:r>
              <a:rPr lang="id-ID" alt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inflamator</a:t>
            </a:r>
            <a:r>
              <a:rPr lang="id-ID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peradangan mata</a:t>
            </a:r>
            <a:r>
              <a:rPr lang="id-ID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 	</a:t>
            </a: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40/100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			= </a:t>
            </a:r>
            <a:r>
              <a: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MB(H|E) = </a:t>
            </a:r>
            <a:r>
              <a:rPr lang="id-ID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[0.4,0.02] – 0.02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1 – 0.02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   = 0.4 - 0.02 	= </a:t>
            </a:r>
            <a:r>
              <a: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0.39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1- 0.02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MD(H|E) = min [0.4, 0.02] – 0.02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0 – 0,02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   = 0.02 – 0.02  	= </a:t>
            </a:r>
            <a:r>
              <a: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        0 – 0.02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CF = </a:t>
            </a:r>
            <a:r>
              <a: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0.39 – 0 = 0.39</a:t>
            </a:r>
          </a:p>
          <a:p>
            <a:pPr>
              <a:buFont typeface="Wingdings 2" panose="05020102010507070707" pitchFamily="18" charset="2"/>
              <a:buNone/>
            </a:pP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Rule : IF (Gejala = </a:t>
            </a:r>
            <a:r>
              <a: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peradangan mata) </a:t>
            </a: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Penyakit </a:t>
            </a:r>
            <a:r>
              <a: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id-ID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edeme palbera </a:t>
            </a:r>
            <a:r>
              <a:rPr lang="id-ID" alt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inflamator</a:t>
            </a:r>
            <a:r>
              <a:rPr lang="id-ID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(CF = </a:t>
            </a:r>
            <a:r>
              <a: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0.39</a:t>
            </a:r>
            <a:r>
              <a:rPr lang="id-ID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endParaRPr lang="id-ID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id-ID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id-ID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id-ID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id-ID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id-ID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4203BB-A254-4A31-AF9B-C49573E2EDDA}"/>
              </a:ext>
            </a:extLst>
          </p:cNvPr>
          <p:cNvCxnSpPr/>
          <p:nvPr/>
        </p:nvCxnSpPr>
        <p:spPr>
          <a:xfrm>
            <a:off x="1757361" y="2309018"/>
            <a:ext cx="27860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433AC4-BBF4-4EB7-97DD-EC5704C2A4FB}"/>
              </a:ext>
            </a:extLst>
          </p:cNvPr>
          <p:cNvCxnSpPr/>
          <p:nvPr/>
        </p:nvCxnSpPr>
        <p:spPr>
          <a:xfrm>
            <a:off x="1928813" y="3244849"/>
            <a:ext cx="10715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5B9D10-4478-4970-8F1E-82306A5C53BF}"/>
              </a:ext>
            </a:extLst>
          </p:cNvPr>
          <p:cNvCxnSpPr/>
          <p:nvPr/>
        </p:nvCxnSpPr>
        <p:spPr>
          <a:xfrm>
            <a:off x="1757361" y="4160041"/>
            <a:ext cx="31432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D22A0-896B-4173-B1B9-8FB28AB09FED}"/>
              </a:ext>
            </a:extLst>
          </p:cNvPr>
          <p:cNvCxnSpPr/>
          <p:nvPr/>
        </p:nvCxnSpPr>
        <p:spPr>
          <a:xfrm>
            <a:off x="1857375" y="5000625"/>
            <a:ext cx="1428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5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5489-EF61-4404-B505-FD715441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14312"/>
            <a:ext cx="8229600" cy="6429375"/>
          </a:xfrm>
        </p:spPr>
        <p:txBody>
          <a:bodyPr/>
          <a:lstStyle/>
          <a:p>
            <a:pPr>
              <a:defRPr/>
            </a:pPr>
            <a:endParaRPr lang="en-US" sz="20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id-ID" sz="2000" dirty="0"/>
              <a:t>Nilai CF (Rule) didapat dari interpretasi dari pakar yg diubah nilai CF tertentu.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id-ID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id-ID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id-ID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id-ID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id-ID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id-ID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>
              <a:buFont typeface="Wingdings 2" panose="05020102010507070707" pitchFamily="18" charset="2"/>
              <a:buNone/>
              <a:defRPr/>
            </a:pPr>
            <a:endParaRPr lang="id-ID" sz="1800" b="1" dirty="0">
              <a:solidFill>
                <a:srgbClr val="C00000"/>
              </a:solidFill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id-ID" sz="1800" b="1" dirty="0">
                <a:solidFill>
                  <a:srgbClr val="C00000"/>
                </a:solidFill>
              </a:rPr>
              <a:t>Pakar :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id-ID" sz="1800" dirty="0"/>
              <a:t>Jika batuk dan panas, maka</a:t>
            </a:r>
            <a:r>
              <a:rPr lang="id-ID" sz="1800" b="1" dirty="0"/>
              <a:t> “hampir dipastikan” </a:t>
            </a:r>
            <a:r>
              <a:rPr lang="id-ID" sz="1800" dirty="0"/>
              <a:t>penyakitnya adalah influenza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id-ID" sz="18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id-ID" sz="1800" b="1" dirty="0">
                <a:solidFill>
                  <a:srgbClr val="C00000"/>
                </a:solidFill>
              </a:rPr>
              <a:t>Rule : IF (batuk AND Panas) THEN penyakit = influenza (CF = 0.8)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1760AA-CBF4-4C23-80DB-C6A15C3B9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23043"/>
              </p:ext>
            </p:extLst>
          </p:nvPr>
        </p:nvGraphicFramePr>
        <p:xfrm>
          <a:off x="497507" y="1143000"/>
          <a:ext cx="8215312" cy="41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Uncertain Term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CF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Definitely</a:t>
                      </a:r>
                      <a:r>
                        <a:rPr lang="id-ID" sz="1600" baseline="0" dirty="0"/>
                        <a:t> not (pasti tidak)</a:t>
                      </a:r>
                      <a:endParaRPr lang="id-ID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-1.0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Almost certainly not (hampir pasti tidak)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-0.8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Probably not (kemungkinan besar tidak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-0.6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Maybe not (mungkin tidak)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-0.2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Unknow (tidak tahu)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/>
                        <a:t>-0.2 sampai 0.2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Maybe (mungkin)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0.4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Probably(kemungkinan besar)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0.6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Almost certainly</a:t>
                      </a:r>
                      <a:r>
                        <a:rPr lang="id-ID" sz="1600" baseline="0" dirty="0"/>
                        <a:t> (hampir pasti)</a:t>
                      </a:r>
                      <a:endParaRPr lang="id-ID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0.8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r>
                        <a:rPr lang="id-ID" sz="1600" dirty="0"/>
                        <a:t>Definitely</a:t>
                      </a:r>
                      <a:r>
                        <a:rPr lang="id-ID" sz="1600" baseline="0" dirty="0"/>
                        <a:t> (pasti)</a:t>
                      </a:r>
                      <a:endParaRPr lang="id-ID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1.0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6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E38FA68-2E83-4EC0-800B-BE0A1B1F22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" y="495300"/>
            <a:ext cx="8385175" cy="10509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Soal</a:t>
            </a:r>
            <a:r>
              <a:rPr lang="en-US" altLang="en-US" dirty="0"/>
              <a:t> </a:t>
            </a:r>
            <a:r>
              <a:rPr lang="id-ID" altLang="en-US" dirty="0"/>
              <a:t> 1</a:t>
            </a:r>
            <a:endParaRPr lang="en-US" altLang="en-US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AB6DF40-E211-4927-BB7B-B52582433E6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15925" y="1676400"/>
            <a:ext cx="831215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Si Budi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demam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sakit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kepala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Dokter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menduga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Si Budi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terkena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tifus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CF?</a:t>
            </a:r>
          </a:p>
          <a:p>
            <a:pPr marL="0" indent="0" algn="just">
              <a:buNone/>
            </a:pP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MB[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Tifus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Demam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] = 0.7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MD[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Tifus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Sakit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kepala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] = 0.1</a:t>
            </a:r>
          </a:p>
        </p:txBody>
      </p:sp>
    </p:spTree>
    <p:extLst>
      <p:ext uri="{BB962C8B-B14F-4D97-AF65-F5344CB8AC3E}">
        <p14:creationId xmlns:p14="http://schemas.microsoft.com/office/powerpoint/2010/main" val="355670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E38FA68-2E83-4EC0-800B-BE0A1B1F22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" y="495300"/>
            <a:ext cx="8385175" cy="10509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Soal</a:t>
            </a:r>
            <a:r>
              <a:rPr lang="en-US" altLang="en-US" dirty="0"/>
              <a:t> </a:t>
            </a:r>
            <a:r>
              <a:rPr lang="id-ID" altLang="en-US" dirty="0"/>
              <a:t> 2</a:t>
            </a:r>
            <a:endParaRPr lang="en-US" altLang="en-US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AB6DF40-E211-4927-BB7B-B52582433E6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15925" y="1676400"/>
            <a:ext cx="8312150" cy="3962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pasien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datang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dokter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keluhan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nyeri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dada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Dokter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menduga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pasien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menderita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angina pectoris.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Diketahui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CF[Nyeri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dada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] = 0.8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CF[Rule] = 0.7.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Hitunglah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CF[Angina pectoris, Nyeri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dada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]!</a:t>
            </a:r>
          </a:p>
        </p:txBody>
      </p:sp>
    </p:spTree>
    <p:extLst>
      <p:ext uri="{BB962C8B-B14F-4D97-AF65-F5344CB8AC3E}">
        <p14:creationId xmlns:p14="http://schemas.microsoft.com/office/powerpoint/2010/main" val="341542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E38FA68-2E83-4EC0-800B-BE0A1B1F22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" y="495300"/>
            <a:ext cx="8385175" cy="10509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Soal</a:t>
            </a:r>
            <a:r>
              <a:rPr lang="en-US" altLang="en-US" dirty="0"/>
              <a:t> </a:t>
            </a:r>
            <a:r>
              <a:rPr lang="id-ID" altLang="en-US" dirty="0"/>
              <a:t> 3</a:t>
            </a:r>
            <a:endParaRPr lang="en-US" altLang="en-US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AB6DF40-E211-4927-BB7B-B52582433E6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15925" y="1676400"/>
            <a:ext cx="831215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pasien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didiagnosa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menderita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penyakit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X.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Diketahui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probabilitas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menderita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penyakit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X (P(H))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0.2. Setelah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pemeriksaan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lanjutan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fakta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probabilitas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P(H|E)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0.6. </a:t>
            </a:r>
          </a:p>
          <a:p>
            <a:pPr marL="0" indent="0" algn="just">
              <a:buNone/>
            </a:pP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Hitunglah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MB(H, E)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MD(H, E)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kepercayaan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ketidakpercayaan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diagnosis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penyakit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fakta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E!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5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6E5A10B-80CE-4177-9B79-E3DFC87C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457200"/>
            <a:ext cx="8229600" cy="1143000"/>
          </a:xfrm>
        </p:spPr>
        <p:txBody>
          <a:bodyPr/>
          <a:lstStyle/>
          <a:p>
            <a:r>
              <a:rPr lang="id-ID" altLang="en-US" dirty="0"/>
              <a:t>Soal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39AC-2F3A-43B5-A517-418C25F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37" y="1600200"/>
            <a:ext cx="8229600" cy="4937125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Seandainya seorang pakar paru-paru menyatakan bahwa probalitas seseorang berpenyakit 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bronkitis 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adalah 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0,6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. Dari data lapangan menunjukkan bahwa dari 80 orang penderita penyakit 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bronkitis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, 55 orang memiliki gejala 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batu berdahak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. Dengan menganggap H = 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bronkitis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  <a:defRPr/>
            </a:pP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Hitung nilai CF bahwa </a:t>
            </a:r>
            <a:r>
              <a:rPr lang="id-ID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bronkitis </a:t>
            </a:r>
            <a:r>
              <a:rPr lang="id-ID" sz="2800" dirty="0">
                <a:latin typeface="Arial" panose="020B0604020202020204" pitchFamily="34" charset="0"/>
                <a:cs typeface="Arial" panose="020B0604020202020204" pitchFamily="34" charset="0"/>
              </a:rPr>
              <a:t>disebabkan oleh adanya </a:t>
            </a:r>
            <a:r>
              <a:rPr lang="id-ID" sz="2800" b="1" dirty="0">
                <a:latin typeface="Arial" panose="020B0604020202020204" pitchFamily="34" charset="0"/>
                <a:cs typeface="Arial" panose="020B0604020202020204" pitchFamily="34" charset="0"/>
              </a:rPr>
              <a:t>batuk berdahak?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1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6A6A00D-2363-41AF-9D00-BFF4E4EB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67" y="152400"/>
            <a:ext cx="8229600" cy="1143000"/>
          </a:xfrm>
        </p:spPr>
        <p:txBody>
          <a:bodyPr/>
          <a:lstStyle/>
          <a:p>
            <a:r>
              <a:rPr lang="en-US" altLang="en-US" dirty="0" err="1"/>
              <a:t>Ketidakpastian</a:t>
            </a:r>
            <a:endParaRPr lang="en-US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499D33F-8E24-4B79-8C24-6513FBB682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1487" y="1524000"/>
            <a:ext cx="8229600" cy="49371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system di dunia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dipengaruhi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keterbatasan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sensor,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gangguan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kurangnya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memadai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4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6A6A00D-2363-41AF-9D00-BFF4E4EB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07" y="76200"/>
            <a:ext cx="8229600" cy="1143000"/>
          </a:xfrm>
        </p:spPr>
        <p:txBody>
          <a:bodyPr/>
          <a:lstStyle/>
          <a:p>
            <a:r>
              <a:rPr lang="en-US" altLang="en-US" dirty="0" err="1"/>
              <a:t>Ketidakpastian</a:t>
            </a:r>
            <a:endParaRPr lang="en-US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499D33F-8E24-4B79-8C24-6513FBB682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1487" y="1524000"/>
            <a:ext cx="8229600" cy="49371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Probabilitas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merangkum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segala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ditangani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kedekatan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diantaranya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(Certainty Factor)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Teorema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Bayes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87977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840C759-0557-4F94-8E59-CAC0F711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3883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Probabilitas</a:t>
            </a:r>
            <a:endParaRPr lang="en-US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68CE7A6-D71E-4595-AD72-1633F8F3B0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99319"/>
            <a:ext cx="8229600" cy="59436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peristiwa</a:t>
            </a:r>
            <a:r>
              <a:rPr lang="en-US" altLang="en-US" sz="2800" dirty="0"/>
              <a:t> E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sebanyak</a:t>
            </a:r>
            <a:r>
              <a:rPr lang="en-US" altLang="en-US" sz="2800" dirty="0"/>
              <a:t> n kali </a:t>
            </a:r>
            <a:r>
              <a:rPr lang="en-US" altLang="en-US" sz="2800" dirty="0" err="1"/>
              <a:t>diantara</a:t>
            </a:r>
            <a:r>
              <a:rPr lang="en-US" altLang="en-US" sz="2800" dirty="0"/>
              <a:t> N </a:t>
            </a:r>
            <a:r>
              <a:rPr lang="en-US" altLang="en-US" sz="2800" dirty="0" err="1"/>
              <a:t>peristiwa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saling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eksklusif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masing-masing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kesempatan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sama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probabilitas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terjadinya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peristiwa</a:t>
            </a:r>
            <a:r>
              <a:rPr lang="en-US" altLang="en-US" sz="2800" dirty="0"/>
              <a:t> E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:</a:t>
            </a:r>
            <a:r>
              <a:rPr lang="en-US" altLang="en-US" sz="2400" dirty="0"/>
              <a:t>			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pic>
        <p:nvPicPr>
          <p:cNvPr id="11269" name="Picture 3">
            <a:extLst>
              <a:ext uri="{FF2B5EF4-FFF2-40B4-BE49-F238E27FC236}">
                <a16:creationId xmlns:a16="http://schemas.microsoft.com/office/drawing/2014/main" id="{088B4102-DF24-41BD-9969-4FFCBE1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7" y="3733800"/>
            <a:ext cx="7638163" cy="88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1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D310C026-44BC-4CE7-8487-7F9498E190C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08150"/>
            <a:ext cx="8229600" cy="3625850"/>
          </a:xfrm>
        </p:spPr>
        <p:txBody>
          <a:bodyPr/>
          <a:lstStyle/>
          <a:p>
            <a:pPr algn="just" eaLnBrk="1" hangingPunct="1"/>
            <a:r>
              <a:rPr lang="en-US" altLang="en-US" sz="2800" dirty="0" err="1"/>
              <a:t>Meyatakan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kepercayaan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“event” 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 err="1">
                <a:sym typeface="Wingdings" panose="05000000000000000000" pitchFamily="2" charset="2"/>
              </a:rPr>
              <a:t>Keilmuan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Pakar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en-US" sz="2800" dirty="0" err="1">
                <a:sym typeface="Wingdings" panose="05000000000000000000" pitchFamily="2" charset="2"/>
              </a:rPr>
              <a:t>Ukuran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keyakinan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pakar</a:t>
            </a:r>
            <a:r>
              <a:rPr lang="en-US" altLang="en-US" sz="2800" dirty="0">
                <a:sym typeface="Wingdings" panose="05000000000000000000" pitchFamily="2" charset="2"/>
              </a:rPr>
              <a:t>  </a:t>
            </a:r>
            <a:r>
              <a:rPr lang="en-US" altLang="en-US" sz="2800" dirty="0" err="1">
                <a:sym typeface="Wingdings" panose="05000000000000000000" pitchFamily="2" charset="2"/>
              </a:rPr>
              <a:t>fakta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tertentu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benar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atau</a:t>
            </a:r>
            <a:r>
              <a:rPr lang="en-US" altLang="en-US" sz="2800" dirty="0">
                <a:sym typeface="Wingdings" panose="05000000000000000000" pitchFamily="2" charset="2"/>
              </a:rPr>
              <a:t> salah</a:t>
            </a:r>
          </a:p>
          <a:p>
            <a:pPr algn="just" eaLnBrk="1" hangingPunct="1"/>
            <a:r>
              <a:rPr lang="en-US" altLang="en-US" sz="2800" dirty="0" err="1">
                <a:sym typeface="Wingdings" panose="05000000000000000000" pitchFamily="2" charset="2"/>
              </a:rPr>
              <a:t>Perbedaan</a:t>
            </a:r>
            <a:r>
              <a:rPr lang="en-US" altLang="en-US" sz="2800" dirty="0">
                <a:sym typeface="Wingdings" panose="05000000000000000000" pitchFamily="2" charset="2"/>
              </a:rPr>
              <a:t> “</a:t>
            </a:r>
            <a:r>
              <a:rPr lang="en-US" altLang="en-US" sz="2800" dirty="0" err="1">
                <a:sym typeface="Wingdings" panose="05000000000000000000" pitchFamily="2" charset="2"/>
              </a:rPr>
              <a:t>nilai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kepercayan</a:t>
            </a:r>
            <a:r>
              <a:rPr lang="en-US" altLang="en-US" sz="2800" dirty="0">
                <a:sym typeface="Wingdings" panose="05000000000000000000" pitchFamily="2" charset="2"/>
              </a:rPr>
              <a:t>” (MB) </a:t>
            </a:r>
            <a:r>
              <a:rPr lang="en-US" altLang="en-US" sz="2800" dirty="0" err="1">
                <a:sym typeface="Wingdings" panose="05000000000000000000" pitchFamily="2" charset="2"/>
              </a:rPr>
              <a:t>dengan</a:t>
            </a:r>
            <a:r>
              <a:rPr lang="en-US" altLang="en-US" sz="2800" dirty="0">
                <a:sym typeface="Wingdings" panose="05000000000000000000" pitchFamily="2" charset="2"/>
              </a:rPr>
              <a:t> “</a:t>
            </a:r>
            <a:r>
              <a:rPr lang="en-US" altLang="en-US" sz="2800" dirty="0" err="1">
                <a:sym typeface="Wingdings" panose="05000000000000000000" pitchFamily="2" charset="2"/>
              </a:rPr>
              <a:t>nilai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ketidak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percayaan</a:t>
            </a:r>
            <a:r>
              <a:rPr lang="en-US" altLang="en-US" sz="2800" dirty="0">
                <a:sym typeface="Wingdings" panose="05000000000000000000" pitchFamily="2" charset="2"/>
              </a:rPr>
              <a:t> (MD)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F035B8-2284-874B-99D1-CAE2942EA3D7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Certainty Factors (CF)</a:t>
            </a:r>
          </a:p>
        </p:txBody>
      </p:sp>
    </p:spTree>
    <p:extLst>
      <p:ext uri="{BB962C8B-B14F-4D97-AF65-F5344CB8AC3E}">
        <p14:creationId xmlns:p14="http://schemas.microsoft.com/office/powerpoint/2010/main" val="2404633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35EC231A-FBF4-4B76-9802-71B93750E16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71600"/>
            <a:ext cx="8382000" cy="5181600"/>
          </a:xfrm>
        </p:spPr>
        <p:txBody>
          <a:bodyPr/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id-ID" altLang="en-US" sz="2400" i="1" dirty="0"/>
              <a:t>Cara mendapatkan tingkat keyakinan (CF) </a:t>
            </a:r>
            <a:r>
              <a:rPr lang="id-ID" altLang="en-US" sz="2400" dirty="0"/>
              <a:t>Metode “Net </a:t>
            </a:r>
            <a:r>
              <a:rPr lang="id-ID" altLang="en-US" sz="2400" dirty="0" err="1"/>
              <a:t>Belief</a:t>
            </a:r>
            <a:r>
              <a:rPr lang="id-ID" altLang="en-US" sz="2400" dirty="0"/>
              <a:t>”.</a:t>
            </a:r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400" i="1" dirty="0"/>
              <a:t>Certainty factors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menyatakan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belief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event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fakta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endParaRPr lang="en-US" altLang="en-US" sz="2400" dirty="0"/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400" dirty="0" err="1"/>
              <a:t>hipotesis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didasarkan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kepada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evidence</a:t>
            </a:r>
            <a:r>
              <a:rPr lang="en-US" altLang="en-US" sz="2400" i="1" dirty="0">
                <a:solidFill>
                  <a:srgbClr val="993300"/>
                </a:solidFill>
              </a:rPr>
              <a:t>.</a:t>
            </a: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CF   </a:t>
            </a:r>
            <a:r>
              <a:rPr lang="id-ID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certainty factor</a:t>
            </a:r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MB</a:t>
            </a:r>
            <a:r>
              <a:rPr lang="id-ID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[H,E]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	=  measure of belief</a:t>
            </a:r>
            <a:r>
              <a:rPr lang="id-ID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(ukuran kepercayaan) terhadap hipotesis H, jika diberikan evidence E(antara 0 dan 1)</a:t>
            </a:r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 </a:t>
            </a:r>
            <a:r>
              <a:rPr lang="id-ID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[H,E] 	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measure of disbelief</a:t>
            </a:r>
            <a:r>
              <a:rPr lang="id-ID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(ukuran </a:t>
            </a:r>
            <a:r>
              <a:rPr lang="id-ID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ketidakpercayaan</a:t>
            </a:r>
            <a:r>
              <a:rPr lang="id-ID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terhadap hipotesis H, jika diberikan evidence E (antara 0 dan 1)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DD9B997-D719-4C68-AE59-A4EAA0AB8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556260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CF[</a:t>
            </a:r>
            <a:r>
              <a:rPr lang="id-ID" altLang="en-US" sz="2800" b="1" dirty="0" err="1">
                <a:latin typeface="Times New Roman" panose="02020603050405020304" pitchFamily="18" charset="0"/>
              </a:rPr>
              <a:t>Rule</a:t>
            </a:r>
            <a:r>
              <a:rPr lang="en-US" altLang="en-US" sz="2800" b="1" dirty="0">
                <a:latin typeface="Times New Roman" panose="02020603050405020304" pitchFamily="18" charset="0"/>
              </a:rPr>
              <a:t>]  =  MB[</a:t>
            </a:r>
            <a:r>
              <a:rPr lang="id-ID" altLang="en-US" sz="2800" b="1" dirty="0" err="1">
                <a:latin typeface="Times New Roman" panose="02020603050405020304" pitchFamily="18" charset="0"/>
              </a:rPr>
              <a:t>H</a:t>
            </a:r>
            <a:r>
              <a:rPr lang="en-US" altLang="en-US" sz="2800" b="1" dirty="0">
                <a:latin typeface="Times New Roman" panose="02020603050405020304" pitchFamily="18" charset="0"/>
              </a:rPr>
              <a:t>,E]  -  MD[</a:t>
            </a:r>
            <a:r>
              <a:rPr lang="id-ID" altLang="en-US" sz="2800" b="1" dirty="0" err="1">
                <a:latin typeface="Times New Roman" panose="02020603050405020304" pitchFamily="18" charset="0"/>
              </a:rPr>
              <a:t>H</a:t>
            </a:r>
            <a:r>
              <a:rPr lang="en-US" altLang="en-US" sz="2800" b="1" dirty="0">
                <a:latin typeface="Times New Roman" panose="02020603050405020304" pitchFamily="18" charset="0"/>
              </a:rPr>
              <a:t>,E]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160FD2-8DCC-1342-B595-EE6AD19DD45D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Certainty Factors (CF)</a:t>
            </a:r>
          </a:p>
        </p:txBody>
      </p:sp>
    </p:spTree>
    <p:extLst>
      <p:ext uri="{BB962C8B-B14F-4D97-AF65-F5344CB8AC3E}">
        <p14:creationId xmlns:p14="http://schemas.microsoft.com/office/powerpoint/2010/main" val="10466273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35EC231A-FBF4-4B76-9802-71B93750E16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71600"/>
            <a:ext cx="8382000" cy="5181600"/>
          </a:xfrm>
        </p:spPr>
        <p:txBody>
          <a:bodyPr/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400" dirty="0" err="1"/>
              <a:t>Rumus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CF </a:t>
            </a:r>
            <a:r>
              <a:rPr lang="en-US" altLang="en-US" sz="2400" dirty="0" err="1"/>
              <a:t>Pakar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CF Rule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algn="ctr" eaLnBrk="1" hangingPunct="1">
              <a:buFont typeface="Wingdings 3" panose="05040102010807070707" pitchFamily="18" charset="2"/>
              <a:buNone/>
              <a:defRPr/>
            </a:pPr>
            <a:r>
              <a:rPr lang="pt" sz="3500" b="1" dirty="0"/>
              <a:t>CF[H, E] = CF[E] * CF[</a:t>
            </a:r>
            <a:r>
              <a:rPr lang="pt" sz="3500" b="1" dirty="0" err="1"/>
              <a:t>Rule</a:t>
            </a:r>
            <a:r>
              <a:rPr lang="pt" sz="3500" b="1" dirty="0"/>
              <a:t>]</a:t>
            </a:r>
            <a:endParaRPr lang="en-US" altLang="en-US" sz="3500" b="1" dirty="0"/>
          </a:p>
          <a:p>
            <a:pPr algn="just" eaLnBrk="1" hangingPunct="1">
              <a:buFont typeface="Wingdings 2" panose="05020102010507070707" pitchFamily="18" charset="2"/>
              <a:buNone/>
              <a:defRPr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ID" sz="2000" dirty="0"/>
              <a:t>CF[H, E]		= CF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hipotesis</a:t>
            </a:r>
            <a:r>
              <a:rPr lang="en-ID" sz="2000" dirty="0"/>
              <a:t> H yang </a:t>
            </a:r>
            <a:r>
              <a:rPr lang="en-ID" sz="2000" dirty="0" err="1"/>
              <a:t>dipengaruhi</a:t>
            </a:r>
            <a:r>
              <a:rPr lang="en-ID" sz="2000" dirty="0"/>
              <a:t> </a:t>
            </a:r>
            <a:r>
              <a:rPr lang="en-ID" sz="2000" dirty="0" err="1"/>
              <a:t>oleh</a:t>
            </a:r>
            <a:r>
              <a:rPr lang="en-ID" sz="2000" dirty="0"/>
              <a:t> evidence E. </a:t>
            </a:r>
          </a:p>
          <a:p>
            <a:pPr algn="just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ID" sz="2000" dirty="0"/>
              <a:t>CF[E] 		= CF </a:t>
            </a:r>
            <a:r>
              <a:rPr lang="en-ID" sz="2000" dirty="0" err="1"/>
              <a:t>dari</a:t>
            </a:r>
            <a:r>
              <a:rPr lang="en-ID" sz="2000" dirty="0"/>
              <a:t> evidence E. </a:t>
            </a:r>
          </a:p>
          <a:p>
            <a:pPr algn="just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ID" sz="2000" dirty="0"/>
              <a:t>CF[Rule]		= CF </a:t>
            </a:r>
            <a:r>
              <a:rPr lang="en-ID" sz="2000" dirty="0" err="1"/>
              <a:t>dari</a:t>
            </a:r>
            <a:r>
              <a:rPr lang="en-ID" sz="2000" dirty="0"/>
              <a:t> rule yang </a:t>
            </a:r>
            <a:r>
              <a:rPr lang="en-ID" sz="2000" dirty="0" err="1"/>
              <a:t>menghubungkan</a:t>
            </a:r>
            <a:r>
              <a:rPr lang="en-ID" sz="2000" dirty="0"/>
              <a:t> E </a:t>
            </a:r>
            <a:r>
              <a:rPr lang="en-ID" sz="2000" dirty="0" err="1"/>
              <a:t>dengan</a:t>
            </a:r>
            <a:r>
              <a:rPr lang="en-ID" sz="2000" dirty="0"/>
              <a:t> H (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ditentukan</a:t>
            </a:r>
            <a:r>
              <a:rPr lang="en-ID" sz="2000" dirty="0"/>
              <a:t> </a:t>
            </a:r>
            <a:r>
              <a:rPr lang="en-ID" sz="2000" dirty="0" err="1"/>
              <a:t>oleh</a:t>
            </a:r>
            <a:r>
              <a:rPr lang="en-ID" sz="2000" dirty="0"/>
              <a:t> </a:t>
            </a:r>
            <a:r>
              <a:rPr lang="en-ID" sz="2000" dirty="0" err="1"/>
              <a:t>pakar</a:t>
            </a:r>
            <a:r>
              <a:rPr lang="en-ID" sz="2000" dirty="0"/>
              <a:t>).</a:t>
            </a:r>
            <a:endParaRPr lang="en-US" alt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160FD2-8DCC-1342-B595-EE6AD19DD45D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Certainty Factors (CF)</a:t>
            </a:r>
          </a:p>
        </p:txBody>
      </p:sp>
    </p:spTree>
    <p:extLst>
      <p:ext uri="{BB962C8B-B14F-4D97-AF65-F5344CB8AC3E}">
        <p14:creationId xmlns:p14="http://schemas.microsoft.com/office/powerpoint/2010/main" val="40628655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419308FC-85E0-4025-B200-7FDCDC2E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6A6DA197-9DCE-4A2C-8587-B06E28FD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CB449-593D-0449-BE44-D4A01DE2E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6" y="838200"/>
            <a:ext cx="8292308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E38FA68-2E83-4EC0-800B-BE0A1B1F22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2400" y="495300"/>
            <a:ext cx="8385175" cy="10509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id-ID" altLang="en-US" dirty="0"/>
              <a:t> 1</a:t>
            </a:r>
            <a:endParaRPr lang="en-US" altLang="en-US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AB6DF40-E211-4927-BB7B-B52582433E6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15925" y="1676400"/>
            <a:ext cx="8312150" cy="39624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 Ani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menderita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bintik-bintik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wajahnya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Dokter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memperkirakan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 Ani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terkena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cacar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CF?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MB[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Cacar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Bintik2] = 0.8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MD[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Cacar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Bintik2] = 0.01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CF[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Cacar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Bintik2] = 0.80 -  0.01 = 0.79</a:t>
            </a:r>
          </a:p>
        </p:txBody>
      </p:sp>
    </p:spTree>
    <p:extLst>
      <p:ext uri="{BB962C8B-B14F-4D97-AF65-F5344CB8AC3E}">
        <p14:creationId xmlns:p14="http://schemas.microsoft.com/office/powerpoint/2010/main" val="204019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</TotalTime>
  <Words>667</Words>
  <Application>Microsoft Macintosh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Times New Roman</vt:lpstr>
      <vt:lpstr>Wingdings</vt:lpstr>
      <vt:lpstr>Wingdings 2</vt:lpstr>
      <vt:lpstr>Wingdings 3</vt:lpstr>
      <vt:lpstr>Office Theme</vt:lpstr>
      <vt:lpstr>PowerPoint Presentation</vt:lpstr>
      <vt:lpstr>Ketidakpastian</vt:lpstr>
      <vt:lpstr>Ketidakpastian</vt:lpstr>
      <vt:lpstr>Probabilitas</vt:lpstr>
      <vt:lpstr>PowerPoint Presentation</vt:lpstr>
      <vt:lpstr>PowerPoint Presentation</vt:lpstr>
      <vt:lpstr>PowerPoint Presentation</vt:lpstr>
      <vt:lpstr>PowerPoint Presentation</vt:lpstr>
      <vt:lpstr>Contoh  1</vt:lpstr>
      <vt:lpstr>Contoh 2</vt:lpstr>
      <vt:lpstr>PowerPoint Presentation</vt:lpstr>
      <vt:lpstr>PowerPoint Presentation</vt:lpstr>
      <vt:lpstr>Soal  1</vt:lpstr>
      <vt:lpstr>Soal  2</vt:lpstr>
      <vt:lpstr>Soal  3</vt:lpstr>
      <vt:lpstr>Soal 4</vt:lpstr>
    </vt:vector>
  </TitlesOfParts>
  <Company>signDesign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rimba</dc:creator>
  <cp:lastModifiedBy>Microsoft Office User</cp:lastModifiedBy>
  <cp:revision>235</cp:revision>
  <dcterms:created xsi:type="dcterms:W3CDTF">2010-08-24T06:47:44Z</dcterms:created>
  <dcterms:modified xsi:type="dcterms:W3CDTF">2024-11-20T14:02:28Z</dcterms:modified>
</cp:coreProperties>
</file>