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3" r:id="rId3"/>
    <p:sldId id="257" r:id="rId4"/>
    <p:sldId id="300" r:id="rId5"/>
    <p:sldId id="271" r:id="rId6"/>
    <p:sldId id="301" r:id="rId7"/>
    <p:sldId id="272" r:id="rId8"/>
    <p:sldId id="258" r:id="rId9"/>
    <p:sldId id="281" r:id="rId10"/>
    <p:sldId id="261" r:id="rId11"/>
    <p:sldId id="259" r:id="rId12"/>
    <p:sldId id="275" r:id="rId13"/>
    <p:sldId id="274" r:id="rId14"/>
    <p:sldId id="260" r:id="rId15"/>
    <p:sldId id="282" r:id="rId16"/>
    <p:sldId id="262" r:id="rId17"/>
    <p:sldId id="276" r:id="rId18"/>
    <p:sldId id="277" r:id="rId19"/>
    <p:sldId id="264" r:id="rId20"/>
    <p:sldId id="265" r:id="rId21"/>
    <p:sldId id="283" r:id="rId22"/>
    <p:sldId id="266" r:id="rId23"/>
    <p:sldId id="267" r:id="rId24"/>
    <p:sldId id="268" r:id="rId25"/>
    <p:sldId id="278" r:id="rId26"/>
    <p:sldId id="269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7" r:id="rId39"/>
    <p:sldId id="294" r:id="rId40"/>
    <p:sldId id="295" r:id="rId41"/>
    <p:sldId id="296" r:id="rId42"/>
    <p:sldId id="298" r:id="rId43"/>
    <p:sldId id="299" r:id="rId44"/>
    <p:sldId id="28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34" autoAdjust="0"/>
    <p:restoredTop sz="94660"/>
  </p:normalViewPr>
  <p:slideViewPr>
    <p:cSldViewPr snapToGrid="0">
      <p:cViewPr>
        <p:scale>
          <a:sx n="115" d="100"/>
          <a:sy n="115" d="100"/>
        </p:scale>
        <p:origin x="8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Sistem</a:t>
            </a:r>
            <a:r>
              <a:rPr lang="en-US" sz="8000" dirty="0"/>
              <a:t> </a:t>
            </a:r>
            <a:r>
              <a:rPr lang="en-US" sz="8000" dirty="0" err="1"/>
              <a:t>pakar</a:t>
            </a:r>
            <a:endParaRPr lang="en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Alfajri</a:t>
            </a:r>
            <a:r>
              <a:rPr lang="en-US" dirty="0"/>
              <a:t> </a:t>
            </a:r>
            <a:r>
              <a:rPr lang="en-US" dirty="0" err="1"/>
              <a:t>Hulvi</a:t>
            </a:r>
            <a:r>
              <a:rPr lang="en-US" dirty="0"/>
              <a:t>, S.T.</a:t>
            </a:r>
          </a:p>
          <a:p>
            <a:r>
              <a:rPr lang="en-US" dirty="0"/>
              <a:t>Bangka Techno Hub (</a:t>
            </a:r>
            <a:r>
              <a:rPr lang="en-US" dirty="0" err="1"/>
              <a:t>Bithub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201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pa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8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6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7272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-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pakar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komunitas</a:t>
            </a:r>
            <a:r>
              <a:rPr lang="en-US" sz="2800" dirty="0"/>
              <a:t> AI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pertengahan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1950an.</a:t>
            </a:r>
          </a:p>
          <a:p>
            <a:pPr algn="just"/>
            <a:r>
              <a:rPr lang="en-US" sz="2800" dirty="0"/>
              <a:t>- </a:t>
            </a:r>
            <a:r>
              <a:rPr lang="en-ID" sz="2800" dirty="0"/>
              <a:t>Herbert Simon (</a:t>
            </a:r>
            <a:r>
              <a:rPr lang="en-ID" sz="2800" dirty="0" err="1"/>
              <a:t>ilmuan</a:t>
            </a:r>
            <a:r>
              <a:rPr lang="en-ID" sz="2800" dirty="0"/>
              <a:t> </a:t>
            </a:r>
            <a:r>
              <a:rPr lang="en-ID" sz="2800" dirty="0" err="1"/>
              <a:t>politik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ekonomi</a:t>
            </a:r>
            <a:r>
              <a:rPr lang="en-ID" sz="2800" dirty="0"/>
              <a:t>) </a:t>
            </a:r>
            <a:r>
              <a:rPr lang="en-ID" sz="2800" dirty="0" err="1"/>
              <a:t>dan</a:t>
            </a:r>
            <a:r>
              <a:rPr lang="en-ID" sz="2800" dirty="0"/>
              <a:t> Allen Newell (</a:t>
            </a:r>
            <a:r>
              <a:rPr lang="en-ID" sz="2800" dirty="0" err="1"/>
              <a:t>ilmuwan</a:t>
            </a:r>
            <a:r>
              <a:rPr lang="en-ID" sz="2800" dirty="0"/>
              <a:t> computer), </a:t>
            </a:r>
            <a:r>
              <a:rPr lang="en-ID" sz="2800" dirty="0" err="1"/>
              <a:t>meneliti</a:t>
            </a:r>
            <a:r>
              <a:rPr lang="en-ID" sz="2800" dirty="0"/>
              <a:t>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manusia</a:t>
            </a:r>
            <a:r>
              <a:rPr lang="en-ID" sz="2800" dirty="0"/>
              <a:t> </a:t>
            </a:r>
            <a:r>
              <a:rPr lang="en-ID" sz="2800" dirty="0" err="1"/>
              <a:t>memecahkan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.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tertarik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mensimulasikan</a:t>
            </a:r>
            <a:r>
              <a:rPr lang="en-ID" sz="2800" dirty="0"/>
              <a:t> proses </a:t>
            </a:r>
            <a:r>
              <a:rPr lang="en-ID" sz="2800" dirty="0" err="1"/>
              <a:t>berpikir</a:t>
            </a:r>
            <a:r>
              <a:rPr lang="en-ID" sz="2800" dirty="0"/>
              <a:t> </a:t>
            </a:r>
            <a:r>
              <a:rPr lang="en-ID" sz="2800" dirty="0" err="1"/>
              <a:t>manusia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program </a:t>
            </a:r>
            <a:r>
              <a:rPr lang="en-ID" sz="2800" dirty="0" err="1"/>
              <a:t>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06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7272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- GPS </a:t>
            </a:r>
            <a:r>
              <a:rPr lang="en-US" sz="2800" i="1" dirty="0"/>
              <a:t>(General Purpose Problem Solver)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pakar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ID" sz="2800" dirty="0"/>
              <a:t>Simon </a:t>
            </a:r>
            <a:r>
              <a:rPr lang="en-ID" sz="2800" dirty="0" err="1"/>
              <a:t>dan</a:t>
            </a:r>
            <a:r>
              <a:rPr lang="en-ID" sz="2800" dirty="0"/>
              <a:t> Newell </a:t>
            </a:r>
            <a:r>
              <a:rPr lang="en-ID" sz="2800" dirty="0" err="1"/>
              <a:t>bekerja</a:t>
            </a:r>
            <a:r>
              <a:rPr lang="en-ID" sz="2800" dirty="0"/>
              <a:t> </a:t>
            </a:r>
            <a:r>
              <a:rPr lang="en-ID" sz="2800" dirty="0" err="1"/>
              <a:t>sama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J.C. Shaw, </a:t>
            </a:r>
            <a:r>
              <a:rPr lang="en-ID" sz="2800" dirty="0" err="1"/>
              <a:t>seorang</a:t>
            </a:r>
            <a:r>
              <a:rPr lang="en-ID" sz="2800" dirty="0"/>
              <a:t> programmer </a:t>
            </a:r>
            <a:r>
              <a:rPr lang="en-ID" sz="2800" dirty="0" err="1"/>
              <a:t>pada</a:t>
            </a:r>
            <a:r>
              <a:rPr lang="en-ID" sz="2800" dirty="0"/>
              <a:t> </a:t>
            </a:r>
            <a:r>
              <a:rPr lang="en-ID" sz="2800" dirty="0" err="1"/>
              <a:t>tahun</a:t>
            </a:r>
            <a:r>
              <a:rPr lang="en-ID" sz="2800" dirty="0"/>
              <a:t> </a:t>
            </a:r>
            <a:r>
              <a:rPr lang="en-US" sz="2800" dirty="0"/>
              <a:t>1957.</a:t>
            </a:r>
          </a:p>
          <a:p>
            <a:pPr algn="just"/>
            <a:r>
              <a:rPr lang="en-US" sz="2800" dirty="0"/>
              <a:t>-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mengembangkan</a:t>
            </a:r>
            <a:r>
              <a:rPr lang="en-ID" sz="2800" dirty="0"/>
              <a:t> </a:t>
            </a:r>
            <a:r>
              <a:rPr lang="en-ID" sz="2800" dirty="0" err="1"/>
              <a:t>strategi</a:t>
            </a:r>
            <a:r>
              <a:rPr lang="en-ID" sz="2800" dirty="0"/>
              <a:t> "</a:t>
            </a:r>
            <a:r>
              <a:rPr lang="en-ID" sz="2800" i="1" dirty="0"/>
              <a:t>means-ends analysis</a:t>
            </a:r>
            <a:r>
              <a:rPr lang="en-ID" sz="2800" dirty="0"/>
              <a:t>”. </a:t>
            </a:r>
            <a:r>
              <a:rPr lang="en-ID" sz="2800" dirty="0" err="1"/>
              <a:t>Strategi</a:t>
            </a:r>
            <a:r>
              <a:rPr lang="en-ID" sz="2800" dirty="0"/>
              <a:t> </a:t>
            </a:r>
            <a:r>
              <a:rPr lang="en-ID" sz="2800" dirty="0" err="1"/>
              <a:t>melibatkan</a:t>
            </a:r>
            <a:r>
              <a:rPr lang="en-ID" sz="2800" dirty="0"/>
              <a:t> </a:t>
            </a:r>
            <a:r>
              <a:rPr lang="en-ID" sz="2800" dirty="0" err="1"/>
              <a:t>identifikasi</a:t>
            </a:r>
            <a:r>
              <a:rPr lang="en-ID" sz="2800" dirty="0"/>
              <a:t> </a:t>
            </a:r>
            <a:r>
              <a:rPr lang="en-ID" sz="2800" b="1" dirty="0" err="1"/>
              <a:t>perbedaan</a:t>
            </a:r>
            <a:r>
              <a:rPr lang="en-ID" sz="2800" b="1" dirty="0"/>
              <a:t> </a:t>
            </a:r>
            <a:r>
              <a:rPr lang="en-ID" sz="2800" b="1" dirty="0" err="1"/>
              <a:t>antara</a:t>
            </a:r>
            <a:r>
              <a:rPr lang="en-ID" sz="2800" b="1" dirty="0"/>
              <a:t> </a:t>
            </a:r>
            <a:r>
              <a:rPr lang="en-ID" sz="2800" b="1" dirty="0" err="1"/>
              <a:t>keadaan</a:t>
            </a:r>
            <a:r>
              <a:rPr lang="en-ID" sz="2800" b="1" dirty="0"/>
              <a:t> </a:t>
            </a:r>
            <a:r>
              <a:rPr lang="en-ID" sz="2800" b="1" dirty="0" err="1"/>
              <a:t>awal</a:t>
            </a:r>
            <a:r>
              <a:rPr lang="en-ID" sz="2800" b="1" dirty="0"/>
              <a:t> </a:t>
            </a:r>
            <a:r>
              <a:rPr lang="en-ID" sz="2800" b="1" dirty="0" err="1"/>
              <a:t>dan</a:t>
            </a:r>
            <a:r>
              <a:rPr lang="en-ID" sz="2800" b="1" dirty="0"/>
              <a:t> </a:t>
            </a:r>
            <a:r>
              <a:rPr lang="en-ID" sz="2800" b="1" dirty="0" err="1"/>
              <a:t>tujuan</a:t>
            </a:r>
            <a:r>
              <a:rPr lang="en-ID" sz="2800" b="1" dirty="0"/>
              <a:t>, </a:t>
            </a:r>
            <a:r>
              <a:rPr lang="en-ID" sz="2800" b="1" dirty="0" err="1"/>
              <a:t>dan</a:t>
            </a:r>
            <a:r>
              <a:rPr lang="en-ID" sz="2800" b="1" dirty="0"/>
              <a:t> </a:t>
            </a:r>
            <a:r>
              <a:rPr lang="en-ID" sz="2800" b="1" dirty="0" err="1"/>
              <a:t>kemudian</a:t>
            </a:r>
            <a:r>
              <a:rPr lang="en-ID" sz="2800" b="1" dirty="0"/>
              <a:t> </a:t>
            </a:r>
            <a:r>
              <a:rPr lang="en-ID" sz="2800" b="1" dirty="0" err="1"/>
              <a:t>mencari</a:t>
            </a:r>
            <a:r>
              <a:rPr lang="en-ID" sz="2800" b="1" dirty="0"/>
              <a:t> </a:t>
            </a:r>
            <a:r>
              <a:rPr lang="en-ID" sz="2800" b="1" dirty="0" err="1"/>
              <a:t>tindakan</a:t>
            </a:r>
            <a:r>
              <a:rPr lang="en-ID" sz="2800" b="1" dirty="0"/>
              <a:t> yang </a:t>
            </a:r>
            <a:r>
              <a:rPr lang="en-ID" sz="2800" b="1" dirty="0" err="1"/>
              <a:t>dapat</a:t>
            </a:r>
            <a:r>
              <a:rPr lang="en-ID" sz="2800" b="1" dirty="0"/>
              <a:t> </a:t>
            </a:r>
            <a:r>
              <a:rPr lang="en-ID" sz="2800" b="1" dirty="0" err="1"/>
              <a:t>mengurangi</a:t>
            </a:r>
            <a:r>
              <a:rPr lang="en-ID" sz="2800" b="1" dirty="0"/>
              <a:t> </a:t>
            </a:r>
            <a:r>
              <a:rPr lang="en-ID" sz="2800" b="1" dirty="0" err="1"/>
              <a:t>perbedaan</a:t>
            </a:r>
            <a:r>
              <a:rPr lang="en-ID" sz="2800" b="1" dirty="0"/>
              <a:t>. </a:t>
            </a:r>
          </a:p>
          <a:p>
            <a:pPr algn="just"/>
            <a:r>
              <a:rPr lang="en-ID" sz="2800" dirty="0"/>
              <a:t>- GPS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bahasa</a:t>
            </a:r>
            <a:r>
              <a:rPr lang="en-ID" sz="2800" dirty="0"/>
              <a:t> </a:t>
            </a:r>
            <a:r>
              <a:rPr lang="en-ID" sz="2800" dirty="0" err="1"/>
              <a:t>pemrograman</a:t>
            </a:r>
            <a:r>
              <a:rPr lang="en-ID" sz="2800" dirty="0"/>
              <a:t> yang </a:t>
            </a:r>
            <a:r>
              <a:rPr lang="en-ID" sz="2800" dirty="0" err="1"/>
              <a:t>disebut</a:t>
            </a:r>
            <a:r>
              <a:rPr lang="en-ID" sz="2800" dirty="0"/>
              <a:t> </a:t>
            </a:r>
            <a:r>
              <a:rPr lang="en-ID" sz="2800" b="1" dirty="0"/>
              <a:t>Information Processing Language (IPL).</a:t>
            </a:r>
            <a:endParaRPr lang="en-US" sz="2800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23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0445"/>
            <a:ext cx="10177272" cy="4418915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mentransfer</a:t>
            </a:r>
            <a:r>
              <a:rPr lang="en-US" sz="2800" dirty="0"/>
              <a:t> </a:t>
            </a:r>
            <a:r>
              <a:rPr lang="en-US" sz="2800" dirty="0" err="1"/>
              <a:t>kepakaran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pakar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orang lain yang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pakar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(Lestari, 2012)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dirty="0" err="1"/>
              <a:t>Interpretasi</a:t>
            </a:r>
            <a:r>
              <a:rPr lang="en-US" sz="2800" dirty="0"/>
              <a:t> :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kesimpulan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data </a:t>
            </a:r>
            <a:r>
              <a:rPr lang="en-US" sz="2800" dirty="0" err="1"/>
              <a:t>mentah</a:t>
            </a: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dirty="0" err="1"/>
              <a:t>Prediksi</a:t>
            </a:r>
            <a:r>
              <a:rPr lang="en-US" sz="2800" dirty="0"/>
              <a:t> : </a:t>
            </a:r>
            <a:r>
              <a:rPr lang="en-US" sz="2800" dirty="0" err="1"/>
              <a:t>memproyeksikan</a:t>
            </a:r>
            <a:r>
              <a:rPr lang="en-US" sz="2800" dirty="0"/>
              <a:t> </a:t>
            </a:r>
            <a:r>
              <a:rPr lang="en-US" sz="2800" dirty="0" err="1"/>
              <a:t>akibat-akibat</a:t>
            </a:r>
            <a:r>
              <a:rPr lang="en-US" sz="2800" dirty="0"/>
              <a:t> yang </a:t>
            </a:r>
            <a:r>
              <a:rPr lang="en-US" sz="2800" dirty="0" err="1"/>
              <a:t>dimungkinkan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situasi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dirty="0"/>
              <a:t>Diagnosis</a:t>
            </a:r>
            <a:r>
              <a:rPr lang="en-US" sz="2800" dirty="0"/>
              <a:t> :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sebab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gejala-gejala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dirty="0" err="1"/>
              <a:t>Perancangan</a:t>
            </a:r>
            <a:r>
              <a:rPr lang="en-US" sz="2800" dirty="0"/>
              <a:t> :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konfigurasi</a:t>
            </a:r>
            <a:r>
              <a:rPr lang="en-US" sz="2800" dirty="0"/>
              <a:t> </a:t>
            </a:r>
            <a:r>
              <a:rPr lang="en-US" sz="2800" dirty="0" err="1"/>
              <a:t>komponen-komponen</a:t>
            </a:r>
            <a:r>
              <a:rPr lang="en-US" sz="2800" dirty="0"/>
              <a:t> yang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dirty="0"/>
          </a:p>
          <a:p>
            <a:pPr algn="just"/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5737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143744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Memungkinkan</a:t>
            </a:r>
            <a:r>
              <a:rPr lang="en-US" sz="2800" dirty="0"/>
              <a:t> orang </a:t>
            </a:r>
            <a:r>
              <a:rPr lang="en-US" sz="2800" dirty="0" err="1"/>
              <a:t>awam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mengerjakan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para </a:t>
            </a:r>
            <a:r>
              <a:rPr lang="en-US" sz="2800" dirty="0" err="1"/>
              <a:t>ahli</a:t>
            </a:r>
            <a:r>
              <a:rPr lang="en-US" sz="2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berulang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keahlian</a:t>
            </a:r>
            <a:r>
              <a:rPr lang="en-US" sz="2800" dirty="0"/>
              <a:t> para </a:t>
            </a:r>
            <a:r>
              <a:rPr lang="en-US" sz="2800" dirty="0" err="1"/>
              <a:t>pakar</a:t>
            </a:r>
            <a:r>
              <a:rPr lang="en-US" sz="2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reliabilitas</a:t>
            </a:r>
            <a:r>
              <a:rPr lang="en-US" sz="2800" dirty="0"/>
              <a:t> (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pengukuran</a:t>
            </a:r>
            <a:r>
              <a:rPr lang="en-US" sz="2800" dirty="0"/>
              <a:t> yang </a:t>
            </a:r>
            <a:r>
              <a:rPr lang="en-US" sz="2800" dirty="0" err="1"/>
              <a:t>konsisten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dipercaya</a:t>
            </a:r>
            <a:r>
              <a:rPr lang="en-US" sz="28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melestarikan</a:t>
            </a:r>
            <a:r>
              <a:rPr lang="en-US" sz="2800" dirty="0"/>
              <a:t> </a:t>
            </a:r>
            <a:r>
              <a:rPr lang="en-US" sz="2800" dirty="0" err="1"/>
              <a:t>keahlian</a:t>
            </a:r>
            <a:r>
              <a:rPr lang="en-US" sz="2800" dirty="0"/>
              <a:t> para </a:t>
            </a:r>
            <a:r>
              <a:rPr lang="en-US" sz="2800" dirty="0" err="1"/>
              <a:t>pakar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43789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143744" cy="402336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pakar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biasanya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dipakai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bidang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tertentu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sesuai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kepakaran</a:t>
            </a:r>
            <a:r>
              <a:rPr lang="en-US" altLang="en-US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dirty="0" err="1"/>
              <a:t>Penambahan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pengetahuan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baru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bisa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mengubah</a:t>
            </a:r>
            <a:r>
              <a:rPr lang="en-US" altLang="en-US" sz="3200" dirty="0"/>
              <a:t> program.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200" dirty="0" err="1"/>
              <a:t>Kepastian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pakar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berupa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pendekatan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saja</a:t>
            </a:r>
            <a:r>
              <a:rPr lang="en-US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77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3766"/>
            <a:ext cx="9720073" cy="3746810"/>
          </a:xfrm>
        </p:spPr>
        <p:txBody>
          <a:bodyPr>
            <a:noAutofit/>
          </a:bodyPr>
          <a:lstStyle/>
          <a:p>
            <a:pPr algn="just"/>
            <a:r>
              <a:rPr lang="en-ID" sz="3200" dirty="0" err="1">
                <a:solidFill>
                  <a:srgbClr val="FF0000"/>
                </a:solidFill>
              </a:rPr>
              <a:t>Modul</a:t>
            </a:r>
            <a:r>
              <a:rPr lang="en-ID" sz="3200" dirty="0">
                <a:solidFill>
                  <a:srgbClr val="FF0000"/>
                </a:solidFill>
              </a:rPr>
              <a:t> </a:t>
            </a:r>
            <a:r>
              <a:rPr lang="en-ID" sz="3200" dirty="0" err="1">
                <a:solidFill>
                  <a:srgbClr val="FF0000"/>
                </a:solidFill>
              </a:rPr>
              <a:t>Penerimaan</a:t>
            </a:r>
            <a:r>
              <a:rPr lang="en-ID" sz="3200" dirty="0">
                <a:solidFill>
                  <a:srgbClr val="FF0000"/>
                </a:solidFill>
              </a:rPr>
              <a:t> </a:t>
            </a:r>
            <a:r>
              <a:rPr lang="en-ID" sz="3200" dirty="0" err="1">
                <a:solidFill>
                  <a:srgbClr val="FF0000"/>
                </a:solidFill>
              </a:rPr>
              <a:t>Pengetahuan</a:t>
            </a:r>
            <a:endParaRPr lang="en-ID" sz="3200" dirty="0">
              <a:solidFill>
                <a:srgbClr val="FF0000"/>
              </a:solidFill>
            </a:endParaRPr>
          </a:p>
          <a:p>
            <a:pPr algn="just"/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modul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sedang</a:t>
            </a:r>
            <a:r>
              <a:rPr lang="en-ID" sz="3200" dirty="0"/>
              <a:t> </a:t>
            </a:r>
            <a:r>
              <a:rPr lang="en-ID" sz="3200" dirty="0" err="1"/>
              <a:t>menerima</a:t>
            </a:r>
            <a:r>
              <a:rPr lang="en-ID" sz="3200" dirty="0"/>
              <a:t> input </a:t>
            </a:r>
            <a:r>
              <a:rPr lang="en-ID" sz="3200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para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tenaga</a:t>
            </a:r>
            <a:r>
              <a:rPr lang="en-ID" sz="3200" dirty="0"/>
              <a:t> </a:t>
            </a:r>
            <a:r>
              <a:rPr lang="en-ID" sz="3200" dirty="0" err="1"/>
              <a:t>ahli</a:t>
            </a:r>
            <a:r>
              <a:rPr lang="en-ID" sz="3200" dirty="0"/>
              <a:t>. Proses </a:t>
            </a:r>
            <a:r>
              <a:rPr lang="en-ID" sz="3200" dirty="0" err="1"/>
              <a:t>pengumpulan</a:t>
            </a:r>
            <a:r>
              <a:rPr lang="en-ID" sz="3200" dirty="0"/>
              <a:t> </a:t>
            </a:r>
            <a:r>
              <a:rPr lang="en-ID" sz="3200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dibantu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seorang</a:t>
            </a:r>
            <a:r>
              <a:rPr lang="en-ID" sz="3200" dirty="0"/>
              <a:t> </a:t>
            </a:r>
            <a:r>
              <a:rPr lang="en-ID" sz="3200" i="1" dirty="0"/>
              <a:t>Knowledge Engineer </a:t>
            </a:r>
            <a:r>
              <a:rPr lang="en-ID" sz="3200" dirty="0"/>
              <a:t>yang </a:t>
            </a:r>
            <a:r>
              <a:rPr lang="en-ID" sz="3200" dirty="0" err="1"/>
              <a:t>berfungsi</a:t>
            </a:r>
            <a:r>
              <a:rPr lang="en-ID" sz="3200" dirty="0"/>
              <a:t> </a:t>
            </a:r>
            <a:r>
              <a:rPr lang="en-ID" sz="3200" dirty="0" err="1"/>
              <a:t>menerjemahkan</a:t>
            </a:r>
            <a:r>
              <a:rPr lang="en-ID" sz="3200" dirty="0"/>
              <a:t> </a:t>
            </a:r>
            <a:r>
              <a:rPr lang="en-ID" sz="3200" dirty="0" err="1"/>
              <a:t>bahasa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ke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nantinya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5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3766"/>
            <a:ext cx="9720073" cy="4335594"/>
          </a:xfrm>
        </p:spPr>
        <p:txBody>
          <a:bodyPr>
            <a:normAutofit/>
          </a:bodyPr>
          <a:lstStyle/>
          <a:p>
            <a:pPr algn="just"/>
            <a:r>
              <a:rPr lang="en-ID" sz="3200" dirty="0">
                <a:solidFill>
                  <a:srgbClr val="FF0000"/>
                </a:solidFill>
              </a:rPr>
              <a:t>Modul </a:t>
            </a:r>
            <a:r>
              <a:rPr lang="en-ID" sz="3200" dirty="0" err="1">
                <a:solidFill>
                  <a:srgbClr val="FF0000"/>
                </a:solidFill>
              </a:rPr>
              <a:t>Konsultasi</a:t>
            </a:r>
            <a:endParaRPr lang="en-ID" sz="3200" dirty="0">
              <a:solidFill>
                <a:srgbClr val="FF0000"/>
              </a:solidFill>
            </a:endParaRPr>
          </a:p>
          <a:p>
            <a:pPr algn="just"/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beralih</a:t>
            </a:r>
            <a:r>
              <a:rPr lang="en-ID" sz="3200" dirty="0"/>
              <a:t> </a:t>
            </a:r>
            <a:r>
              <a:rPr lang="en-ID" sz="3200" dirty="0" err="1"/>
              <a:t>ke</a:t>
            </a:r>
            <a:r>
              <a:rPr lang="en-ID" sz="3200" dirty="0"/>
              <a:t> </a:t>
            </a:r>
            <a:r>
              <a:rPr lang="en-ID" sz="3200" dirty="0" err="1"/>
              <a:t>modul</a:t>
            </a:r>
            <a:r>
              <a:rPr lang="en-ID" sz="3200" dirty="0"/>
              <a:t> </a:t>
            </a:r>
            <a:r>
              <a:rPr lang="en-ID" sz="3200" dirty="0" err="1"/>
              <a:t>konsultasi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menerima</a:t>
            </a:r>
            <a:r>
              <a:rPr lang="en-ID" sz="3200" dirty="0"/>
              <a:t> </a:t>
            </a:r>
            <a:r>
              <a:rPr lang="en-ID" sz="3200" dirty="0" err="1"/>
              <a:t>pertanyaan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user. </a:t>
            </a:r>
            <a:r>
              <a:rPr lang="en-ID" sz="3200" dirty="0" err="1"/>
              <a:t>Pertanyaan</a:t>
            </a:r>
            <a:r>
              <a:rPr lang="en-ID" sz="3200" dirty="0"/>
              <a:t> </a:t>
            </a:r>
            <a:r>
              <a:rPr lang="en-ID" sz="3200" dirty="0" err="1"/>
              <a:t>terkadang</a:t>
            </a:r>
            <a:r>
              <a:rPr lang="en-ID" sz="3200" dirty="0"/>
              <a:t> juga </a:t>
            </a:r>
            <a:r>
              <a:rPr lang="en-ID" sz="3200" dirty="0" err="1"/>
              <a:t>bisa</a:t>
            </a:r>
            <a:r>
              <a:rPr lang="en-ID" sz="3200" dirty="0"/>
              <a:t> </a:t>
            </a:r>
            <a:r>
              <a:rPr lang="en-ID" sz="3200" dirty="0" err="1"/>
              <a:t>diberikan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bentuk</a:t>
            </a:r>
            <a:r>
              <a:rPr lang="en-ID" sz="3200" dirty="0"/>
              <a:t> </a:t>
            </a:r>
            <a:r>
              <a:rPr lang="en-ID" sz="3200" dirty="0" err="1"/>
              <a:t>permasalahan</a:t>
            </a:r>
            <a:r>
              <a:rPr lang="en-ID" sz="3200" dirty="0"/>
              <a:t> yang </a:t>
            </a:r>
            <a:r>
              <a:rPr lang="en-ID" sz="3200" dirty="0" err="1"/>
              <a:t>memang</a:t>
            </a:r>
            <a:r>
              <a:rPr lang="en-ID" sz="3200" dirty="0"/>
              <a:t> yang </a:t>
            </a:r>
            <a:r>
              <a:rPr lang="en-ID" sz="3200" dirty="0" err="1"/>
              <a:t>memang</a:t>
            </a:r>
            <a:r>
              <a:rPr lang="en-ID" sz="3200" dirty="0"/>
              <a:t> </a:t>
            </a:r>
            <a:r>
              <a:rPr lang="en-ID" sz="3200" dirty="0" err="1"/>
              <a:t>menjadi</a:t>
            </a:r>
            <a:r>
              <a:rPr lang="en-ID" sz="3200" dirty="0"/>
              <a:t> </a:t>
            </a:r>
            <a:r>
              <a:rPr lang="en-ID" sz="3200" dirty="0" err="1"/>
              <a:t>keahlian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tersebut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36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3766"/>
            <a:ext cx="9720073" cy="4335594"/>
          </a:xfrm>
        </p:spPr>
        <p:txBody>
          <a:bodyPr>
            <a:normAutofit/>
          </a:bodyPr>
          <a:lstStyle/>
          <a:p>
            <a:pPr algn="just"/>
            <a:r>
              <a:rPr lang="en-ID" sz="3200" dirty="0">
                <a:solidFill>
                  <a:srgbClr val="FF0000"/>
                </a:solidFill>
              </a:rPr>
              <a:t>Modul </a:t>
            </a:r>
            <a:r>
              <a:rPr lang="en-ID" sz="3200" dirty="0" err="1">
                <a:solidFill>
                  <a:srgbClr val="FF0000"/>
                </a:solidFill>
              </a:rPr>
              <a:t>Penjelasan</a:t>
            </a:r>
            <a:endParaRPr lang="en-ID" sz="3200" dirty="0">
              <a:solidFill>
                <a:srgbClr val="FF0000"/>
              </a:solidFill>
            </a:endParaRPr>
          </a:p>
          <a:p>
            <a:pPr algn="just"/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menjalankan</a:t>
            </a:r>
            <a:r>
              <a:rPr lang="en-ID" sz="3200" dirty="0"/>
              <a:t> </a:t>
            </a:r>
            <a:r>
              <a:rPr lang="en-ID" sz="3200" dirty="0" err="1"/>
              <a:t>tugasnya</a:t>
            </a:r>
            <a:r>
              <a:rPr lang="en-ID" sz="3200" dirty="0"/>
              <a:t> </a:t>
            </a:r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pemberi</a:t>
            </a:r>
            <a:r>
              <a:rPr lang="en-ID" sz="3200" dirty="0"/>
              <a:t> </a:t>
            </a:r>
            <a:r>
              <a:rPr lang="en-ID" sz="3200" dirty="0" err="1"/>
              <a:t>jawaban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jalan</a:t>
            </a:r>
            <a:r>
              <a:rPr lang="en-ID" sz="3200" dirty="0"/>
              <a:t> </a:t>
            </a:r>
            <a:r>
              <a:rPr lang="en-ID" sz="3200" dirty="0" err="1"/>
              <a:t>keluar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 </a:t>
            </a:r>
            <a:r>
              <a:rPr lang="en-ID" sz="3200" dirty="0" err="1"/>
              <a:t>masalah</a:t>
            </a:r>
            <a:r>
              <a:rPr lang="en-ID" sz="3200" dirty="0"/>
              <a:t> yang </a:t>
            </a:r>
            <a:r>
              <a:rPr lang="en-ID" sz="3200" dirty="0" err="1"/>
              <a:t>diajukan</a:t>
            </a:r>
            <a:r>
              <a:rPr lang="en-ID" sz="32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sil gambar untuk sistem pa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2" y="1683834"/>
            <a:ext cx="11403576" cy="44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546C08-1B97-C149-BABE-9413C396BCB3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797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7272" cy="402336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D" sz="3200" dirty="0" err="1"/>
              <a:t>Memahamai</a:t>
            </a:r>
            <a:r>
              <a:rPr lang="en-ID" sz="3200" dirty="0"/>
              <a:t> </a:t>
            </a:r>
            <a:r>
              <a:rPr lang="en-ID" sz="3200" dirty="0" err="1"/>
              <a:t>apa</a:t>
            </a:r>
            <a:r>
              <a:rPr lang="en-ID" sz="3200" dirty="0"/>
              <a:t> </a:t>
            </a:r>
            <a:r>
              <a:rPr lang="en-ID" sz="3200" dirty="0" err="1"/>
              <a:t>itu</a:t>
            </a:r>
            <a:r>
              <a:rPr lang="en-ID" sz="3200" dirty="0"/>
              <a:t> </a:t>
            </a:r>
            <a:r>
              <a:rPr lang="en-ID" sz="3200" i="1" dirty="0" err="1"/>
              <a:t>Aritificial</a:t>
            </a:r>
            <a:r>
              <a:rPr lang="en-ID" sz="3200" i="1" dirty="0"/>
              <a:t> Intelligence </a:t>
            </a:r>
            <a:r>
              <a:rPr lang="en-ID" sz="3200" dirty="0"/>
              <a:t>(AI).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3200" dirty="0" err="1"/>
              <a:t>Memahami</a:t>
            </a:r>
            <a:r>
              <a:rPr lang="en-ID" sz="3200" dirty="0"/>
              <a:t> </a:t>
            </a:r>
            <a:r>
              <a:rPr lang="en-ID" sz="3200" dirty="0" err="1"/>
              <a:t>apa</a:t>
            </a:r>
            <a:r>
              <a:rPr lang="en-ID" sz="3200" dirty="0"/>
              <a:t> </a:t>
            </a:r>
            <a:r>
              <a:rPr lang="en-ID" sz="3200" dirty="0" err="1"/>
              <a:t>itu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cara</a:t>
            </a:r>
            <a:r>
              <a:rPr lang="en-ID" sz="3200" dirty="0"/>
              <a:t> </a:t>
            </a:r>
            <a:r>
              <a:rPr lang="en-ID" sz="3200" dirty="0" err="1"/>
              <a:t>kerjanya</a:t>
            </a:r>
            <a:r>
              <a:rPr lang="en-ID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3200" dirty="0" err="1"/>
              <a:t>Memahami</a:t>
            </a:r>
            <a:r>
              <a:rPr lang="en-ID" sz="3200" dirty="0"/>
              <a:t> </a:t>
            </a:r>
            <a:r>
              <a:rPr lang="en-ID" sz="3200" dirty="0" err="1"/>
              <a:t>algoritma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cara</a:t>
            </a:r>
            <a:r>
              <a:rPr lang="en-ID" sz="3200" dirty="0"/>
              <a:t> </a:t>
            </a:r>
            <a:r>
              <a:rPr lang="en-ID" sz="3200" dirty="0" err="1"/>
              <a:t>kerjanya</a:t>
            </a:r>
            <a:r>
              <a:rPr lang="en-ID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3200" dirty="0" err="1"/>
              <a:t>Membuat</a:t>
            </a:r>
            <a:r>
              <a:rPr lang="en-ID" sz="3200" dirty="0"/>
              <a:t> </a:t>
            </a:r>
            <a:r>
              <a:rPr lang="en-ID" sz="3200" dirty="0" err="1"/>
              <a:t>produk</a:t>
            </a:r>
            <a:r>
              <a:rPr lang="en-ID" sz="3200" dirty="0"/>
              <a:t> </a:t>
            </a:r>
            <a:r>
              <a:rPr lang="en-ID" sz="3200" dirty="0" err="1"/>
              <a:t>sederhana</a:t>
            </a:r>
            <a:r>
              <a:rPr lang="en-ID" sz="3200" dirty="0"/>
              <a:t> </a:t>
            </a:r>
            <a:r>
              <a:rPr lang="en-ID" sz="3200" dirty="0" err="1"/>
              <a:t>terkait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ID" sz="3200" dirty="0"/>
          </a:p>
          <a:p>
            <a:pPr marL="0" indent="0" algn="just">
              <a:buNone/>
            </a:pPr>
            <a:endParaRPr lang="en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1" y="1644548"/>
            <a:ext cx="8469946" cy="52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1401"/>
            <a:ext cx="9720072" cy="1499616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947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1401"/>
            <a:ext cx="9720072" cy="1499616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811D7E4-341E-774A-8DE6-72D02BE82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85200"/>
              </p:ext>
            </p:extLst>
          </p:nvPr>
        </p:nvGraphicFramePr>
        <p:xfrm>
          <a:off x="3279425" y="1649369"/>
          <a:ext cx="5209478" cy="486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10477500" imgH="9791700" progId="Visio.Drawing.4">
                  <p:embed/>
                </p:oleObj>
              </mc:Choice>
              <mc:Fallback>
                <p:oleObj name="VISIO" r:id="rId3" imgW="10477500" imgH="9791700" progId="Visio.Drawing.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C19D657E-FEBE-D044-8DED-EF3627410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425" y="1649369"/>
                        <a:ext cx="5209478" cy="4868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32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sz="3200" b="1" dirty="0">
                <a:solidFill>
                  <a:srgbClr val="FF0000"/>
                </a:solidFill>
              </a:rPr>
              <a:t>Basis </a:t>
            </a:r>
            <a:r>
              <a:rPr lang="en-ID" sz="3200" b="1" dirty="0" err="1">
                <a:solidFill>
                  <a:srgbClr val="FF0000"/>
                </a:solidFill>
              </a:rPr>
              <a:t>Pengetahuan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Knowledge Base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/>
              <a:t>Basis </a:t>
            </a:r>
            <a:r>
              <a:rPr lang="en-ID" sz="3200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pemahaman</a:t>
            </a:r>
            <a:r>
              <a:rPr lang="en-ID" sz="3200" dirty="0"/>
              <a:t>, </a:t>
            </a:r>
            <a:r>
              <a:rPr lang="en-ID" sz="3200" dirty="0" err="1"/>
              <a:t>formulasi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penyelesaian</a:t>
            </a:r>
            <a:r>
              <a:rPr lang="en-ID" sz="3200" dirty="0"/>
              <a:t> </a:t>
            </a:r>
            <a:r>
              <a:rPr lang="en-ID" sz="3200" dirty="0" err="1"/>
              <a:t>masalah</a:t>
            </a:r>
            <a:r>
              <a:rPr lang="en-ID" sz="3200" dirty="0"/>
              <a:t>.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disusun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 </a:t>
            </a:r>
            <a:r>
              <a:rPr lang="en-ID" sz="3200" dirty="0" err="1"/>
              <a:t>dua</a:t>
            </a:r>
            <a:r>
              <a:rPr lang="en-ID" sz="3200" dirty="0"/>
              <a:t> </a:t>
            </a:r>
            <a:r>
              <a:rPr lang="en-ID" sz="3200" dirty="0" err="1"/>
              <a:t>elemen</a:t>
            </a:r>
            <a:r>
              <a:rPr lang="en-ID" sz="3200" dirty="0"/>
              <a:t> </a:t>
            </a:r>
            <a:r>
              <a:rPr lang="en-ID" sz="3200" dirty="0" err="1"/>
              <a:t>dasar</a:t>
            </a:r>
            <a:r>
              <a:rPr lang="en-ID" sz="3200" dirty="0"/>
              <a:t> </a:t>
            </a:r>
            <a:r>
              <a:rPr lang="en-ID" sz="3200" dirty="0" err="1"/>
              <a:t>yaitu</a:t>
            </a:r>
            <a:r>
              <a:rPr lang="en-ID" sz="3200" dirty="0"/>
              <a:t> </a:t>
            </a:r>
            <a:r>
              <a:rPr lang="en-ID" sz="3200" dirty="0" err="1"/>
              <a:t>fakta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aturan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Autofit/>
          </a:bodyPr>
          <a:lstStyle/>
          <a:p>
            <a:pPr algn="just" fontAlgn="base"/>
            <a:r>
              <a:rPr lang="en-ID" sz="3200" b="1" dirty="0" err="1">
                <a:solidFill>
                  <a:srgbClr val="FF0000"/>
                </a:solidFill>
              </a:rPr>
              <a:t>Mesin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Inferensi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Inference Engine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 err="1"/>
              <a:t>Mesin</a:t>
            </a:r>
            <a:r>
              <a:rPr lang="en-ID" sz="3200" dirty="0"/>
              <a:t> </a:t>
            </a:r>
            <a:r>
              <a:rPr lang="en-ID" sz="3200" dirty="0" err="1"/>
              <a:t>Inferensi</a:t>
            </a:r>
            <a:r>
              <a:rPr lang="en-ID" sz="3200" dirty="0"/>
              <a:t>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otak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sebuah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dikenal</a:t>
            </a:r>
            <a:r>
              <a:rPr lang="en-ID" sz="3200" dirty="0"/>
              <a:t> juga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sebutan</a:t>
            </a:r>
            <a:r>
              <a:rPr lang="en-ID" sz="3200" dirty="0"/>
              <a:t> </a:t>
            </a:r>
            <a:r>
              <a:rPr lang="en-ID" sz="3200" i="1" dirty="0"/>
              <a:t>control structure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i="1" dirty="0"/>
              <a:t>rule interpreter</a:t>
            </a:r>
            <a:r>
              <a:rPr lang="en-ID" sz="3200" dirty="0"/>
              <a:t>.</a:t>
            </a:r>
          </a:p>
          <a:p>
            <a:pPr algn="just" fontAlgn="base"/>
            <a:endParaRPr lang="en-ID" sz="3200" dirty="0"/>
          </a:p>
          <a:p>
            <a:pPr algn="just" fontAlgn="base"/>
            <a:r>
              <a:rPr lang="en-ID" sz="3200" dirty="0" err="1"/>
              <a:t>Komponen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mekanisme</a:t>
            </a:r>
            <a:r>
              <a:rPr lang="en-ID" sz="3200" dirty="0"/>
              <a:t> </a:t>
            </a:r>
            <a:r>
              <a:rPr lang="en-ID" sz="3200" dirty="0" err="1"/>
              <a:t>pola</a:t>
            </a:r>
            <a:r>
              <a:rPr lang="en-ID" sz="3200" dirty="0"/>
              <a:t> </a:t>
            </a:r>
            <a:r>
              <a:rPr lang="en-ID" sz="3200" dirty="0" err="1"/>
              <a:t>pikir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penalaran</a:t>
            </a:r>
            <a:r>
              <a:rPr lang="en-ID" sz="3200" dirty="0"/>
              <a:t> yang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menyelesaikan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masalah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53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sz="3200" b="1" dirty="0" err="1">
                <a:solidFill>
                  <a:srgbClr val="FF0000"/>
                </a:solidFill>
              </a:rPr>
              <a:t>Memori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Kerja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Working Memory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 err="1"/>
              <a:t>Berguna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menyimpan</a:t>
            </a:r>
            <a:r>
              <a:rPr lang="en-ID" sz="3200" dirty="0"/>
              <a:t> </a:t>
            </a:r>
            <a:r>
              <a:rPr lang="en-ID" sz="3200" dirty="0" err="1"/>
              <a:t>fakta</a:t>
            </a:r>
            <a:r>
              <a:rPr lang="en-ID" sz="3200" dirty="0"/>
              <a:t> yang </a:t>
            </a:r>
            <a:r>
              <a:rPr lang="en-ID" sz="3200" dirty="0" err="1"/>
              <a:t>dihasilkan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mesin</a:t>
            </a:r>
            <a:r>
              <a:rPr lang="en-ID" sz="3200" dirty="0"/>
              <a:t> </a:t>
            </a:r>
            <a:r>
              <a:rPr lang="en-ID" sz="3200" dirty="0" err="1"/>
              <a:t>inferensi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penambahan</a:t>
            </a:r>
            <a:r>
              <a:rPr lang="en-ID" sz="3200" dirty="0"/>
              <a:t> parameter </a:t>
            </a:r>
            <a:r>
              <a:rPr lang="en-ID" sz="3200" dirty="0" err="1"/>
              <a:t>berupa</a:t>
            </a:r>
            <a:r>
              <a:rPr lang="en-ID" sz="3200" dirty="0"/>
              <a:t> </a:t>
            </a:r>
            <a:r>
              <a:rPr lang="en-ID" sz="3200" dirty="0" err="1"/>
              <a:t>derajat</a:t>
            </a:r>
            <a:r>
              <a:rPr lang="en-ID" sz="3200" dirty="0"/>
              <a:t> </a:t>
            </a:r>
            <a:r>
              <a:rPr lang="en-ID" sz="3200" dirty="0" err="1"/>
              <a:t>kepercayaan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dapat</a:t>
            </a:r>
            <a:r>
              <a:rPr lang="en-ID" sz="3200" dirty="0"/>
              <a:t> juga </a:t>
            </a:r>
            <a:r>
              <a:rPr lang="en-ID" sz="3200" dirty="0" err="1"/>
              <a:t>dikatakan</a:t>
            </a:r>
            <a:r>
              <a:rPr lang="en-ID" sz="3200" dirty="0"/>
              <a:t> </a:t>
            </a:r>
            <a:r>
              <a:rPr lang="en-ID" sz="3200" dirty="0" err="1"/>
              <a:t>sebagai</a:t>
            </a:r>
            <a:r>
              <a:rPr lang="en-ID" sz="3200" dirty="0"/>
              <a:t> global database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fakta</a:t>
            </a:r>
            <a:r>
              <a:rPr lang="en-ID" sz="3200" dirty="0"/>
              <a:t> yang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aturan-aturan</a:t>
            </a:r>
            <a:r>
              <a:rPr lang="en-ID" sz="3200" dirty="0"/>
              <a:t> yang </a:t>
            </a:r>
            <a:r>
              <a:rPr lang="en-ID" sz="3200" dirty="0" err="1"/>
              <a:t>ada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06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sz="3200" b="1" dirty="0" err="1">
                <a:solidFill>
                  <a:srgbClr val="FF0000"/>
                </a:solidFill>
              </a:rPr>
              <a:t>Fasilitas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penjelasan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Explanation facility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 err="1"/>
              <a:t>Menyediakan</a:t>
            </a:r>
            <a:r>
              <a:rPr lang="en-ID" sz="3200" dirty="0"/>
              <a:t> </a:t>
            </a:r>
            <a:r>
              <a:rPr lang="en-ID" sz="3200" dirty="0" err="1"/>
              <a:t>deskripsi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penjelasan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solusi</a:t>
            </a:r>
            <a:r>
              <a:rPr lang="en-ID" sz="3200" dirty="0"/>
              <a:t> yang </a:t>
            </a:r>
            <a:r>
              <a:rPr lang="en-ID" sz="3200" dirty="0" err="1"/>
              <a:t>dihasilkan</a:t>
            </a:r>
            <a:r>
              <a:rPr lang="en-ID" sz="3200" dirty="0"/>
              <a:t> </a:t>
            </a:r>
            <a:r>
              <a:rPr lang="en-ID" sz="3200" dirty="0" err="1"/>
              <a:t>kepada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53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sz="3200" b="1" dirty="0" err="1">
                <a:solidFill>
                  <a:srgbClr val="FF0000"/>
                </a:solidFill>
              </a:rPr>
              <a:t>Akuisisi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pengetahuan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Knowledge acquisition facility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 err="1"/>
              <a:t>Meliputi</a:t>
            </a:r>
            <a:r>
              <a:rPr lang="en-ID" sz="3200" dirty="0"/>
              <a:t> proses </a:t>
            </a:r>
            <a:r>
              <a:rPr lang="en-ID" sz="3200" dirty="0" err="1"/>
              <a:t>pengumpulan</a:t>
            </a:r>
            <a:r>
              <a:rPr lang="en-ID" sz="3200" dirty="0"/>
              <a:t>, </a:t>
            </a:r>
            <a:r>
              <a:rPr lang="en-ID" sz="3200" dirty="0" err="1"/>
              <a:t>pemindahan</a:t>
            </a:r>
            <a:r>
              <a:rPr lang="en-ID" sz="3200" dirty="0"/>
              <a:t>,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perubahan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kemampuan</a:t>
            </a:r>
            <a:r>
              <a:rPr lang="en-ID" sz="3200" dirty="0"/>
              <a:t> </a:t>
            </a:r>
            <a:r>
              <a:rPr lang="en-ID" sz="3200" dirty="0" err="1"/>
              <a:t>pemecahan</a:t>
            </a:r>
            <a:r>
              <a:rPr lang="en-ID" sz="3200" dirty="0"/>
              <a:t> </a:t>
            </a:r>
            <a:r>
              <a:rPr lang="en-ID" sz="3200" dirty="0" err="1"/>
              <a:t>masalah</a:t>
            </a:r>
            <a:r>
              <a:rPr lang="en-ID" sz="3200" dirty="0"/>
              <a:t> </a:t>
            </a:r>
            <a:r>
              <a:rPr lang="en-ID" sz="3200" dirty="0" err="1"/>
              <a:t>seorang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sumber</a:t>
            </a:r>
            <a:r>
              <a:rPr lang="en-ID" sz="3200" dirty="0"/>
              <a:t> </a:t>
            </a:r>
            <a:r>
              <a:rPr lang="en-ID" sz="3200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terdokumentasi</a:t>
            </a:r>
            <a:r>
              <a:rPr lang="en-ID" sz="3200" dirty="0"/>
              <a:t> </a:t>
            </a:r>
            <a:r>
              <a:rPr lang="en-ID" sz="3200" dirty="0" err="1"/>
              <a:t>ke</a:t>
            </a:r>
            <a:r>
              <a:rPr lang="en-ID" sz="3200" dirty="0"/>
              <a:t> program </a:t>
            </a:r>
            <a:r>
              <a:rPr lang="en-ID" sz="3200" dirty="0" err="1"/>
              <a:t>komputer</a:t>
            </a:r>
            <a:r>
              <a:rPr lang="en-ID" sz="3200" dirty="0"/>
              <a:t> yang </a:t>
            </a:r>
            <a:r>
              <a:rPr lang="en-ID" sz="3200" dirty="0" err="1"/>
              <a:t>bertujuan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memperbaiki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mengembangkan</a:t>
            </a:r>
            <a:r>
              <a:rPr lang="en-ID" sz="3200" dirty="0"/>
              <a:t> basis </a:t>
            </a:r>
            <a:r>
              <a:rPr lang="en-ID" sz="3200" dirty="0" err="1"/>
              <a:t>pengetahuan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3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sz="3200" b="1" dirty="0" err="1">
                <a:solidFill>
                  <a:srgbClr val="FF0000"/>
                </a:solidFill>
              </a:rPr>
              <a:t>Tampilan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pemakai</a:t>
            </a:r>
            <a:r>
              <a:rPr lang="en-ID" sz="3200" b="1" dirty="0">
                <a:solidFill>
                  <a:srgbClr val="FF0000"/>
                </a:solidFill>
              </a:rPr>
              <a:t> (</a:t>
            </a:r>
            <a:r>
              <a:rPr lang="en-ID" sz="3200" b="1" i="1" dirty="0">
                <a:solidFill>
                  <a:srgbClr val="FF0000"/>
                </a:solidFill>
              </a:rPr>
              <a:t>User Interface</a:t>
            </a:r>
            <a:r>
              <a:rPr lang="en-ID" sz="3200" b="1" dirty="0">
                <a:solidFill>
                  <a:srgbClr val="FF0000"/>
                </a:solidFill>
              </a:rPr>
              <a:t>)</a:t>
            </a:r>
          </a:p>
          <a:p>
            <a:pPr algn="just" fontAlgn="base"/>
            <a:r>
              <a:rPr lang="en-ID" sz="3200" dirty="0" err="1"/>
              <a:t>Mekanisme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memberi</a:t>
            </a:r>
            <a:r>
              <a:rPr lang="en-ID" sz="3200" dirty="0"/>
              <a:t> </a:t>
            </a:r>
            <a:r>
              <a:rPr lang="en-ID" sz="3200" dirty="0" err="1"/>
              <a:t>kesempatan</a:t>
            </a:r>
            <a:r>
              <a:rPr lang="en-ID" sz="3200" dirty="0"/>
              <a:t> </a:t>
            </a:r>
            <a:r>
              <a:rPr lang="en-ID" sz="3200" dirty="0" err="1"/>
              <a:t>kepada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pakar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berkomunikasi</a:t>
            </a:r>
            <a:r>
              <a:rPr lang="en-ID" sz="3200" dirty="0"/>
              <a:t> </a:t>
            </a:r>
            <a:r>
              <a:rPr lang="en-ID" sz="3200" dirty="0" err="1"/>
              <a:t>antar</a:t>
            </a:r>
            <a:r>
              <a:rPr lang="en-ID" sz="3200" dirty="0"/>
              <a:t> </a:t>
            </a:r>
            <a:r>
              <a:rPr lang="en-ID" sz="3200" dirty="0" err="1"/>
              <a:t>muka</a:t>
            </a:r>
            <a:r>
              <a:rPr lang="en-ID" sz="3200" dirty="0"/>
              <a:t> </a:t>
            </a:r>
            <a:r>
              <a:rPr lang="en-ID" sz="3200" dirty="0" err="1"/>
              <a:t>yaitu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menerima</a:t>
            </a:r>
            <a:r>
              <a:rPr lang="en-ID" sz="3200" dirty="0"/>
              <a:t> </a:t>
            </a:r>
            <a:r>
              <a:rPr lang="en-ID" sz="3200" dirty="0" err="1"/>
              <a:t>informasi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pemakai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mengubahnya</a:t>
            </a:r>
            <a:r>
              <a:rPr lang="en-ID" sz="3200" dirty="0"/>
              <a:t> </a:t>
            </a:r>
            <a:r>
              <a:rPr lang="en-ID" sz="3200" dirty="0" err="1"/>
              <a:t>ke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bentuk</a:t>
            </a:r>
            <a:r>
              <a:rPr lang="en-ID" sz="3200" dirty="0"/>
              <a:t> yang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diterima</a:t>
            </a:r>
            <a:r>
              <a:rPr lang="en-ID" sz="3200" dirty="0"/>
              <a:t> </a:t>
            </a:r>
            <a:r>
              <a:rPr lang="en-ID" sz="3200" dirty="0" err="1"/>
              <a:t>oleh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.</a:t>
            </a:r>
          </a:p>
          <a:p>
            <a:pPr algn="just"/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70714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1. </a:t>
            </a:r>
            <a:r>
              <a:rPr lang="en-US" altLang="en-US" sz="3200" dirty="0" err="1"/>
              <a:t>Semantik</a:t>
            </a:r>
            <a:r>
              <a:rPr lang="en-US" altLang="en-US" sz="3200" dirty="0"/>
              <a:t> Network</a:t>
            </a:r>
          </a:p>
          <a:p>
            <a:r>
              <a:rPr lang="en-US" altLang="en-US" sz="3200" dirty="0"/>
              <a:t>2. Frame</a:t>
            </a:r>
          </a:p>
          <a:p>
            <a:r>
              <a:rPr lang="en-US" altLang="en-US" sz="3200" dirty="0"/>
              <a:t>3. Script</a:t>
            </a:r>
          </a:p>
          <a:p>
            <a:r>
              <a:rPr lang="en-US" altLang="en-US" sz="3200" dirty="0"/>
              <a:t>4. Rule</a:t>
            </a:r>
          </a:p>
          <a:p>
            <a:r>
              <a:rPr lang="en-US" altLang="en-US" sz="3200" dirty="0"/>
              <a:t>5. </a:t>
            </a:r>
            <a:r>
              <a:rPr lang="en-US" altLang="en-US" sz="3200" dirty="0" err="1"/>
              <a:t>Logika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Predikat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687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9952"/>
            <a:ext cx="9720073" cy="16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err="1">
                <a:solidFill>
                  <a:srgbClr val="FF0000"/>
                </a:solidFill>
              </a:rPr>
              <a:t>Semantik</a:t>
            </a:r>
            <a:r>
              <a:rPr lang="en-US" altLang="en-US" sz="3200" dirty="0">
                <a:solidFill>
                  <a:srgbClr val="FF0000"/>
                </a:solidFill>
              </a:rPr>
              <a:t> Network</a:t>
            </a:r>
          </a:p>
          <a:p>
            <a:pPr marL="0" indent="0">
              <a:buNone/>
            </a:pPr>
            <a:r>
              <a:rPr lang="en-US" altLang="en-US" sz="3200" dirty="0" err="1"/>
              <a:t>Gambaran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pengetahuan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dimodelkan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secara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grafis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menunjukkan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hubungan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antar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obyek</a:t>
            </a:r>
            <a:r>
              <a:rPr lang="en-US" altLang="en-US" sz="3200" dirty="0"/>
              <a:t>.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F7F901-FE53-1848-AA50-E7253BA733D8}"/>
              </a:ext>
            </a:extLst>
          </p:cNvPr>
          <p:cNvGrpSpPr/>
          <p:nvPr/>
        </p:nvGrpSpPr>
        <p:grpSpPr>
          <a:xfrm>
            <a:off x="1024128" y="3686229"/>
            <a:ext cx="3782048" cy="2586554"/>
            <a:chOff x="2124075" y="4680298"/>
            <a:chExt cx="2951163" cy="1917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F95FC1-D309-D644-A6AE-53301B49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4724400"/>
              <a:ext cx="863600" cy="7921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Mesin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AC236E4-4354-8442-B065-DC181180E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797425"/>
              <a:ext cx="863600" cy="7921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Toko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D4FFD84-4E07-464F-9212-495F3FCC3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675" y="5157788"/>
              <a:ext cx="12969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2979063E-1495-6947-A434-358468A5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957" y="4680298"/>
              <a:ext cx="1295400" cy="319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200" dirty="0" err="1"/>
                <a:t>dibuat</a:t>
              </a:r>
              <a:endParaRPr lang="en-US" altLang="en-US" sz="2200" dirty="0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255FFFA-2B2C-9843-8301-D31627D01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213" y="5516563"/>
              <a:ext cx="1368425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AF10604A-4BA5-4F49-955E-09262D6D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5805488"/>
              <a:ext cx="863600" cy="792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Gear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4CCABB5-E863-1F4D-8B0A-A5E282B78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81651">
              <a:off x="2411413" y="5945822"/>
              <a:ext cx="2014537" cy="319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200" dirty="0" err="1"/>
                <a:t>menghasilkan</a:t>
              </a:r>
              <a:endParaRPr lang="en-US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ARTIFICIAL INTELLIGENCE?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11727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6317"/>
            <a:ext cx="9720073" cy="16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err="1">
                <a:solidFill>
                  <a:srgbClr val="FF0000"/>
                </a:solidFill>
              </a:rPr>
              <a:t>Semantik</a:t>
            </a:r>
            <a:r>
              <a:rPr lang="en-US" altLang="en-US" sz="3200" dirty="0">
                <a:solidFill>
                  <a:srgbClr val="FF0000"/>
                </a:solidFill>
              </a:rPr>
              <a:t> Network – Decision Tree</a:t>
            </a:r>
          </a:p>
          <a:p>
            <a:pPr marL="0" indent="0">
              <a:buNone/>
            </a:pPr>
            <a:r>
              <a:rPr lang="en-US" altLang="en-US" sz="3200" dirty="0" err="1"/>
              <a:t>Jaringan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semantik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khusus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penalarannya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dimulai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atas</a:t>
            </a:r>
            <a:r>
              <a:rPr lang="en-US" altLang="en-US" sz="3200" dirty="0"/>
              <a:t>/</a:t>
            </a:r>
            <a:r>
              <a:rPr lang="en-US" altLang="en-US" sz="3200" dirty="0" err="1"/>
              <a:t>puncak</a:t>
            </a:r>
            <a:r>
              <a:rPr lang="en-US" altLang="en-US" sz="3200" dirty="0"/>
              <a:t>.</a:t>
            </a: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237E480D-76A1-9A44-863D-037AEF0A5095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3524336"/>
            <a:ext cx="3610943" cy="3043732"/>
            <a:chOff x="612" y="1797"/>
            <a:chExt cx="2131" cy="1724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EBE1EECD-25C7-5243-9E19-8B7D7F7B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797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A10D01B8-B36A-2548-A2C2-D446406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296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19D59C20-31E0-D24E-842F-54909E0C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96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C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7F838CE0-E5F7-394A-8DB2-7D6D0628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13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5DB574F5-54C0-DA48-8B93-D05BD31FE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976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E015F86B-50AC-1B44-8777-7C1345EE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886"/>
              <a:ext cx="453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C6DD8E25-EB93-AD4C-9F4F-3345BAB10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15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3F0B9D39-876E-AC4D-89CB-EDCE5A14F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" y="2704"/>
              <a:ext cx="18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7A8356E5-B709-8242-B099-AC36E4EC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59"/>
              <a:ext cx="27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69A7516D-E3DE-0A4B-AE90-40DDE2202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11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B31ED84B-B85B-CF48-991F-67C7C19E8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247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2A1BD23A-8D69-A54A-BA06-7A782AADB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04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 Box 24">
            <a:extLst>
              <a:ext uri="{FF2B5EF4-FFF2-40B4-BE49-F238E27FC236}">
                <a16:creationId xmlns:a16="http://schemas.microsoft.com/office/drawing/2014/main" id="{00ED23B8-5A34-004B-9A29-E4A72C81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892" y="3007305"/>
            <a:ext cx="5971658" cy="35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200" dirty="0"/>
              <a:t>A : </a:t>
            </a:r>
            <a:r>
              <a:rPr lang="en-US" altLang="en-US" sz="2200" dirty="0" err="1"/>
              <a:t>Apakah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anda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sakit</a:t>
            </a:r>
            <a:br>
              <a:rPr lang="en-US" altLang="en-US" sz="2200" dirty="0"/>
            </a:br>
            <a:r>
              <a:rPr lang="en-US" altLang="en-US" sz="2200" dirty="0"/>
              <a:t>B : </a:t>
            </a:r>
            <a:r>
              <a:rPr lang="en-US" altLang="en-US" sz="2200" dirty="0" err="1"/>
              <a:t>Apakah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sakitnya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tulang</a:t>
            </a:r>
            <a:br>
              <a:rPr lang="en-US" altLang="en-US" sz="2200" dirty="0"/>
            </a:br>
            <a:r>
              <a:rPr lang="en-US" altLang="en-US" sz="2200" dirty="0"/>
              <a:t>C : </a:t>
            </a:r>
            <a:r>
              <a:rPr lang="en-US" altLang="en-US" sz="2200" dirty="0" err="1"/>
              <a:t>Jika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sehat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apakah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sering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cek</a:t>
            </a:r>
            <a:r>
              <a:rPr lang="en-US" altLang="en-US" sz="2200" dirty="0"/>
              <a:t>  </a:t>
            </a:r>
            <a:r>
              <a:rPr lang="en-US" altLang="en-US" sz="2200" dirty="0" err="1"/>
              <a:t>kesehatan</a:t>
            </a:r>
            <a:endParaRPr lang="en-US" altLang="en-US" sz="22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200" dirty="0"/>
              <a:t>D : </a:t>
            </a:r>
            <a:r>
              <a:rPr lang="en-US" altLang="en-US" sz="2200" dirty="0" err="1"/>
              <a:t>Jika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gigi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berarti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berlubang</a:t>
            </a:r>
            <a:endParaRPr lang="en-US" altLang="en-US" sz="22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200" dirty="0"/>
              <a:t>E : </a:t>
            </a:r>
            <a:r>
              <a:rPr lang="en-US" altLang="en-US" sz="2200" dirty="0" err="1"/>
              <a:t>Jika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kulit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atau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bagian</a:t>
            </a:r>
            <a:r>
              <a:rPr lang="en-US" altLang="en-US" sz="2200" dirty="0"/>
              <a:t> lain  </a:t>
            </a:r>
            <a:r>
              <a:rPr lang="en-US" altLang="en-US" sz="2200" dirty="0" err="1"/>
              <a:t>hubungi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dokter</a:t>
            </a:r>
            <a:endParaRPr lang="en-US" altLang="en-US" sz="22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200" dirty="0"/>
              <a:t>F : </a:t>
            </a:r>
            <a:r>
              <a:rPr lang="en-US" altLang="en-US" sz="2200" dirty="0" err="1"/>
              <a:t>Hati-hati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penyakit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kolestrol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3296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9952"/>
            <a:ext cx="9720073" cy="16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Frames</a:t>
            </a:r>
          </a:p>
          <a:p>
            <a:pPr marL="0" indent="0">
              <a:buNone/>
            </a:pPr>
            <a:r>
              <a:rPr lang="en-US" altLang="en-US" sz="3200" dirty="0" err="1"/>
              <a:t>Tabel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berisi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fakta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obyek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kelas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obyek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situasi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kejadian</a:t>
            </a:r>
            <a:r>
              <a:rPr lang="en-US" altLang="en-US" sz="32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27912C-7F0E-8A4C-ACC1-4EF2B10FF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48"/>
          <a:stretch/>
        </p:blipFill>
        <p:spPr>
          <a:xfrm>
            <a:off x="4261005" y="3150220"/>
            <a:ext cx="6048898" cy="34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8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Script</a:t>
            </a:r>
          </a:p>
          <a:p>
            <a:pPr marL="0" indent="0">
              <a:buNone/>
            </a:pPr>
            <a:r>
              <a:rPr lang="en-US" altLang="en-US" sz="3200" dirty="0" err="1"/>
              <a:t>Representasi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pengetahuan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berupa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skenario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urutan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kejadian</a:t>
            </a:r>
            <a:r>
              <a:rPr lang="en-US" altLang="en-US" sz="3200" dirty="0"/>
              <a:t>.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2800" dirty="0" err="1"/>
              <a:t>Komponen</a:t>
            </a:r>
            <a:r>
              <a:rPr lang="en-US" altLang="en-US" sz="2800" dirty="0"/>
              <a:t> script:</a:t>
            </a:r>
          </a:p>
          <a:p>
            <a:pPr marL="514350" indent="-514350">
              <a:buAutoNum type="arabicPeriod"/>
            </a:pPr>
            <a:r>
              <a:rPr lang="en-US" altLang="en-US" sz="2800" dirty="0" err="1"/>
              <a:t>Kondisi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inputan</a:t>
            </a:r>
            <a:endParaRPr lang="en-US" altLang="en-US" sz="2800" dirty="0"/>
          </a:p>
          <a:p>
            <a:pPr marL="514350" indent="-514350">
              <a:buAutoNum type="arabicPeriod"/>
            </a:pPr>
            <a:r>
              <a:rPr lang="en-US" altLang="en-US" sz="2800" dirty="0" err="1"/>
              <a:t>Aturan</a:t>
            </a:r>
            <a:endParaRPr lang="en-US" altLang="en-US" sz="2800" dirty="0"/>
          </a:p>
          <a:p>
            <a:pPr marL="514350" indent="-514350">
              <a:buAutoNum type="arabicPeriod"/>
            </a:pPr>
            <a:r>
              <a:rPr lang="en-US" altLang="en-US" sz="2800" dirty="0"/>
              <a:t>Hasil yang </a:t>
            </a:r>
            <a:r>
              <a:rPr lang="en-US" altLang="en-US" sz="2800" dirty="0" err="1"/>
              <a:t>diinginkan</a:t>
            </a:r>
            <a:endParaRPr lang="en-US" altLang="en-US" sz="2800" dirty="0"/>
          </a:p>
          <a:p>
            <a:pPr marL="514350" indent="-514350">
              <a:buAutoNum type="arabicPeriod"/>
            </a:pPr>
            <a:r>
              <a:rPr lang="en-US" altLang="en-US" sz="2800" dirty="0" err="1"/>
              <a:t>Urutan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peristiwa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221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Rule</a:t>
            </a:r>
          </a:p>
          <a:p>
            <a:pPr marL="0" indent="0">
              <a:buNone/>
            </a:pPr>
            <a:r>
              <a:rPr lang="en-US" altLang="en-US" sz="3200" dirty="0"/>
              <a:t>Rule (</a:t>
            </a:r>
            <a:r>
              <a:rPr lang="en-US" altLang="en-US" sz="3200" dirty="0" err="1"/>
              <a:t>Kaidah</a:t>
            </a:r>
            <a:r>
              <a:rPr lang="en-US" altLang="en-US" sz="3200" dirty="0"/>
              <a:t>) </a:t>
            </a:r>
            <a:r>
              <a:rPr lang="en-US" altLang="en-US" sz="3200" dirty="0" err="1"/>
              <a:t>dinyatakan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perintah</a:t>
            </a:r>
            <a:r>
              <a:rPr lang="en-US" altLang="en-US" sz="3200" dirty="0"/>
              <a:t> If-Then: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If </a:t>
            </a:r>
            <a:r>
              <a:rPr lang="en-US" altLang="en-US" sz="2800" dirty="0" err="1"/>
              <a:t>Premis</a:t>
            </a:r>
            <a:r>
              <a:rPr lang="en-US" altLang="en-US" sz="2800" dirty="0"/>
              <a:t> Then Kesimpulan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If Input Then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If </a:t>
            </a:r>
            <a:r>
              <a:rPr lang="en-US" altLang="en-US" sz="2800" dirty="0" err="1"/>
              <a:t>Kondisi</a:t>
            </a:r>
            <a:r>
              <a:rPr lang="en-US" altLang="en-US" sz="2800" dirty="0"/>
              <a:t> Then </a:t>
            </a:r>
            <a:r>
              <a:rPr lang="en-US" altLang="en-US" sz="2800" dirty="0" err="1"/>
              <a:t>aksi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If Antecedent Then </a:t>
            </a:r>
            <a:r>
              <a:rPr lang="en-US" altLang="en-US" sz="2800" dirty="0" err="1"/>
              <a:t>konsekuensi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If Data Then Hasil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693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PEMODELAN KNOWLEDGE BASE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err="1">
                <a:solidFill>
                  <a:srgbClr val="FF0000"/>
                </a:solidFill>
              </a:rPr>
              <a:t>Logika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Predikat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E14A5F6-152B-B046-8AD0-C93A7D7E2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38705"/>
              </p:ext>
            </p:extLst>
          </p:nvPr>
        </p:nvGraphicFramePr>
        <p:xfrm>
          <a:off x="1660677" y="2619502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r:id="rId3" imgW="9359900" imgH="4686300" progId="">
                  <p:embed/>
                </p:oleObj>
              </mc:Choice>
              <mc:Fallback>
                <p:oleObj r:id="rId3" imgW="9359900" imgH="4686300" progId="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5DF98780-E05F-C746-A567-E6EF2D17B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77" y="2619502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AF8810D-CFB7-0744-8FF3-AC2CAF5BF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628982"/>
              </p:ext>
            </p:extLst>
          </p:nvPr>
        </p:nvGraphicFramePr>
        <p:xfrm>
          <a:off x="1622577" y="336182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r:id="rId5" imgW="9359900" imgH="4686300" progId="">
                  <p:embed/>
                </p:oleObj>
              </mc:Choice>
              <mc:Fallback>
                <p:oleObj r:id="rId5" imgW="9359900" imgH="4686300" progId="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BCBCDAD1-F2D5-9C4C-9F57-1F305AE3A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577" y="336182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BD3CBED6-9EC6-4A45-8CB4-21AA41C41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26979"/>
              </p:ext>
            </p:extLst>
          </p:nvPr>
        </p:nvGraphicFramePr>
        <p:xfrm>
          <a:off x="1602132" y="5201305"/>
          <a:ext cx="1295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r:id="rId7" imgW="11112500" imgH="4686300" progId="">
                  <p:embed/>
                </p:oleObj>
              </mc:Choice>
              <mc:Fallback>
                <p:oleObj r:id="rId7" imgW="11112500" imgH="4686300" progId="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449DD9A3-0832-C541-A5D0-71DCC56D8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132" y="5201305"/>
                        <a:ext cx="1295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1B5407-26F3-E245-B053-C070B88D594F}"/>
              </a:ext>
            </a:extLst>
          </p:cNvPr>
          <p:cNvSpPr/>
          <p:nvPr/>
        </p:nvSpPr>
        <p:spPr>
          <a:xfrm>
            <a:off x="3048000" y="2616284"/>
            <a:ext cx="87276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: Alison </a:t>
            </a:r>
            <a:r>
              <a:rPr lang="en-US" altLang="en-US" sz="2800" dirty="0" err="1"/>
              <a:t>suka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Alison </a:t>
            </a:r>
            <a:r>
              <a:rPr lang="en-US" altLang="en-US" sz="2800" dirty="0" err="1"/>
              <a:t>makan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: Alison </a:t>
            </a:r>
            <a:r>
              <a:rPr lang="en-US" altLang="en-US" sz="2800" dirty="0" err="1"/>
              <a:t>suka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Alison </a:t>
            </a:r>
            <a:r>
              <a:rPr lang="en-US" altLang="en-US" sz="2800" dirty="0" err="1"/>
              <a:t>makan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: Alison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/>
              <a:t>: If Alison </a:t>
            </a:r>
            <a:r>
              <a:rPr lang="en-US" altLang="en-US" sz="2800" dirty="0" err="1"/>
              <a:t>suka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Alison </a:t>
            </a:r>
            <a:r>
              <a:rPr lang="en-US" altLang="en-US" sz="2800" dirty="0" err="1"/>
              <a:t>makan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wafel</a:t>
            </a:r>
            <a:r>
              <a:rPr lang="en-US" altLang="en-US" sz="2800" dirty="0"/>
              <a:t> </a:t>
            </a:r>
            <a:endParaRPr lang="en-US" sz="28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199367C-89A6-AB47-9DE7-26AF55E3B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89464"/>
              </p:ext>
            </p:extLst>
          </p:nvPr>
        </p:nvGraphicFramePr>
        <p:xfrm>
          <a:off x="2114233" y="4346727"/>
          <a:ext cx="685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r:id="rId9" imgW="6146800" imgH="4686300" progId="">
                  <p:embed/>
                </p:oleObj>
              </mc:Choice>
              <mc:Fallback>
                <p:oleObj r:id="rId9" imgW="6146800" imgH="4686300" progId="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009B1CD5-69C9-264B-8D9B-E59937940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233" y="4346727"/>
                        <a:ext cx="685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2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34E1A74-D67A-F243-8F25-0D60628B5B9F}"/>
              </a:ext>
            </a:extLst>
          </p:cNvPr>
          <p:cNvSpPr txBox="1">
            <a:spLocks noChangeArrowheads="1"/>
          </p:cNvSpPr>
          <p:nvPr/>
        </p:nvSpPr>
        <p:spPr>
          <a:xfrm>
            <a:off x="908824" y="1781369"/>
            <a:ext cx="7772400" cy="5380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err="1"/>
              <a:t>Cobalah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buat</a:t>
            </a:r>
            <a:r>
              <a:rPr lang="en-US" altLang="en-US" sz="3200" dirty="0"/>
              <a:t> Rule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semantik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berikut</a:t>
            </a:r>
            <a:r>
              <a:rPr lang="en-US" altLang="en-US" sz="3200" dirty="0"/>
              <a:t> 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3C8C-5C7E-FA4E-9E6D-F977E2349065}"/>
              </a:ext>
            </a:extLst>
          </p:cNvPr>
          <p:cNvGrpSpPr/>
          <p:nvPr/>
        </p:nvGrpSpPr>
        <p:grpSpPr>
          <a:xfrm>
            <a:off x="908824" y="2397066"/>
            <a:ext cx="4319588" cy="4392612"/>
            <a:chOff x="539750" y="2205038"/>
            <a:chExt cx="4319588" cy="4392612"/>
          </a:xfrm>
        </p:grpSpPr>
        <p:grpSp>
          <p:nvGrpSpPr>
            <p:cNvPr id="13" name="Group 55">
              <a:extLst>
                <a:ext uri="{FF2B5EF4-FFF2-40B4-BE49-F238E27FC236}">
                  <a16:creationId xmlns:a16="http://schemas.microsoft.com/office/drawing/2014/main" id="{6576C318-1455-4542-AC82-8194D674B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650" y="2205038"/>
              <a:ext cx="4032250" cy="4392612"/>
              <a:chOff x="476" y="1389"/>
              <a:chExt cx="1859" cy="2086"/>
            </a:xfrm>
          </p:grpSpPr>
          <p:sp>
            <p:nvSpPr>
              <p:cNvPr id="32" name="Oval 4">
                <a:extLst>
                  <a:ext uri="{FF2B5EF4-FFF2-40B4-BE49-F238E27FC236}">
                    <a16:creationId xmlns:a16="http://schemas.microsoft.com/office/drawing/2014/main" id="{B4021023-6EDC-B148-B10E-B5943CA17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389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A</a:t>
                </a:r>
              </a:p>
            </p:txBody>
          </p:sp>
          <p:sp>
            <p:nvSpPr>
              <p:cNvPr id="33" name="Oval 6">
                <a:extLst>
                  <a:ext uri="{FF2B5EF4-FFF2-40B4-BE49-F238E27FC236}">
                    <a16:creationId xmlns:a16="http://schemas.microsoft.com/office/drawing/2014/main" id="{321C3559-9287-DE40-8F8E-ECD2232B3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B</a:t>
                </a:r>
              </a:p>
            </p:txBody>
          </p: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1A1DC268-B511-2445-9205-21A63AE20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842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</a:t>
                </a:r>
              </a:p>
            </p:txBody>
          </p:sp>
          <p:sp>
            <p:nvSpPr>
              <p:cNvPr id="35" name="Oval 8">
                <a:extLst>
                  <a:ext uri="{FF2B5EF4-FFF2-40B4-BE49-F238E27FC236}">
                    <a16:creationId xmlns:a16="http://schemas.microsoft.com/office/drawing/2014/main" id="{18115AEC-8925-B244-9256-725D7C29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05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H</a:t>
                </a:r>
              </a:p>
            </p:txBody>
          </p:sp>
          <p:sp>
            <p:nvSpPr>
              <p:cNvPr id="36" name="Oval 9">
                <a:extLst>
                  <a:ext uri="{FF2B5EF4-FFF2-40B4-BE49-F238E27FC236}">
                    <a16:creationId xmlns:a16="http://schemas.microsoft.com/office/drawing/2014/main" id="{05C04819-5212-F44A-8F90-AAC74CEA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2341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E</a:t>
                </a: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1EB631DD-90B2-6643-882F-7241D1EA3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96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D</a:t>
                </a:r>
              </a:p>
            </p:txBody>
          </p:sp>
          <p:sp>
            <p:nvSpPr>
              <p:cNvPr id="38" name="Oval 11">
                <a:extLst>
                  <a:ext uri="{FF2B5EF4-FFF2-40B4-BE49-F238E27FC236}">
                    <a16:creationId xmlns:a16="http://schemas.microsoft.com/office/drawing/2014/main" id="{579346A4-5902-0643-BCE2-F17A8868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275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F</a:t>
                </a:r>
              </a:p>
            </p:txBody>
          </p:sp>
          <p:sp>
            <p:nvSpPr>
              <p:cNvPr id="39" name="Oval 12">
                <a:extLst>
                  <a:ext uri="{FF2B5EF4-FFF2-40B4-BE49-F238E27FC236}">
                    <a16:creationId xmlns:a16="http://schemas.microsoft.com/office/drawing/2014/main" id="{06D78A20-1F47-E840-8D1E-616E45D6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275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G</a:t>
                </a:r>
              </a:p>
            </p:txBody>
          </p:sp>
          <p:sp>
            <p:nvSpPr>
              <p:cNvPr id="40" name="Oval 13">
                <a:extLst>
                  <a:ext uri="{FF2B5EF4-FFF2-40B4-BE49-F238E27FC236}">
                    <a16:creationId xmlns:a16="http://schemas.microsoft.com/office/drawing/2014/main" id="{815753DD-6E43-4045-A9A4-CB677F49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75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I</a:t>
                </a:r>
              </a:p>
            </p:txBody>
          </p:sp>
          <p:sp>
            <p:nvSpPr>
              <p:cNvPr id="41" name="Rectangle 14">
                <a:extLst>
                  <a:ext uri="{FF2B5EF4-FFF2-40B4-BE49-F238E27FC236}">
                    <a16:creationId xmlns:a16="http://schemas.microsoft.com/office/drawing/2014/main" id="{B4D92B79-60AF-A64E-A4D0-AE9FD22F1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249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K</a:t>
                </a:r>
              </a:p>
            </p:txBody>
          </p:sp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B9D0429A-86B9-4049-9A50-781091CBF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249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L</a:t>
                </a:r>
              </a:p>
            </p:txBody>
          </p:sp>
          <p:sp>
            <p:nvSpPr>
              <p:cNvPr id="43" name="Rectangle 16">
                <a:extLst>
                  <a:ext uri="{FF2B5EF4-FFF2-40B4-BE49-F238E27FC236}">
                    <a16:creationId xmlns:a16="http://schemas.microsoft.com/office/drawing/2014/main" id="{44E23A7B-CAEC-B040-B63B-8C731BD4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3203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M</a:t>
                </a: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15F6ED73-C3DE-EC4E-99EB-2AE32BBFC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1616"/>
                <a:ext cx="13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8">
                <a:extLst>
                  <a:ext uri="{FF2B5EF4-FFF2-40B4-BE49-F238E27FC236}">
                    <a16:creationId xmlns:a16="http://schemas.microsoft.com/office/drawing/2014/main" id="{61A2F701-7B7E-8049-9F60-483BE12A2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2" y="2115"/>
                <a:ext cx="13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9">
                <a:extLst>
                  <a:ext uri="{FF2B5EF4-FFF2-40B4-BE49-F238E27FC236}">
                    <a16:creationId xmlns:a16="http://schemas.microsoft.com/office/drawing/2014/main" id="{CFAE5125-E6CE-D140-9900-10AA907C3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2069"/>
                <a:ext cx="136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0">
                <a:extLst>
                  <a:ext uri="{FF2B5EF4-FFF2-40B4-BE49-F238E27FC236}">
                    <a16:creationId xmlns:a16="http://schemas.microsoft.com/office/drawing/2014/main" id="{5B24A719-4880-7445-94A1-505F0AF40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247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1">
                <a:extLst>
                  <a:ext uri="{FF2B5EF4-FFF2-40B4-BE49-F238E27FC236}">
                    <a16:creationId xmlns:a16="http://schemas.microsoft.com/office/drawing/2014/main" id="{7DA68E90-91E6-F740-B396-45FF7AF63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478"/>
                <a:ext cx="363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2">
                <a:extLst>
                  <a:ext uri="{FF2B5EF4-FFF2-40B4-BE49-F238E27FC236}">
                    <a16:creationId xmlns:a16="http://schemas.microsoft.com/office/drawing/2014/main" id="{3717C5B0-9178-9A45-99AE-B3560CA72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115"/>
                <a:ext cx="363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">
                <a:extLst>
                  <a:ext uri="{FF2B5EF4-FFF2-40B4-BE49-F238E27FC236}">
                    <a16:creationId xmlns:a16="http://schemas.microsoft.com/office/drawing/2014/main" id="{10B9D075-09A7-2E4E-AEF5-639A4B19C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069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">
                <a:extLst>
                  <a:ext uri="{FF2B5EF4-FFF2-40B4-BE49-F238E27FC236}">
                    <a16:creationId xmlns:a16="http://schemas.microsoft.com/office/drawing/2014/main" id="{6A64B19E-530E-A344-B521-F2E4D3E69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616"/>
                <a:ext cx="45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4FB3F6A9-5AA4-514A-8E05-59F5B09CA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6" y="2478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CFEB9E5E-8365-4648-A899-3229C729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478"/>
                <a:ext cx="408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4CFA621C-60C3-4445-926F-30734DB82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52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8">
                <a:extLst>
                  <a:ext uri="{FF2B5EF4-FFF2-40B4-BE49-F238E27FC236}">
                    <a16:creationId xmlns:a16="http://schemas.microsoft.com/office/drawing/2014/main" id="{DA79D8FC-9C9E-1149-805F-9BE7D3929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568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9">
                <a:extLst>
                  <a:ext uri="{FF2B5EF4-FFF2-40B4-BE49-F238E27FC236}">
                    <a16:creationId xmlns:a16="http://schemas.microsoft.com/office/drawing/2014/main" id="{2D76870C-B293-3C4D-998F-CA31230F7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02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30">
                <a:extLst>
                  <a:ext uri="{FF2B5EF4-FFF2-40B4-BE49-F238E27FC236}">
                    <a16:creationId xmlns:a16="http://schemas.microsoft.com/office/drawing/2014/main" id="{75BA4EF6-E1EF-944D-9C4D-4CEA72779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886"/>
                <a:ext cx="227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1">
                <a:extLst>
                  <a:ext uri="{FF2B5EF4-FFF2-40B4-BE49-F238E27FC236}">
                    <a16:creationId xmlns:a16="http://schemas.microsoft.com/office/drawing/2014/main" id="{E97DD9D9-91FA-7544-A95D-B7D7EA53C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3022"/>
                <a:ext cx="45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2">
                <a:extLst>
                  <a:ext uri="{FF2B5EF4-FFF2-40B4-BE49-F238E27FC236}">
                    <a16:creationId xmlns:a16="http://schemas.microsoft.com/office/drawing/2014/main" id="{4A6F7742-0805-1B45-8CE5-6D0EE3EE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33">
                <a:extLst>
                  <a:ext uri="{FF2B5EF4-FFF2-40B4-BE49-F238E27FC236}">
                    <a16:creationId xmlns:a16="http://schemas.microsoft.com/office/drawing/2014/main" id="{F442CC76-B87C-9D4A-8AB1-E95A67AD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2" y="3022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34">
                <a:extLst>
                  <a:ext uri="{FF2B5EF4-FFF2-40B4-BE49-F238E27FC236}">
                    <a16:creationId xmlns:a16="http://schemas.microsoft.com/office/drawing/2014/main" id="{7543FA5F-4695-2C44-AC6C-F0D8238E5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02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>
                <a:extLst>
                  <a:ext uri="{FF2B5EF4-FFF2-40B4-BE49-F238E27FC236}">
                    <a16:creationId xmlns:a16="http://schemas.microsoft.com/office/drawing/2014/main" id="{BE8C59DE-9050-9F4C-BE43-96E2EE754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203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N</a:t>
                </a:r>
              </a:p>
            </p:txBody>
          </p:sp>
        </p:grpSp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C288CBB5-E52C-CC4E-A254-16703F950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2565400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5" name="Text Box 57">
              <a:extLst>
                <a:ext uri="{FF2B5EF4-FFF2-40B4-BE49-F238E27FC236}">
                  <a16:creationId xmlns:a16="http://schemas.microsoft.com/office/drawing/2014/main" id="{49F834CF-35B3-E845-BE4B-61FDE8D93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88" y="350043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6" name="Text Box 58">
              <a:extLst>
                <a:ext uri="{FF2B5EF4-FFF2-40B4-BE49-F238E27FC236}">
                  <a16:creationId xmlns:a16="http://schemas.microsoft.com/office/drawing/2014/main" id="{4723A24C-CDA6-4840-8E7E-875CCCDC1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4581525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CFD2DF5A-227A-8D47-8C76-C73E370D8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558958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52CEC0E7-2717-8D4D-B1A4-26A0B344C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4005263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C662A1D8-2750-1145-83A0-C82221817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875" y="4005263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0" name="Text Box 62">
              <a:extLst>
                <a:ext uri="{FF2B5EF4-FFF2-40B4-BE49-F238E27FC236}">
                  <a16:creationId xmlns:a16="http://schemas.microsoft.com/office/drawing/2014/main" id="{2A869A63-F6FA-A44A-B742-9CC2F5961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558958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377BDB96-5EEE-644C-8691-88A0F337A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338" y="5516563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2" name="Text Box 64">
              <a:extLst>
                <a:ext uri="{FF2B5EF4-FFF2-40B4-BE49-F238E27FC236}">
                  <a16:creationId xmlns:a16="http://schemas.microsoft.com/office/drawing/2014/main" id="{E3A50D6B-5F39-684C-A3AA-092A1B882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508500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3" name="Text Box 65">
              <a:extLst>
                <a:ext uri="{FF2B5EF4-FFF2-40B4-BE49-F238E27FC236}">
                  <a16:creationId xmlns:a16="http://schemas.microsoft.com/office/drawing/2014/main" id="{0301A973-25D7-FD4E-838E-3DA9EE880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8" y="263683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4" name="Text Box 66">
              <a:extLst>
                <a:ext uri="{FF2B5EF4-FFF2-40B4-BE49-F238E27FC236}">
                  <a16:creationId xmlns:a16="http://schemas.microsoft.com/office/drawing/2014/main" id="{D418BC91-388D-4846-B4FB-8E95528E4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357563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5" name="Text Box 67">
              <a:extLst>
                <a:ext uri="{FF2B5EF4-FFF2-40B4-BE49-F238E27FC236}">
                  <a16:creationId xmlns:a16="http://schemas.microsoft.com/office/drawing/2014/main" id="{750C7E5C-E1E5-4541-B081-380D1F352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4581525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6" name="Text Box 68">
              <a:extLst>
                <a:ext uri="{FF2B5EF4-FFF2-40B4-BE49-F238E27FC236}">
                  <a16:creationId xmlns:a16="http://schemas.microsoft.com/office/drawing/2014/main" id="{BE316F8B-5A1E-D349-BCF7-8338A1BB3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5013325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7" name="Text Box 69">
              <a:extLst>
                <a:ext uri="{FF2B5EF4-FFF2-40B4-BE49-F238E27FC236}">
                  <a16:creationId xmlns:a16="http://schemas.microsoft.com/office/drawing/2014/main" id="{16F08363-269F-7941-B98F-C53387871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313" y="470058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8" name="Text Box 70">
              <a:extLst>
                <a:ext uri="{FF2B5EF4-FFF2-40B4-BE49-F238E27FC236}">
                  <a16:creationId xmlns:a16="http://schemas.microsoft.com/office/drawing/2014/main" id="{911AEE5D-C239-544E-88EA-FAF2897F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538" y="5084763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29" name="Text Box 71">
              <a:extLst>
                <a:ext uri="{FF2B5EF4-FFF2-40B4-BE49-F238E27FC236}">
                  <a16:creationId xmlns:a16="http://schemas.microsoft.com/office/drawing/2014/main" id="{19EE0288-D4A5-FE46-9B40-D11F1868D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938" y="5589588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0" name="Text Box 72">
              <a:extLst>
                <a:ext uri="{FF2B5EF4-FFF2-40B4-BE49-F238E27FC236}">
                  <a16:creationId xmlns:a16="http://schemas.microsoft.com/office/drawing/2014/main" id="{12754FF1-4B37-3243-9D44-5A3995D8F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75" y="5661025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1" name="Text Box 73">
              <a:extLst>
                <a:ext uri="{FF2B5EF4-FFF2-40B4-BE49-F238E27FC236}">
                  <a16:creationId xmlns:a16="http://schemas.microsoft.com/office/drawing/2014/main" id="{654FAD66-50C0-A34C-A915-B1D60CAA0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963" y="3629025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218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34E1A74-D67A-F243-8F25-0D60628B5B9F}"/>
              </a:ext>
            </a:extLst>
          </p:cNvPr>
          <p:cNvSpPr txBox="1">
            <a:spLocks noChangeArrowheads="1"/>
          </p:cNvSpPr>
          <p:nvPr/>
        </p:nvSpPr>
        <p:spPr>
          <a:xfrm>
            <a:off x="897673" y="1781369"/>
            <a:ext cx="10259048" cy="196544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800" dirty="0"/>
              <a:t>Ada 3 </a:t>
            </a:r>
            <a:r>
              <a:rPr lang="en-ID" sz="2800" dirty="0" err="1"/>
              <a:t>buah</a:t>
            </a:r>
            <a:r>
              <a:rPr lang="en-ID" sz="2800" dirty="0"/>
              <a:t> </a:t>
            </a:r>
            <a:r>
              <a:rPr lang="en-ID" sz="2800" dirty="0" err="1"/>
              <a:t>wadah</a:t>
            </a:r>
            <a:r>
              <a:rPr lang="en-ID" sz="2800" dirty="0"/>
              <a:t> yang </a:t>
            </a:r>
            <a:r>
              <a:rPr lang="en-ID" sz="2800" dirty="0" err="1"/>
              <a:t>diketahui</a:t>
            </a:r>
            <a:r>
              <a:rPr lang="en-ID" sz="2800" dirty="0"/>
              <a:t> </a:t>
            </a:r>
            <a:r>
              <a:rPr lang="en-ID" sz="2800" dirty="0" err="1"/>
              <a:t>bervolume</a:t>
            </a:r>
            <a:r>
              <a:rPr lang="en-ID" sz="2800" dirty="0"/>
              <a:t> 8 </a:t>
            </a:r>
            <a:r>
              <a:rPr lang="en-ID" sz="2800" dirty="0" err="1"/>
              <a:t>liter</a:t>
            </a:r>
            <a:r>
              <a:rPr lang="en-ID" sz="2800" dirty="0"/>
              <a:t>, 5 </a:t>
            </a:r>
            <a:r>
              <a:rPr lang="en-ID" sz="2800" dirty="0" err="1"/>
              <a:t>liter</a:t>
            </a:r>
            <a:r>
              <a:rPr lang="en-ID" sz="2800" dirty="0"/>
              <a:t>, </a:t>
            </a:r>
            <a:r>
              <a:rPr lang="en-ID" sz="2800" dirty="0" err="1"/>
              <a:t>dan</a:t>
            </a:r>
            <a:r>
              <a:rPr lang="en-ID" sz="2800" dirty="0"/>
              <a:t> 3 </a:t>
            </a:r>
            <a:r>
              <a:rPr lang="en-ID" sz="2800" dirty="0" err="1"/>
              <a:t>liter</a:t>
            </a:r>
            <a:r>
              <a:rPr lang="en-ID" sz="2800" dirty="0"/>
              <a:t>. </a:t>
            </a:r>
            <a:r>
              <a:rPr lang="en-ID" sz="2800" dirty="0" err="1"/>
              <a:t>Pada</a:t>
            </a:r>
            <a:r>
              <a:rPr lang="en-ID" sz="2800" dirty="0"/>
              <a:t> </a:t>
            </a:r>
            <a:r>
              <a:rPr lang="en-ID" sz="2800" dirty="0" err="1"/>
              <a:t>keadaan</a:t>
            </a:r>
            <a:r>
              <a:rPr lang="en-ID" sz="2800" dirty="0"/>
              <a:t> </a:t>
            </a:r>
            <a:r>
              <a:rPr lang="en-ID" sz="2800" dirty="0" err="1"/>
              <a:t>awal</a:t>
            </a:r>
            <a:r>
              <a:rPr lang="en-ID" sz="2800" dirty="0"/>
              <a:t>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wadah</a:t>
            </a:r>
            <a:r>
              <a:rPr lang="en-ID" sz="2800" dirty="0"/>
              <a:t> 8 L yang </a:t>
            </a:r>
            <a:r>
              <a:rPr lang="en-ID" sz="2800" dirty="0" err="1"/>
              <a:t>penuh</a:t>
            </a:r>
            <a:r>
              <a:rPr lang="en-ID" sz="2800" dirty="0"/>
              <a:t> </a:t>
            </a:r>
            <a:r>
              <a:rPr lang="en-ID" sz="2800" dirty="0" err="1"/>
              <a:t>berisi</a:t>
            </a:r>
            <a:r>
              <a:rPr lang="en-ID" sz="2800" dirty="0"/>
              <a:t> air. </a:t>
            </a:r>
          </a:p>
          <a:p>
            <a:pPr algn="just"/>
            <a:r>
              <a:rPr lang="en-ID" sz="2800" dirty="0" err="1"/>
              <a:t>Pertanyaannya</a:t>
            </a:r>
            <a:r>
              <a:rPr lang="en-ID" sz="2800" dirty="0"/>
              <a:t> :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caranya</a:t>
            </a:r>
            <a:r>
              <a:rPr lang="en-ID" sz="2800" dirty="0"/>
              <a:t> </a:t>
            </a:r>
            <a:r>
              <a:rPr lang="en-ID" sz="2800" dirty="0" err="1"/>
              <a:t>memindahkan</a:t>
            </a:r>
            <a:r>
              <a:rPr lang="en-ID" sz="2800" dirty="0"/>
              <a:t> air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wadah</a:t>
            </a:r>
            <a:r>
              <a:rPr lang="en-ID" sz="2800" dirty="0"/>
              <a:t> 8 L </a:t>
            </a:r>
            <a:r>
              <a:rPr lang="en-ID" sz="2800" dirty="0" err="1"/>
              <a:t>sehingga</a:t>
            </a:r>
            <a:r>
              <a:rPr lang="en-ID" sz="2800" dirty="0"/>
              <a:t> </a:t>
            </a:r>
            <a:r>
              <a:rPr lang="en-ID" sz="2800" dirty="0" err="1"/>
              <a:t>wadah</a:t>
            </a:r>
            <a:r>
              <a:rPr lang="en-ID" sz="2800" dirty="0"/>
              <a:t> 5 L </a:t>
            </a:r>
            <a:r>
              <a:rPr lang="en-ID" sz="2800" dirty="0" err="1"/>
              <a:t>berisi</a:t>
            </a:r>
            <a:r>
              <a:rPr lang="en-ID" sz="2800" dirty="0"/>
              <a:t> air </a:t>
            </a:r>
            <a:r>
              <a:rPr lang="en-ID" sz="2800" dirty="0" err="1"/>
              <a:t>sebanyak</a:t>
            </a:r>
            <a:r>
              <a:rPr lang="en-ID" sz="2800" dirty="0"/>
              <a:t> 4 L.</a:t>
            </a:r>
          </a:p>
          <a:p>
            <a:pPr algn="just"/>
            <a:br>
              <a:rPr lang="en-ID" sz="2800" dirty="0"/>
            </a:b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BF809-1A59-2549-B7E6-0E62A727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75" y="4119291"/>
            <a:ext cx="5469050" cy="19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5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 err="1"/>
              <a:t>Inferensi</a:t>
            </a:r>
            <a:r>
              <a:rPr lang="en-US" altLang="en-US" sz="5400" dirty="0"/>
              <a:t> Engine </a:t>
            </a:r>
            <a:r>
              <a:rPr lang="en-US" altLang="en-US" sz="5400" dirty="0" err="1"/>
              <a:t>dengan</a:t>
            </a:r>
            <a:r>
              <a:rPr lang="en-US" altLang="en-US" sz="5400" dirty="0"/>
              <a:t> Model </a:t>
            </a:r>
            <a:r>
              <a:rPr lang="en-US" altLang="en-US" sz="5400" dirty="0" err="1"/>
              <a:t>Penalaran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b="1" i="1" dirty="0"/>
              <a:t>Forward Chaining System</a:t>
            </a:r>
            <a:br>
              <a:rPr lang="en-US" altLang="en-US" sz="3200" dirty="0"/>
            </a:br>
            <a:r>
              <a:rPr lang="en-US" altLang="en-US" sz="3200" dirty="0" err="1"/>
              <a:t>Menggunakan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fakta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membuat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kesimpulan</a:t>
            </a:r>
            <a:r>
              <a:rPr lang="en-US" alt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i="1" dirty="0"/>
              <a:t>Backward Chaining System</a:t>
            </a:r>
            <a:br>
              <a:rPr lang="en-US" altLang="en-US" sz="3200" dirty="0"/>
            </a:br>
            <a:r>
              <a:rPr lang="en-US" altLang="en-US" sz="3200" dirty="0" err="1"/>
              <a:t>Menggunakan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kesimpulan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kemudian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mencari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faktanya</a:t>
            </a: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6134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 err="1"/>
              <a:t>Inferensi</a:t>
            </a:r>
            <a:r>
              <a:rPr lang="en-US" altLang="en-US" sz="5400" dirty="0"/>
              <a:t> Engine </a:t>
            </a:r>
            <a:r>
              <a:rPr lang="en-US" altLang="en-US" sz="5400" dirty="0" err="1"/>
              <a:t>dengan</a:t>
            </a:r>
            <a:r>
              <a:rPr lang="en-US" altLang="en-US" sz="5400" dirty="0"/>
              <a:t> Model </a:t>
            </a:r>
            <a:r>
              <a:rPr lang="en-US" altLang="en-US" sz="5400" dirty="0" err="1"/>
              <a:t>Penalaran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CC861-BCDB-7E4E-A6E9-2A7F2BE74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0" t="20600" r="11870" b="15488"/>
          <a:stretch/>
        </p:blipFill>
        <p:spPr>
          <a:xfrm>
            <a:off x="3319783" y="1775406"/>
            <a:ext cx="5552434" cy="47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/>
              <a:t>Forward Chaining System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2800" b="1" dirty="0" err="1"/>
              <a:t>Kumpulkan</a:t>
            </a:r>
            <a:r>
              <a:rPr lang="en-ID" sz="2800" b="1" dirty="0"/>
              <a:t> </a:t>
            </a:r>
            <a:r>
              <a:rPr lang="en-ID" sz="2800" b="1" dirty="0" err="1"/>
              <a:t>Informasi</a:t>
            </a:r>
            <a:r>
              <a:rPr lang="en-ID" sz="2800" b="1" dirty="0"/>
              <a:t>/</a:t>
            </a:r>
            <a:r>
              <a:rPr lang="en-ID" sz="2800" b="1" dirty="0" err="1"/>
              <a:t>Fakta</a:t>
            </a:r>
            <a:r>
              <a:rPr lang="en-ID" sz="2800" b="1" dirty="0"/>
              <a:t> </a:t>
            </a:r>
            <a:br>
              <a:rPr lang="en-ID" sz="2800" b="1" dirty="0"/>
            </a:b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pakar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menanyakan</a:t>
            </a:r>
            <a:r>
              <a:rPr lang="en-ID" sz="2800" dirty="0"/>
              <a:t> </a:t>
            </a:r>
            <a:r>
              <a:rPr lang="en-ID" sz="2800" dirty="0" err="1"/>
              <a:t>gejala-gejala</a:t>
            </a:r>
            <a:r>
              <a:rPr lang="en-ID" sz="2800" dirty="0"/>
              <a:t> yang </a:t>
            </a:r>
            <a:r>
              <a:rPr lang="en-ID" sz="2800" dirty="0" err="1"/>
              <a:t>dialami</a:t>
            </a:r>
            <a:r>
              <a:rPr lang="en-ID" sz="2800" dirty="0"/>
              <a:t> </a:t>
            </a:r>
            <a:r>
              <a:rPr lang="en-ID" sz="2800" dirty="0" err="1"/>
              <a:t>pasien</a:t>
            </a:r>
            <a:r>
              <a:rPr lang="en-ID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800" b="1" dirty="0" err="1"/>
              <a:t>Terapkan</a:t>
            </a:r>
            <a:r>
              <a:rPr lang="en-ID" sz="2800" b="1" dirty="0"/>
              <a:t> Rule </a:t>
            </a:r>
            <a:br>
              <a:rPr lang="en-ID" sz="2800" b="1" dirty="0"/>
            </a:b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pakar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basis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aturan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:</a:t>
            </a:r>
            <a:br>
              <a:rPr lang="en-ID" sz="2800" dirty="0"/>
            </a:br>
            <a:r>
              <a:rPr lang="en-ID" sz="2800" dirty="0"/>
              <a:t> </a:t>
            </a:r>
            <a:br>
              <a:rPr lang="en-ID" sz="2800" dirty="0"/>
            </a:br>
            <a:r>
              <a:rPr lang="en-ID" sz="2800" b="1" dirty="0"/>
              <a:t>Rule 1:</a:t>
            </a:r>
            <a:r>
              <a:rPr lang="en-ID" sz="2800" dirty="0"/>
              <a:t> IF </a:t>
            </a:r>
            <a:r>
              <a:rPr lang="en-ID" sz="2800" dirty="0" err="1"/>
              <a:t>demam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 THEN </a:t>
            </a:r>
            <a:r>
              <a:rPr lang="en-ID" sz="2800" dirty="0" err="1"/>
              <a:t>kemungkinan</a:t>
            </a:r>
            <a:r>
              <a:rPr lang="en-ID" sz="2800" dirty="0"/>
              <a:t> </a:t>
            </a:r>
            <a:r>
              <a:rPr lang="en-ID" sz="2800" dirty="0" err="1"/>
              <a:t>infeksi</a:t>
            </a:r>
            <a:r>
              <a:rPr lang="en-ID" sz="2800" dirty="0"/>
              <a:t>.</a:t>
            </a:r>
            <a:br>
              <a:rPr lang="en-ID" sz="2800" dirty="0"/>
            </a:br>
            <a:r>
              <a:rPr lang="en-ID" sz="2800" b="1" dirty="0"/>
              <a:t>Rule 2:</a:t>
            </a:r>
            <a:r>
              <a:rPr lang="en-ID" sz="2800" dirty="0"/>
              <a:t> IF </a:t>
            </a:r>
            <a:r>
              <a:rPr lang="en-ID" sz="2800" dirty="0" err="1"/>
              <a:t>batuk</a:t>
            </a:r>
            <a:r>
              <a:rPr lang="en-ID" sz="2800" dirty="0"/>
              <a:t> </a:t>
            </a:r>
            <a:r>
              <a:rPr lang="en-ID" sz="2800" dirty="0" err="1"/>
              <a:t>berdahak</a:t>
            </a:r>
            <a:r>
              <a:rPr lang="en-ID" sz="2800" dirty="0"/>
              <a:t> THEN </a:t>
            </a:r>
            <a:r>
              <a:rPr lang="en-ID" sz="2800" dirty="0" err="1"/>
              <a:t>kemungkinan</a:t>
            </a:r>
            <a:r>
              <a:rPr lang="en-ID" sz="2800" dirty="0"/>
              <a:t> 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saluran</a:t>
            </a:r>
            <a:r>
              <a:rPr lang="en-ID" sz="2800" dirty="0"/>
              <a:t> </a:t>
            </a:r>
            <a:r>
              <a:rPr lang="en-ID" sz="2800" dirty="0" err="1"/>
              <a:t>pernapasan</a:t>
            </a:r>
            <a:r>
              <a:rPr lang="en-ID" sz="2800" dirty="0"/>
              <a:t>.</a:t>
            </a:r>
            <a:br>
              <a:rPr lang="en-ID" sz="2800" dirty="0"/>
            </a:br>
            <a:r>
              <a:rPr lang="en-ID" sz="2800" b="1" dirty="0"/>
              <a:t>Rule 3:</a:t>
            </a:r>
            <a:r>
              <a:rPr lang="en-ID" sz="2800" dirty="0"/>
              <a:t> IF </a:t>
            </a:r>
            <a:r>
              <a:rPr lang="en-ID" sz="2800" dirty="0" err="1"/>
              <a:t>infeksi</a:t>
            </a:r>
            <a:r>
              <a:rPr lang="en-ID" sz="2800" dirty="0"/>
              <a:t> DAN </a:t>
            </a:r>
            <a:r>
              <a:rPr lang="en-ID" sz="2800" dirty="0" err="1"/>
              <a:t>sakit</a:t>
            </a:r>
            <a:r>
              <a:rPr lang="en-ID" sz="2800" dirty="0"/>
              <a:t> </a:t>
            </a:r>
            <a:r>
              <a:rPr lang="en-ID" sz="2800" dirty="0" err="1"/>
              <a:t>kepala</a:t>
            </a:r>
            <a:r>
              <a:rPr lang="en-ID" sz="2800" dirty="0"/>
              <a:t> THEN </a:t>
            </a:r>
            <a:r>
              <a:rPr lang="en-ID" sz="2800" dirty="0" err="1"/>
              <a:t>kemungkinan</a:t>
            </a:r>
            <a:r>
              <a:rPr lang="en-ID" sz="2800" dirty="0"/>
              <a:t> flu.</a:t>
            </a:r>
          </a:p>
        </p:txBody>
      </p:sp>
    </p:spTree>
    <p:extLst>
      <p:ext uri="{BB962C8B-B14F-4D97-AF65-F5344CB8AC3E}">
        <p14:creationId xmlns:p14="http://schemas.microsoft.com/office/powerpoint/2010/main" val="350913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7272" cy="4023360"/>
          </a:xfrm>
        </p:spPr>
        <p:txBody>
          <a:bodyPr>
            <a:normAutofit/>
          </a:bodyPr>
          <a:lstStyle/>
          <a:p>
            <a:pPr algn="just"/>
            <a:r>
              <a:rPr lang="en-ID" sz="4400" b="1" i="1" dirty="0"/>
              <a:t>Artificial Intelligence </a:t>
            </a:r>
            <a:r>
              <a:rPr lang="en-ID" sz="4400" dirty="0"/>
              <a:t>(AI) </a:t>
            </a:r>
            <a:r>
              <a:rPr lang="en-ID" sz="4400" dirty="0" err="1"/>
              <a:t>adalah</a:t>
            </a:r>
            <a:r>
              <a:rPr lang="en-ID" sz="4400" dirty="0"/>
              <a:t> </a:t>
            </a:r>
            <a:r>
              <a:rPr lang="en-ID" sz="4400" dirty="0" err="1">
                <a:solidFill>
                  <a:srgbClr val="FF0000"/>
                </a:solidFill>
              </a:rPr>
              <a:t>teknologi</a:t>
            </a:r>
            <a:r>
              <a:rPr lang="en-ID" sz="4400" dirty="0"/>
              <a:t> yang </a:t>
            </a:r>
            <a:r>
              <a:rPr lang="en-ID" sz="4400" dirty="0" err="1"/>
              <a:t>dirancang</a:t>
            </a:r>
            <a:r>
              <a:rPr lang="en-ID" sz="4400" dirty="0"/>
              <a:t>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>
                <a:solidFill>
                  <a:srgbClr val="FF0000"/>
                </a:solidFill>
              </a:rPr>
              <a:t>meniru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kemampuan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kecerdasan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manusia</a:t>
            </a:r>
            <a:r>
              <a:rPr lang="en-ID" sz="4400" dirty="0"/>
              <a:t> </a:t>
            </a:r>
            <a:r>
              <a:rPr lang="en-ID" sz="4400" dirty="0" err="1"/>
              <a:t>dalam</a:t>
            </a:r>
            <a:r>
              <a:rPr lang="en-ID" sz="4400" dirty="0"/>
              <a:t> </a:t>
            </a:r>
            <a:r>
              <a:rPr lang="en-ID" sz="4400" dirty="0" err="1">
                <a:solidFill>
                  <a:srgbClr val="FF0000"/>
                </a:solidFill>
              </a:rPr>
              <a:t>memecahkan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masalah</a:t>
            </a:r>
            <a:r>
              <a:rPr lang="en-ID" sz="4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836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/>
              <a:t>Forward Chaining System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 lnSpcReduction="10000"/>
          </a:bodyPr>
          <a:lstStyle/>
          <a:p>
            <a:r>
              <a:rPr lang="en-ID" sz="2800" b="1" dirty="0">
                <a:solidFill>
                  <a:schemeClr val="accent1"/>
                </a:solidFill>
              </a:rPr>
              <a:t>3. </a:t>
            </a:r>
            <a:r>
              <a:rPr lang="en-ID" sz="2800" b="1" dirty="0" err="1"/>
              <a:t>Inferensi</a:t>
            </a:r>
            <a:endParaRPr lang="en-ID" sz="2800" b="1" dirty="0"/>
          </a:p>
          <a:p>
            <a:pPr marL="539750" indent="-87313" algn="just"/>
            <a:r>
              <a:rPr lang="en-ID" sz="2800" dirty="0" err="1"/>
              <a:t>Berdasarkan</a:t>
            </a:r>
            <a:r>
              <a:rPr lang="en-ID" sz="2800" dirty="0"/>
              <a:t> </a:t>
            </a:r>
            <a:r>
              <a:rPr lang="en-ID" sz="2800" dirty="0" err="1"/>
              <a:t>gejala</a:t>
            </a:r>
            <a:r>
              <a:rPr lang="en-ID" sz="2800" dirty="0"/>
              <a:t> "</a:t>
            </a:r>
            <a:r>
              <a:rPr lang="en-ID" sz="2800" dirty="0" err="1"/>
              <a:t>demam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", </a:t>
            </a:r>
            <a:r>
              <a:rPr lang="en-ID" sz="2800" b="1" dirty="0"/>
              <a:t>Rule 1</a:t>
            </a:r>
            <a:r>
              <a:rPr lang="en-ID" sz="2800" dirty="0"/>
              <a:t> </a:t>
            </a:r>
            <a:r>
              <a:rPr lang="en-ID" sz="2800" dirty="0" err="1"/>
              <a:t>dipicu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menyimpulkan</a:t>
            </a:r>
            <a:r>
              <a:rPr lang="en-ID" sz="2800" dirty="0"/>
              <a:t> "</a:t>
            </a:r>
            <a:r>
              <a:rPr lang="en-ID" sz="2800" dirty="0" err="1"/>
              <a:t>kemungkinan</a:t>
            </a:r>
            <a:r>
              <a:rPr lang="en-ID" sz="2800" dirty="0"/>
              <a:t> </a:t>
            </a:r>
            <a:r>
              <a:rPr lang="en-ID" sz="2800" dirty="0" err="1"/>
              <a:t>infeksi</a:t>
            </a:r>
            <a:r>
              <a:rPr lang="en-ID" sz="2800" dirty="0"/>
              <a:t>".</a:t>
            </a:r>
          </a:p>
          <a:p>
            <a:pPr marL="539750" indent="-87313" algn="just"/>
            <a:r>
              <a:rPr lang="en-ID" sz="2800" dirty="0" err="1"/>
              <a:t>Gejala</a:t>
            </a:r>
            <a:r>
              <a:rPr lang="en-ID" sz="2800" dirty="0"/>
              <a:t> "</a:t>
            </a:r>
            <a:r>
              <a:rPr lang="en-ID" sz="2800" dirty="0" err="1"/>
              <a:t>batuk</a:t>
            </a:r>
            <a:r>
              <a:rPr lang="en-ID" sz="2800" dirty="0"/>
              <a:t> </a:t>
            </a:r>
            <a:r>
              <a:rPr lang="en-ID" sz="2800" dirty="0" err="1"/>
              <a:t>berdahak</a:t>
            </a:r>
            <a:r>
              <a:rPr lang="en-ID" sz="2800" dirty="0"/>
              <a:t>" </a:t>
            </a:r>
            <a:r>
              <a:rPr lang="en-ID" sz="2800" dirty="0" err="1"/>
              <a:t>memicu</a:t>
            </a:r>
            <a:r>
              <a:rPr lang="en-ID" sz="2800" dirty="0"/>
              <a:t> </a:t>
            </a:r>
            <a:r>
              <a:rPr lang="en-ID" sz="2800" b="1" dirty="0"/>
              <a:t>Rule 2</a:t>
            </a:r>
            <a:r>
              <a:rPr lang="en-ID" sz="2800" dirty="0"/>
              <a:t>, </a:t>
            </a:r>
            <a:r>
              <a:rPr lang="en-ID" sz="2800" dirty="0" err="1"/>
              <a:t>menyimpulkan</a:t>
            </a:r>
            <a:r>
              <a:rPr lang="en-ID" sz="2800" dirty="0"/>
              <a:t> "</a:t>
            </a:r>
            <a:r>
              <a:rPr lang="en-ID" sz="2800" dirty="0" err="1"/>
              <a:t>kemungkinan</a:t>
            </a:r>
            <a:r>
              <a:rPr lang="en-ID" sz="2800" dirty="0"/>
              <a:t> 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saluran</a:t>
            </a:r>
            <a:r>
              <a:rPr lang="en-ID" sz="2800" dirty="0"/>
              <a:t> </a:t>
            </a:r>
            <a:r>
              <a:rPr lang="en-ID" sz="2800" dirty="0" err="1"/>
              <a:t>pernapasan</a:t>
            </a:r>
            <a:r>
              <a:rPr lang="en-ID" sz="2800" dirty="0"/>
              <a:t>".</a:t>
            </a:r>
          </a:p>
          <a:p>
            <a:pPr marL="539750" indent="-87313" algn="just"/>
            <a:r>
              <a:rPr lang="en-ID" sz="2800" dirty="0" err="1"/>
              <a:t>Dengan</a:t>
            </a:r>
            <a:r>
              <a:rPr lang="en-ID" sz="2800" dirty="0"/>
              <a:t> "</a:t>
            </a:r>
            <a:r>
              <a:rPr lang="en-ID" sz="2800" dirty="0" err="1"/>
              <a:t>kemungkinan</a:t>
            </a:r>
            <a:r>
              <a:rPr lang="en-ID" sz="2800" dirty="0"/>
              <a:t> </a:t>
            </a:r>
            <a:r>
              <a:rPr lang="en-ID" sz="2800" dirty="0" err="1"/>
              <a:t>infeksi</a:t>
            </a:r>
            <a:r>
              <a:rPr lang="en-ID" sz="2800" dirty="0"/>
              <a:t>" </a:t>
            </a:r>
            <a:r>
              <a:rPr lang="en-ID" sz="2800" dirty="0" err="1"/>
              <a:t>dan</a:t>
            </a:r>
            <a:r>
              <a:rPr lang="en-ID" sz="2800" dirty="0"/>
              <a:t> "</a:t>
            </a:r>
            <a:r>
              <a:rPr lang="en-ID" sz="2800" dirty="0" err="1"/>
              <a:t>sakit</a:t>
            </a:r>
            <a:r>
              <a:rPr lang="en-ID" sz="2800" dirty="0"/>
              <a:t> </a:t>
            </a:r>
            <a:r>
              <a:rPr lang="en-ID" sz="2800" dirty="0" err="1"/>
              <a:t>kepala</a:t>
            </a:r>
            <a:r>
              <a:rPr lang="en-ID" sz="2800" dirty="0"/>
              <a:t>", </a:t>
            </a:r>
            <a:r>
              <a:rPr lang="en-ID" sz="2800" b="1" dirty="0"/>
              <a:t>Rule 3</a:t>
            </a:r>
            <a:r>
              <a:rPr lang="en-ID" sz="2800" dirty="0"/>
              <a:t> </a:t>
            </a:r>
            <a:r>
              <a:rPr lang="en-ID" sz="2800" dirty="0" err="1"/>
              <a:t>dipicu</a:t>
            </a:r>
            <a:r>
              <a:rPr lang="en-ID" sz="2800" dirty="0"/>
              <a:t>, </a:t>
            </a:r>
            <a:r>
              <a:rPr lang="en-ID" sz="2800" dirty="0" err="1"/>
              <a:t>menyimpulkan</a:t>
            </a:r>
            <a:r>
              <a:rPr lang="en-ID" sz="2800" dirty="0"/>
              <a:t> "</a:t>
            </a:r>
            <a:r>
              <a:rPr lang="en-ID" sz="2800" dirty="0" err="1"/>
              <a:t>kemungkinan</a:t>
            </a:r>
            <a:r>
              <a:rPr lang="en-ID" sz="2800" dirty="0"/>
              <a:t> flu".</a:t>
            </a:r>
          </a:p>
          <a:p>
            <a:r>
              <a:rPr lang="en-ID" sz="2800" b="1" dirty="0">
                <a:solidFill>
                  <a:schemeClr val="accent1"/>
                </a:solidFill>
              </a:rPr>
              <a:t>4. </a:t>
            </a:r>
            <a:r>
              <a:rPr lang="en-ID" sz="2800" b="1" dirty="0"/>
              <a:t>Diagnosis</a:t>
            </a:r>
          </a:p>
          <a:p>
            <a:pPr marL="539750" indent="-87313" algn="just"/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pakar</a:t>
            </a:r>
            <a:r>
              <a:rPr lang="en-ID" sz="2800" dirty="0"/>
              <a:t> </a:t>
            </a:r>
            <a:r>
              <a:rPr lang="en-ID" sz="2800" dirty="0" err="1"/>
              <a:t>memberikan</a:t>
            </a:r>
            <a:r>
              <a:rPr lang="en-ID" sz="2800" dirty="0"/>
              <a:t> diagnosis </a:t>
            </a:r>
            <a:r>
              <a:rPr lang="en-ID" sz="2800" dirty="0" err="1"/>
              <a:t>awal</a:t>
            </a:r>
            <a:r>
              <a:rPr lang="en-ID" sz="2800" dirty="0"/>
              <a:t> "</a:t>
            </a:r>
            <a:r>
              <a:rPr lang="en-ID" sz="2800" dirty="0" err="1"/>
              <a:t>kemungkinan</a:t>
            </a:r>
            <a:r>
              <a:rPr lang="en-ID" sz="2800" dirty="0"/>
              <a:t> flu" </a:t>
            </a:r>
            <a:r>
              <a:rPr lang="en-ID" sz="2800" dirty="0" err="1"/>
              <a:t>berdasarkan</a:t>
            </a:r>
            <a:r>
              <a:rPr lang="en-ID" sz="2800" dirty="0"/>
              <a:t> </a:t>
            </a:r>
            <a:r>
              <a:rPr lang="en-ID" sz="2800" dirty="0" err="1"/>
              <a:t>gejala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aturan</a:t>
            </a:r>
            <a:r>
              <a:rPr lang="en-ID" sz="2800" dirty="0"/>
              <a:t> yang </a:t>
            </a:r>
            <a:r>
              <a:rPr lang="en-ID" sz="2800" dirty="0" err="1"/>
              <a:t>ada</a:t>
            </a:r>
            <a:r>
              <a:rPr lang="en-ID" sz="2800" dirty="0"/>
              <a:t>.</a:t>
            </a:r>
            <a:endParaRPr lang="en-US" altLang="en-US" sz="2800" dirty="0"/>
          </a:p>
          <a:p>
            <a:pPr marL="0" indent="0" algn="jus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222327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/>
              <a:t>backward Chaining System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2800" b="1" dirty="0" err="1"/>
              <a:t>Hipotesis</a:t>
            </a:r>
            <a:br>
              <a:rPr lang="en-ID" sz="2800" b="1" dirty="0"/>
            </a:b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pakar</a:t>
            </a:r>
            <a:r>
              <a:rPr lang="en-ID" sz="2800" dirty="0"/>
              <a:t> </a:t>
            </a:r>
            <a:r>
              <a:rPr lang="en-ID" sz="2800" dirty="0" err="1"/>
              <a:t>dimulai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hipotesis</a:t>
            </a:r>
            <a:r>
              <a:rPr lang="en-ID" sz="2800" dirty="0"/>
              <a:t> "pneumonia".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800" b="1" dirty="0" err="1"/>
              <a:t>Cari</a:t>
            </a:r>
            <a:r>
              <a:rPr lang="en-ID" sz="2800" b="1" dirty="0"/>
              <a:t> </a:t>
            </a:r>
            <a:r>
              <a:rPr lang="en-ID" sz="2800" b="1" dirty="0" err="1"/>
              <a:t>Aturan</a:t>
            </a:r>
            <a:br>
              <a:rPr lang="en-ID" sz="2800" b="1" dirty="0"/>
            </a:b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mencari</a:t>
            </a:r>
            <a:r>
              <a:rPr lang="en-ID" sz="2800" dirty="0"/>
              <a:t> </a:t>
            </a:r>
            <a:r>
              <a:rPr lang="en-ID" sz="2800" dirty="0" err="1"/>
              <a:t>aturan</a:t>
            </a:r>
            <a:r>
              <a:rPr lang="en-ID" sz="2800" dirty="0"/>
              <a:t>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kesimpulan</a:t>
            </a:r>
            <a:r>
              <a:rPr lang="en-ID" sz="2800" dirty="0"/>
              <a:t> "pneumonia", </a:t>
            </a:r>
            <a:r>
              <a:rPr lang="en-ID" sz="2800" dirty="0" err="1"/>
              <a:t>misalnya</a:t>
            </a:r>
            <a:r>
              <a:rPr lang="en-ID" sz="2800" dirty="0"/>
              <a:t>: </a:t>
            </a:r>
            <a:br>
              <a:rPr lang="en-ID" sz="2800" dirty="0"/>
            </a:br>
            <a:r>
              <a:rPr lang="en-ID" sz="2800" b="1" dirty="0"/>
              <a:t>Rule 1:</a:t>
            </a:r>
            <a:r>
              <a:rPr lang="en-ID" sz="2800" dirty="0"/>
              <a:t> IF 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paru-paru</a:t>
            </a:r>
            <a:r>
              <a:rPr lang="en-ID" sz="2800" dirty="0"/>
              <a:t> AND </a:t>
            </a:r>
            <a:r>
              <a:rPr lang="en-ID" sz="2800" dirty="0" err="1"/>
              <a:t>batuk</a:t>
            </a:r>
            <a:r>
              <a:rPr lang="en-ID" sz="2800" dirty="0"/>
              <a:t> </a:t>
            </a:r>
            <a:r>
              <a:rPr lang="en-ID" sz="2800" dirty="0" err="1"/>
              <a:t>berdahak</a:t>
            </a:r>
            <a:r>
              <a:rPr lang="en-ID" sz="2800" dirty="0"/>
              <a:t> AND </a:t>
            </a:r>
            <a:r>
              <a:rPr lang="en-ID" sz="2800" dirty="0" err="1"/>
              <a:t>demam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 THEN pneumonia.</a:t>
            </a:r>
            <a:br>
              <a:rPr lang="en-ID" sz="2800" dirty="0"/>
            </a:br>
            <a:r>
              <a:rPr lang="en-ID" sz="2800" b="1" dirty="0"/>
              <a:t>Rule 2:</a:t>
            </a:r>
            <a:r>
              <a:rPr lang="en-ID" sz="2800" dirty="0"/>
              <a:t> IF </a:t>
            </a:r>
            <a:r>
              <a:rPr lang="en-ID" sz="2800" dirty="0" err="1"/>
              <a:t>rontgen</a:t>
            </a:r>
            <a:r>
              <a:rPr lang="en-ID" sz="2800" dirty="0"/>
              <a:t> </a:t>
            </a:r>
            <a:r>
              <a:rPr lang="en-ID" sz="2800" dirty="0" err="1"/>
              <a:t>dada</a:t>
            </a:r>
            <a:r>
              <a:rPr lang="en-ID" sz="2800" dirty="0"/>
              <a:t>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infiltrat</a:t>
            </a:r>
            <a:r>
              <a:rPr lang="en-ID" sz="2800" dirty="0"/>
              <a:t> THEN 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paru-paru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794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/>
              <a:t>backward Chaining System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 fontScale="92500" lnSpcReduction="10000"/>
          </a:bodyPr>
          <a:lstStyle/>
          <a:p>
            <a:r>
              <a:rPr lang="en-ID" sz="2800" b="1" dirty="0">
                <a:solidFill>
                  <a:schemeClr val="accent1"/>
                </a:solidFill>
              </a:rPr>
              <a:t>3. </a:t>
            </a:r>
            <a:r>
              <a:rPr lang="en-ID" sz="2800" b="1" dirty="0" err="1"/>
              <a:t>Evaluasi</a:t>
            </a:r>
            <a:r>
              <a:rPr lang="en-ID" sz="2800" b="1" dirty="0"/>
              <a:t> </a:t>
            </a:r>
            <a:r>
              <a:rPr lang="en-ID" sz="2800" b="1" dirty="0" err="1"/>
              <a:t>Kondisi</a:t>
            </a:r>
            <a:endParaRPr lang="en-ID" sz="2800" b="1" dirty="0"/>
          </a:p>
          <a:p>
            <a:pPr marL="496888" indent="-88900" algn="just"/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membuktikan</a:t>
            </a:r>
            <a:r>
              <a:rPr lang="en-ID" sz="2800" dirty="0"/>
              <a:t> </a:t>
            </a:r>
            <a:r>
              <a:rPr lang="en-ID" sz="2800" b="1" dirty="0"/>
              <a:t>Rule 1</a:t>
            </a:r>
            <a:r>
              <a:rPr lang="en-ID" sz="2800" dirty="0"/>
              <a:t>,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memeriksa</a:t>
            </a:r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pasien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"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paru-paru</a:t>
            </a:r>
            <a:r>
              <a:rPr lang="en-ID" sz="2800" dirty="0"/>
              <a:t>", "</a:t>
            </a:r>
            <a:r>
              <a:rPr lang="en-ID" sz="2800" dirty="0" err="1"/>
              <a:t>batuk</a:t>
            </a:r>
            <a:r>
              <a:rPr lang="en-ID" sz="2800" dirty="0"/>
              <a:t> </a:t>
            </a:r>
            <a:r>
              <a:rPr lang="en-ID" sz="2800" dirty="0" err="1"/>
              <a:t>berdahak</a:t>
            </a:r>
            <a:r>
              <a:rPr lang="en-ID" sz="2800" dirty="0"/>
              <a:t>", </a:t>
            </a:r>
            <a:r>
              <a:rPr lang="en-ID" sz="2800" dirty="0" err="1"/>
              <a:t>dan</a:t>
            </a:r>
            <a:r>
              <a:rPr lang="en-ID" sz="2800" dirty="0"/>
              <a:t> "</a:t>
            </a:r>
            <a:r>
              <a:rPr lang="en-ID" sz="2800" dirty="0" err="1"/>
              <a:t>demam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".</a:t>
            </a:r>
          </a:p>
          <a:p>
            <a:pPr marL="496888" indent="-88900" algn="just"/>
            <a:r>
              <a:rPr lang="en-ID" sz="2800" dirty="0"/>
              <a:t>Karena "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paru-paru</a:t>
            </a:r>
            <a:r>
              <a:rPr lang="en-ID" sz="2800" dirty="0"/>
              <a:t>" </a:t>
            </a:r>
            <a:r>
              <a:rPr lang="en-ID" sz="2800" dirty="0" err="1"/>
              <a:t>belum</a:t>
            </a:r>
            <a:r>
              <a:rPr lang="en-ID" sz="2800" dirty="0"/>
              <a:t> </a:t>
            </a:r>
            <a:r>
              <a:rPr lang="en-ID" sz="2800" dirty="0" err="1"/>
              <a:t>diketahui</a:t>
            </a:r>
            <a:r>
              <a:rPr lang="en-ID" sz="2800" dirty="0"/>
              <a:t>,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mencari</a:t>
            </a:r>
            <a:r>
              <a:rPr lang="en-ID" sz="2800" dirty="0"/>
              <a:t> </a:t>
            </a:r>
            <a:r>
              <a:rPr lang="en-ID" sz="2800" dirty="0" err="1"/>
              <a:t>aturan</a:t>
            </a:r>
            <a:r>
              <a:rPr lang="en-ID" sz="2800" dirty="0"/>
              <a:t> lain yang </a:t>
            </a:r>
            <a:r>
              <a:rPr lang="en-ID" sz="2800" dirty="0" err="1"/>
              <a:t>terkait</a:t>
            </a:r>
            <a:r>
              <a:rPr lang="en-ID" sz="2800" dirty="0"/>
              <a:t>, </a:t>
            </a:r>
            <a:r>
              <a:rPr lang="en-ID" sz="2800" dirty="0" err="1"/>
              <a:t>yaitu</a:t>
            </a:r>
            <a:r>
              <a:rPr lang="en-ID" sz="2800" dirty="0"/>
              <a:t> </a:t>
            </a:r>
            <a:r>
              <a:rPr lang="en-ID" sz="2800" b="1" dirty="0"/>
              <a:t>Rule 2</a:t>
            </a:r>
            <a:r>
              <a:rPr lang="en-ID" sz="2800" dirty="0"/>
              <a:t>.</a:t>
            </a:r>
          </a:p>
          <a:p>
            <a:pPr marL="496888" indent="-88900" algn="just"/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menanyakan</a:t>
            </a:r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"</a:t>
            </a:r>
            <a:r>
              <a:rPr lang="en-ID" sz="2800" dirty="0" err="1"/>
              <a:t>rontgen</a:t>
            </a:r>
            <a:r>
              <a:rPr lang="en-ID" sz="2800" dirty="0"/>
              <a:t> </a:t>
            </a:r>
            <a:r>
              <a:rPr lang="en-ID" sz="2800" dirty="0" err="1"/>
              <a:t>dada</a:t>
            </a:r>
            <a:r>
              <a:rPr lang="en-ID" sz="2800" dirty="0"/>
              <a:t>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infiltrat</a:t>
            </a:r>
            <a:r>
              <a:rPr lang="en-ID" sz="2800" dirty="0"/>
              <a:t>".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ya</a:t>
            </a:r>
            <a:r>
              <a:rPr lang="en-ID" sz="2800" dirty="0"/>
              <a:t>, </a:t>
            </a:r>
            <a:r>
              <a:rPr lang="en-ID" sz="2800" dirty="0" err="1"/>
              <a:t>maka</a:t>
            </a:r>
            <a:r>
              <a:rPr lang="en-ID" sz="2800" dirty="0"/>
              <a:t> "</a:t>
            </a:r>
            <a:r>
              <a:rPr lang="en-ID" sz="2800" dirty="0" err="1"/>
              <a:t>infeksi</a:t>
            </a:r>
            <a:r>
              <a:rPr lang="en-ID" sz="2800" dirty="0"/>
              <a:t> </a:t>
            </a:r>
            <a:r>
              <a:rPr lang="en-ID" sz="2800" dirty="0" err="1"/>
              <a:t>paru-paru</a:t>
            </a:r>
            <a:r>
              <a:rPr lang="en-ID" sz="2800" dirty="0"/>
              <a:t>" </a:t>
            </a:r>
            <a:r>
              <a:rPr lang="en-ID" sz="2800" dirty="0" err="1"/>
              <a:t>terpenuhi</a:t>
            </a:r>
            <a:r>
              <a:rPr lang="en-ID" sz="2800" dirty="0"/>
              <a:t>.</a:t>
            </a:r>
          </a:p>
          <a:p>
            <a:r>
              <a:rPr lang="en-ID" sz="2800" b="1" dirty="0">
                <a:solidFill>
                  <a:schemeClr val="accent1"/>
                </a:solidFill>
              </a:rPr>
              <a:t>4. </a:t>
            </a:r>
            <a:r>
              <a:rPr lang="en-ID" sz="2800" b="1" dirty="0" err="1"/>
              <a:t>Verifikasi</a:t>
            </a:r>
            <a:r>
              <a:rPr lang="en-ID" sz="2800" b="1" dirty="0"/>
              <a:t> </a:t>
            </a:r>
            <a:r>
              <a:rPr lang="en-ID" sz="2800" b="1" dirty="0" err="1"/>
              <a:t>Gejala</a:t>
            </a:r>
            <a:r>
              <a:rPr lang="en-ID" sz="2800" b="1" dirty="0"/>
              <a:t> Lain</a:t>
            </a:r>
          </a:p>
          <a:p>
            <a:pPr marL="496888" indent="-88900" algn="just"/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memeriksa</a:t>
            </a:r>
            <a:r>
              <a:rPr lang="en-ID" sz="2800" dirty="0"/>
              <a:t> </a:t>
            </a:r>
            <a:r>
              <a:rPr lang="en-ID" sz="2800" dirty="0" err="1"/>
              <a:t>gejala</a:t>
            </a:r>
            <a:r>
              <a:rPr lang="en-ID" sz="2800" dirty="0"/>
              <a:t> lain yang </a:t>
            </a:r>
            <a:r>
              <a:rPr lang="en-ID" sz="2800" dirty="0" err="1"/>
              <a:t>dibutuhkan</a:t>
            </a:r>
            <a:r>
              <a:rPr lang="en-ID" sz="2800" dirty="0"/>
              <a:t> Rule 1, </a:t>
            </a:r>
            <a:r>
              <a:rPr lang="en-ID" sz="2800" dirty="0" err="1"/>
              <a:t>yaitu</a:t>
            </a:r>
            <a:r>
              <a:rPr lang="en-ID" sz="2800" dirty="0"/>
              <a:t> "</a:t>
            </a:r>
            <a:r>
              <a:rPr lang="en-ID" sz="2800" dirty="0" err="1"/>
              <a:t>batuk</a:t>
            </a:r>
            <a:r>
              <a:rPr lang="en-ID" sz="2800" dirty="0"/>
              <a:t> </a:t>
            </a:r>
            <a:r>
              <a:rPr lang="en-ID" sz="2800" dirty="0" err="1"/>
              <a:t>berdahak</a:t>
            </a:r>
            <a:r>
              <a:rPr lang="en-ID" sz="2800" dirty="0"/>
              <a:t>" </a:t>
            </a:r>
            <a:r>
              <a:rPr lang="en-ID" sz="2800" dirty="0" err="1"/>
              <a:t>dan</a:t>
            </a:r>
            <a:r>
              <a:rPr lang="en-ID" sz="2800" dirty="0"/>
              <a:t> "</a:t>
            </a:r>
            <a:r>
              <a:rPr lang="en-ID" sz="2800" dirty="0" err="1"/>
              <a:t>demam</a:t>
            </a:r>
            <a:r>
              <a:rPr lang="en-ID" sz="2800" dirty="0"/>
              <a:t> </a:t>
            </a:r>
            <a:r>
              <a:rPr lang="en-ID" sz="2800" dirty="0" err="1"/>
              <a:t>tinggi</a:t>
            </a:r>
            <a:r>
              <a:rPr lang="en-ID" sz="2800" dirty="0"/>
              <a:t>".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pasien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gejala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,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hipotesis</a:t>
            </a:r>
            <a:r>
              <a:rPr lang="en-ID" sz="2800" dirty="0"/>
              <a:t> "pneumonia" </a:t>
            </a:r>
            <a:r>
              <a:rPr lang="en-ID" sz="2800" dirty="0" err="1"/>
              <a:t>didukung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842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4292" cy="1499616"/>
          </a:xfrm>
        </p:spPr>
        <p:txBody>
          <a:bodyPr/>
          <a:lstStyle/>
          <a:p>
            <a:r>
              <a:rPr lang="en-US" altLang="en-US" sz="5400" dirty="0"/>
              <a:t>backward Chaining System</a:t>
            </a:r>
            <a:endParaRPr lang="en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67479-D7CD-914F-835F-88704D3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347"/>
            <a:ext cx="9720073" cy="4750419"/>
          </a:xfrm>
        </p:spPr>
        <p:txBody>
          <a:bodyPr>
            <a:normAutofit/>
          </a:bodyPr>
          <a:lstStyle/>
          <a:p>
            <a:r>
              <a:rPr lang="en-ID" sz="2800" b="1" dirty="0">
                <a:solidFill>
                  <a:schemeClr val="accent1"/>
                </a:solidFill>
              </a:rPr>
              <a:t>5. </a:t>
            </a:r>
            <a:r>
              <a:rPr lang="en-ID" sz="2800" b="1" dirty="0"/>
              <a:t>Diagnosis</a:t>
            </a:r>
          </a:p>
          <a:p>
            <a:pPr marL="496888" indent="-88900"/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semua</a:t>
            </a:r>
            <a:r>
              <a:rPr lang="en-ID" sz="2800" dirty="0"/>
              <a:t> </a:t>
            </a:r>
            <a:r>
              <a:rPr lang="en-ID" sz="2800" dirty="0" err="1"/>
              <a:t>kondisi</a:t>
            </a:r>
            <a:r>
              <a:rPr lang="en-ID" sz="2800" dirty="0"/>
              <a:t> </a:t>
            </a:r>
            <a:r>
              <a:rPr lang="en-ID" sz="2800" dirty="0" err="1"/>
              <a:t>terpenuhi</a:t>
            </a:r>
            <a:r>
              <a:rPr lang="en-ID" sz="2800" dirty="0"/>
              <a:t>,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pakar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mengkonfirmasi</a:t>
            </a:r>
            <a:r>
              <a:rPr lang="en-ID" sz="2800" dirty="0"/>
              <a:t> diagnosis "pneumonia".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,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mencari</a:t>
            </a:r>
            <a:r>
              <a:rPr lang="en-ID" sz="2800" dirty="0"/>
              <a:t> </a:t>
            </a:r>
            <a:r>
              <a:rPr lang="en-ID" sz="2800" dirty="0" err="1"/>
              <a:t>hipotesis</a:t>
            </a:r>
            <a:r>
              <a:rPr lang="en-ID" sz="2800" dirty="0"/>
              <a:t> lain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meminta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tambahan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808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ADA </a:t>
            </a:r>
            <a:r>
              <a:rPr lang="en-US" b="1" dirty="0"/>
              <a:t>PERTANYAAN?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146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9A72A-AD9D-B944-8EA9-A4DEB558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34" y="236305"/>
            <a:ext cx="9720072" cy="1499616"/>
          </a:xfrm>
        </p:spPr>
        <p:txBody>
          <a:bodyPr/>
          <a:lstStyle/>
          <a:p>
            <a:r>
              <a:rPr lang="en-US" dirty="0"/>
              <a:t>history OF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4B50-6AEA-5E40-82B2-D83AD72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34" y="1325366"/>
            <a:ext cx="10194732" cy="5465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2496A-1BDE-E14F-9A07-68DDBDBFF959}"/>
              </a:ext>
            </a:extLst>
          </p:cNvPr>
          <p:cNvSpPr txBox="1"/>
          <p:nvPr/>
        </p:nvSpPr>
        <p:spPr>
          <a:xfrm>
            <a:off x="2640458" y="2506894"/>
            <a:ext cx="2250041" cy="15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Skill of </a:t>
            </a:r>
            <a:r>
              <a:rPr lang="en-US" dirty="0" err="1"/>
              <a:t>ai</a:t>
            </a:r>
            <a:r>
              <a:rPr lang="en-US" dirty="0"/>
              <a:t> Engineer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9C562-F34E-214F-8B6E-80E046F73C7D}"/>
              </a:ext>
            </a:extLst>
          </p:cNvPr>
          <p:cNvSpPr/>
          <p:nvPr/>
        </p:nvSpPr>
        <p:spPr>
          <a:xfrm>
            <a:off x="3434575" y="1895262"/>
            <a:ext cx="2906751" cy="27994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D995D5-ED07-AF4B-A6D6-A4EAF8FDDACE}"/>
              </a:ext>
            </a:extLst>
          </p:cNvPr>
          <p:cNvSpPr/>
          <p:nvPr/>
        </p:nvSpPr>
        <p:spPr>
          <a:xfrm>
            <a:off x="5426925" y="1895262"/>
            <a:ext cx="2906751" cy="27994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1FAF16-8DC7-9241-992B-FD84E3437059}"/>
              </a:ext>
            </a:extLst>
          </p:cNvPr>
          <p:cNvSpPr/>
          <p:nvPr/>
        </p:nvSpPr>
        <p:spPr>
          <a:xfrm>
            <a:off x="4430750" y="3776101"/>
            <a:ext cx="2906751" cy="27994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30F88-7E43-7141-95DC-0BBCE9BC6717}"/>
              </a:ext>
            </a:extLst>
          </p:cNvPr>
          <p:cNvSpPr txBox="1"/>
          <p:nvPr/>
        </p:nvSpPr>
        <p:spPr>
          <a:xfrm>
            <a:off x="3972933" y="30333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5B109-0A7A-0645-9DCB-428322E7C205}"/>
              </a:ext>
            </a:extLst>
          </p:cNvPr>
          <p:cNvSpPr txBox="1"/>
          <p:nvPr/>
        </p:nvSpPr>
        <p:spPr>
          <a:xfrm>
            <a:off x="5188261" y="4914192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E74A4-67A1-8242-9D45-666891A0E553}"/>
              </a:ext>
            </a:extLst>
          </p:cNvPr>
          <p:cNvSpPr txBox="1"/>
          <p:nvPr/>
        </p:nvSpPr>
        <p:spPr>
          <a:xfrm>
            <a:off x="6530591" y="3033353"/>
            <a:ext cx="145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/>
              <a:t>Technical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193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pakar</a:t>
            </a:r>
            <a:r>
              <a:rPr lang="en-US" b="1" dirty="0"/>
              <a:t>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10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598894"/>
            <a:ext cx="10865224" cy="1710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b="1" dirty="0"/>
              <a:t>program </a:t>
            </a:r>
            <a:r>
              <a:rPr lang="en-ID" sz="3200" b="1" dirty="0" err="1"/>
              <a:t>komputer</a:t>
            </a:r>
            <a:r>
              <a:rPr lang="en-ID" sz="3200" b="1" dirty="0"/>
              <a:t> </a:t>
            </a:r>
            <a:r>
              <a:rPr lang="en-ID" sz="3200" dirty="0"/>
              <a:t>yang </a:t>
            </a:r>
            <a:r>
              <a:rPr lang="en-ID" sz="3200" dirty="0" err="1"/>
              <a:t>mengandung</a:t>
            </a:r>
            <a:r>
              <a:rPr lang="en-ID" sz="3200" dirty="0"/>
              <a:t> </a:t>
            </a:r>
            <a:r>
              <a:rPr lang="en-ID" sz="3200" b="1" dirty="0" err="1"/>
              <a:t>pengetahuan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b="1" dirty="0" err="1"/>
              <a:t>satu</a:t>
            </a:r>
            <a:r>
              <a:rPr lang="en-ID" sz="3200" b="1" dirty="0"/>
              <a:t> </a:t>
            </a:r>
            <a:r>
              <a:rPr lang="en-ID" sz="3200" b="1" dirty="0" err="1"/>
              <a:t>atau</a:t>
            </a:r>
            <a:r>
              <a:rPr lang="en-ID" sz="3200" b="1" dirty="0"/>
              <a:t> </a:t>
            </a:r>
            <a:r>
              <a:rPr lang="en-ID" sz="3200" b="1" dirty="0" err="1"/>
              <a:t>lebih</a:t>
            </a:r>
            <a:r>
              <a:rPr lang="en-ID" sz="3200" b="1" dirty="0"/>
              <a:t> </a:t>
            </a:r>
            <a:r>
              <a:rPr lang="en-ID" sz="3200" b="1" dirty="0" err="1"/>
              <a:t>pakar</a:t>
            </a:r>
            <a:r>
              <a:rPr lang="en-ID" sz="3200" b="1" dirty="0"/>
              <a:t> </a:t>
            </a:r>
            <a:r>
              <a:rPr lang="en-ID" sz="3200" dirty="0" err="1"/>
              <a:t>manusia</a:t>
            </a:r>
            <a:r>
              <a:rPr lang="en-ID" sz="3200" dirty="0"/>
              <a:t> </a:t>
            </a:r>
            <a:r>
              <a:rPr lang="en-ID" sz="3200" dirty="0" err="1"/>
              <a:t>mengenai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bidang</a:t>
            </a:r>
            <a:r>
              <a:rPr lang="en-ID" sz="3200" dirty="0"/>
              <a:t> </a:t>
            </a:r>
            <a:r>
              <a:rPr lang="en-ID" sz="3200" dirty="0" err="1"/>
              <a:t>spesifik</a:t>
            </a:r>
            <a:r>
              <a:rPr lang="en-ID" sz="3200" dirty="0"/>
              <a:t>.</a:t>
            </a:r>
          </a:p>
        </p:txBody>
      </p:sp>
      <p:pic>
        <p:nvPicPr>
          <p:cNvPr id="1026" name="Picture 2" descr="Hasil gambar untuk sistem pakar adal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17" y="418067"/>
            <a:ext cx="10865224" cy="40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6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598894"/>
            <a:ext cx="10865224" cy="1710466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pakar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representasi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pengetahuan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berupa</a:t>
            </a:r>
            <a:r>
              <a:rPr lang="en-US" altLang="en-US" sz="3200" dirty="0"/>
              <a:t> </a:t>
            </a:r>
            <a:r>
              <a:rPr lang="en-US" altLang="en-US" sz="3200" b="1" dirty="0"/>
              <a:t>RULE (IF.. THEN), </a:t>
            </a:r>
            <a:r>
              <a:rPr lang="en-US" altLang="en-US" sz="3200" dirty="0" err="1"/>
              <a:t>sehingga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pakar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merupakan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kumpulan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beberapa</a:t>
            </a:r>
            <a:r>
              <a:rPr lang="en-US" altLang="en-US" sz="3200" dirty="0"/>
              <a:t> </a:t>
            </a:r>
            <a:r>
              <a:rPr lang="en-US" altLang="en-US" sz="3200" b="1" dirty="0"/>
              <a:t>RULE</a:t>
            </a:r>
            <a:r>
              <a:rPr lang="en-US" altLang="en-US" sz="3200" dirty="0"/>
              <a:t>.</a:t>
            </a:r>
          </a:p>
        </p:txBody>
      </p:sp>
      <p:pic>
        <p:nvPicPr>
          <p:cNvPr id="1026" name="Picture 2" descr="Hasil gambar untuk sistem pakar adal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17" y="418067"/>
            <a:ext cx="10865224" cy="40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01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3183</TotalTime>
  <Words>1208</Words>
  <Application>Microsoft Macintosh PowerPoint</Application>
  <PresentationFormat>Widescreen</PresentationFormat>
  <Paragraphs>196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Tw Cen MT</vt:lpstr>
      <vt:lpstr>Tw Cen MT Condensed</vt:lpstr>
      <vt:lpstr>Wingdings 3</vt:lpstr>
      <vt:lpstr>Integral</vt:lpstr>
      <vt:lpstr>VISIO 4 Drawing</vt:lpstr>
      <vt:lpstr>Sistem pakar</vt:lpstr>
      <vt:lpstr>OUTCOMES</vt:lpstr>
      <vt:lpstr>Apa itu ARTIFICIAL INTELLIGENCE?</vt:lpstr>
      <vt:lpstr>ARTIFICIAL INTELLIGENCE</vt:lpstr>
      <vt:lpstr>history OF ARTIFICIAL INTELLIGENCE</vt:lpstr>
      <vt:lpstr>Base Skill of ai Engineer</vt:lpstr>
      <vt:lpstr>Apa itu sistem pakar?</vt:lpstr>
      <vt:lpstr>PowerPoint Presentation</vt:lpstr>
      <vt:lpstr>PowerPoint Presentation</vt:lpstr>
      <vt:lpstr>PowerPoint Presentation</vt:lpstr>
      <vt:lpstr>Sejarah sistem pakar</vt:lpstr>
      <vt:lpstr>Sejarah sistem pakar</vt:lpstr>
      <vt:lpstr>tujuan sistem pakar</vt:lpstr>
      <vt:lpstr>keuntungan sistem pakar</vt:lpstr>
      <vt:lpstr>Kelemahan sistem pakar</vt:lpstr>
      <vt:lpstr>modul Sistem pakar</vt:lpstr>
      <vt:lpstr>modul Sistem pakar</vt:lpstr>
      <vt:lpstr>modul Sistem pakar</vt:lpstr>
      <vt:lpstr>PowerPoint Presentation</vt:lpstr>
      <vt:lpstr>Struktur sistem pakar</vt:lpstr>
      <vt:lpstr>Struktur sistem pakar</vt:lpstr>
      <vt:lpstr>Komponen sistem pakar</vt:lpstr>
      <vt:lpstr>Komponen sistem pakar</vt:lpstr>
      <vt:lpstr>Komponen sistem pakar</vt:lpstr>
      <vt:lpstr>Komponen sistem pakar</vt:lpstr>
      <vt:lpstr>Komponen sistem pakar</vt:lpstr>
      <vt:lpstr>Komponen sistem pakar</vt:lpstr>
      <vt:lpstr>PEMODELAN KNOWLEDGE BASE</vt:lpstr>
      <vt:lpstr>PEMODELAN KNOWLEDGE BASE</vt:lpstr>
      <vt:lpstr>PEMODELAN KNOWLEDGE BASE</vt:lpstr>
      <vt:lpstr>PEMODELAN KNOWLEDGE BASE</vt:lpstr>
      <vt:lpstr>PEMODELAN KNOWLEDGE BASE</vt:lpstr>
      <vt:lpstr>PEMODELAN KNOWLEDGE BASE</vt:lpstr>
      <vt:lpstr>PEMODELAN KNOWLEDGE BASE</vt:lpstr>
      <vt:lpstr>Latihan</vt:lpstr>
      <vt:lpstr>Latihan</vt:lpstr>
      <vt:lpstr>Inferensi Engine dengan Model Penalaran</vt:lpstr>
      <vt:lpstr>Inferensi Engine dengan Model Penalaran</vt:lpstr>
      <vt:lpstr>Forward Chaining System</vt:lpstr>
      <vt:lpstr>Forward Chaining System</vt:lpstr>
      <vt:lpstr>backward Chaining System</vt:lpstr>
      <vt:lpstr>backward Chaining System</vt:lpstr>
      <vt:lpstr>backward Chaining System</vt:lpstr>
      <vt:lpstr>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pakar</dc:title>
  <dc:creator>HP</dc:creator>
  <cp:lastModifiedBy>Microsoft Office User</cp:lastModifiedBy>
  <cp:revision>41</cp:revision>
  <dcterms:created xsi:type="dcterms:W3CDTF">2019-08-29T15:41:33Z</dcterms:created>
  <dcterms:modified xsi:type="dcterms:W3CDTF">2024-11-20T22:36:54Z</dcterms:modified>
</cp:coreProperties>
</file>