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Genolet" initials="RG" lastIdx="1" clrIdx="0">
    <p:extLst>
      <p:ext uri="{19B8F6BF-5375-455C-9EA6-DF929625EA0E}">
        <p15:presenceInfo xmlns:p15="http://schemas.microsoft.com/office/powerpoint/2012/main" userId="490d59d3d8ff42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4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20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70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4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8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6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H" sz="8000" b="1" dirty="0"/>
              <a:t>Data Science for </a:t>
            </a:r>
            <a:r>
              <a:rPr lang="fr-CH" sz="8000" b="1" dirty="0" smtClean="0"/>
              <a:t>Business: Project</a:t>
            </a:r>
            <a:endParaRPr lang="fr-CH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Rodrigues Alves </a:t>
            </a:r>
            <a:r>
              <a:rPr lang="fr-CH" dirty="0" smtClean="0"/>
              <a:t>Danny</a:t>
            </a:r>
          </a:p>
          <a:p>
            <a:r>
              <a:rPr lang="fr-CH" dirty="0" smtClean="0"/>
              <a:t>Robin Genolet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164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Step</a:t>
            </a:r>
            <a:r>
              <a:rPr lang="fr-CH" dirty="0" smtClean="0"/>
              <a:t> 1, </a:t>
            </a:r>
            <a:r>
              <a:rPr lang="fr-CH" dirty="0" err="1" smtClean="0"/>
              <a:t>preprocessing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960" y="2286000"/>
            <a:ext cx="3174161" cy="2468880"/>
          </a:xfrm>
        </p:spPr>
        <p:txBody>
          <a:bodyPr/>
          <a:lstStyle/>
          <a:p>
            <a:pPr marL="0" indent="0">
              <a:buNone/>
            </a:pPr>
            <a:r>
              <a:rPr lang="fr-CH" dirty="0" err="1" smtClean="0"/>
              <a:t>Features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dropped</a:t>
            </a:r>
            <a:r>
              <a:rPr lang="fr-CH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H" dirty="0" smtClean="0"/>
              <a:t> </a:t>
            </a:r>
            <a:r>
              <a:rPr lang="fr-CH" dirty="0" err="1" smtClean="0"/>
              <a:t>asin</a:t>
            </a:r>
            <a:endParaRPr lang="fr-CH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CH" dirty="0" smtClean="0"/>
              <a:t> </a:t>
            </a:r>
            <a:r>
              <a:rPr lang="fr-CH" dirty="0" err="1" smtClean="0"/>
              <a:t>reviewTime</a:t>
            </a:r>
            <a:endParaRPr lang="fr-CH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CH" dirty="0" smtClean="0"/>
              <a:t> </a:t>
            </a:r>
            <a:r>
              <a:rPr lang="fr-CH" dirty="0" err="1" smtClean="0"/>
              <a:t>unixReviewTime</a:t>
            </a:r>
            <a:endParaRPr lang="fr-CH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CH" dirty="0"/>
              <a:t> </a:t>
            </a:r>
            <a:r>
              <a:rPr lang="fr-CH" dirty="0" err="1" smtClean="0"/>
              <a:t>reviewerName</a:t>
            </a:r>
            <a:endParaRPr lang="fr-CH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0744" y="2295280"/>
            <a:ext cx="628148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fr-CH" dirty="0" smtClean="0"/>
              <a:t>For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step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use </a:t>
            </a:r>
            <a:r>
              <a:rPr lang="fr-CH" dirty="0" err="1" smtClean="0"/>
              <a:t>only</a:t>
            </a:r>
            <a:r>
              <a:rPr lang="fr-CH" dirty="0" smtClean="0"/>
              <a:t> 2 </a:t>
            </a:r>
            <a:r>
              <a:rPr lang="fr-CH" dirty="0" err="1" smtClean="0"/>
              <a:t>features</a:t>
            </a:r>
            <a:endParaRPr lang="fr-CH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CH" dirty="0" smtClean="0"/>
              <a:t> </a:t>
            </a:r>
            <a:r>
              <a:rPr lang="fr-CH" dirty="0" err="1" smtClean="0"/>
              <a:t>reviewText</a:t>
            </a:r>
            <a:r>
              <a:rPr lang="fr-CH" dirty="0" smtClean="0"/>
              <a:t> </a:t>
            </a:r>
            <a:r>
              <a:rPr lang="fr-CH" dirty="0" err="1" smtClean="0"/>
              <a:t>tf-idf</a:t>
            </a:r>
            <a:endParaRPr lang="fr-CH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CH" b="0" dirty="0"/>
              <a:t> </a:t>
            </a:r>
            <a:r>
              <a:rPr lang="fr-CH" b="0" dirty="0" err="1" smtClean="0"/>
              <a:t>summary</a:t>
            </a:r>
            <a:r>
              <a:rPr lang="fr-CH" b="0" dirty="0" smtClean="0"/>
              <a:t> </a:t>
            </a:r>
            <a:r>
              <a:rPr lang="fr-CH" b="0" dirty="0" err="1" smtClean="0"/>
              <a:t>tf-idf</a:t>
            </a:r>
            <a:endParaRPr lang="fr-CH" b="0" dirty="0" smtClean="0"/>
          </a:p>
          <a:p>
            <a:pPr marL="0" indent="0">
              <a:buNone/>
            </a:pPr>
            <a:endParaRPr lang="fr-CH" b="0" dirty="0" smtClean="0"/>
          </a:p>
          <a:p>
            <a:pPr marL="0" indent="0">
              <a:buNone/>
            </a:pPr>
            <a:r>
              <a:rPr lang="fr-CH" dirty="0" err="1" smtClean="0"/>
              <a:t>Why</a:t>
            </a:r>
            <a:r>
              <a:rPr lang="fr-CH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2000" dirty="0" err="1" smtClean="0"/>
              <a:t>Models</a:t>
            </a:r>
            <a:r>
              <a:rPr lang="fr-CH" sz="2000" dirty="0" smtClean="0"/>
              <a:t> </a:t>
            </a:r>
            <a:r>
              <a:rPr lang="fr-CH" sz="2000" dirty="0" err="1" smtClean="0"/>
              <a:t>yield</a:t>
            </a:r>
            <a:r>
              <a:rPr lang="fr-CH" sz="2000" dirty="0" smtClean="0"/>
              <a:t> </a:t>
            </a:r>
            <a:r>
              <a:rPr lang="fr-CH" sz="2000" dirty="0" err="1" smtClean="0"/>
              <a:t>better</a:t>
            </a:r>
            <a:r>
              <a:rPr lang="fr-CH" sz="2000" dirty="0"/>
              <a:t> </a:t>
            </a:r>
            <a:r>
              <a:rPr lang="fr-CH" sz="2000" dirty="0" err="1" smtClean="0"/>
              <a:t>results</a:t>
            </a:r>
            <a:r>
              <a:rPr lang="fr-CH" sz="2000" dirty="0" smtClean="0"/>
              <a:t> </a:t>
            </a:r>
            <a:r>
              <a:rPr lang="fr-CH" sz="2000" dirty="0" err="1" smtClean="0"/>
              <a:t>without</a:t>
            </a:r>
            <a:r>
              <a:rPr lang="fr-CH" sz="2000" dirty="0" smtClean="0"/>
              <a:t> the</a:t>
            </a:r>
            <a:br>
              <a:rPr lang="fr-CH" sz="2000" dirty="0" smtClean="0"/>
            </a:br>
            <a:r>
              <a:rPr lang="fr-CH" sz="2000" dirty="0" err="1"/>
              <a:t>f</a:t>
            </a:r>
            <a:r>
              <a:rPr lang="fr-CH" sz="2000" b="0" dirty="0" err="1" smtClean="0"/>
              <a:t>eatures</a:t>
            </a:r>
            <a:r>
              <a:rPr lang="fr-CH" sz="2000" b="0" dirty="0" smtClean="0"/>
              <a:t> </a:t>
            </a:r>
            <a:r>
              <a:rPr lang="fr-CH" sz="2000" b="0" dirty="0" err="1" smtClean="0"/>
              <a:t>that</a:t>
            </a:r>
            <a:r>
              <a:rPr lang="fr-CH" sz="2000" b="0" dirty="0" smtClean="0"/>
              <a:t> </a:t>
            </a:r>
            <a:r>
              <a:rPr lang="fr-CH" sz="2000" b="0" dirty="0" err="1" smtClean="0"/>
              <a:t>we</a:t>
            </a:r>
            <a:r>
              <a:rPr lang="fr-CH" sz="2000" b="0" dirty="0" smtClean="0"/>
              <a:t> </a:t>
            </a:r>
            <a:r>
              <a:rPr lang="fr-CH" sz="2000" b="0" dirty="0" err="1" smtClean="0"/>
              <a:t>create</a:t>
            </a:r>
            <a:r>
              <a:rPr lang="fr-CH" sz="2000" b="0" dirty="0" smtClean="0"/>
              <a:t> in </a:t>
            </a:r>
            <a:r>
              <a:rPr lang="fr-CH" sz="2000" b="0" dirty="0" err="1" smtClean="0"/>
              <a:t>steps</a:t>
            </a:r>
            <a:r>
              <a:rPr lang="fr-CH" sz="2000" b="0" dirty="0" smtClean="0"/>
              <a:t> 2 &amp; 3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1" y="2914350"/>
            <a:ext cx="3279979" cy="33907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2927" y="2237874"/>
            <a:ext cx="34275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200" dirty="0" smtClean="0"/>
              <a:t>Data </a:t>
            </a:r>
            <a:r>
              <a:rPr lang="fr-CH" sz="2200" dirty="0" err="1" smtClean="0"/>
              <a:t>is</a:t>
            </a:r>
            <a:r>
              <a:rPr lang="fr-CH" sz="2200" dirty="0" smtClean="0"/>
              <a:t> </a:t>
            </a:r>
            <a:r>
              <a:rPr lang="fr-CH" sz="2200" dirty="0" err="1" smtClean="0"/>
              <a:t>uniformly</a:t>
            </a:r>
            <a:r>
              <a:rPr lang="fr-CH" sz="2200" dirty="0" smtClean="0"/>
              <a:t> </a:t>
            </a:r>
            <a:r>
              <a:rPr lang="fr-CH" sz="2200" dirty="0" err="1" smtClean="0"/>
              <a:t>distributed</a:t>
            </a: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7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Step</a:t>
            </a:r>
            <a:r>
              <a:rPr lang="fr-CH" dirty="0" smtClean="0"/>
              <a:t> 1, best model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374808" cy="4023360"/>
          </a:xfrm>
        </p:spPr>
        <p:txBody>
          <a:bodyPr/>
          <a:lstStyle/>
          <a:p>
            <a:r>
              <a:rPr lang="fr-CH" dirty="0"/>
              <a:t>And the winner </a:t>
            </a:r>
            <a:r>
              <a:rPr lang="fr-CH" dirty="0" err="1"/>
              <a:t>is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 err="1"/>
              <a:t>Linear</a:t>
            </a:r>
            <a:r>
              <a:rPr lang="fr-CH" dirty="0"/>
              <a:t> Support </a:t>
            </a:r>
            <a:r>
              <a:rPr lang="fr-CH" dirty="0" err="1"/>
              <a:t>Vector</a:t>
            </a:r>
            <a:r>
              <a:rPr lang="fr-CH" dirty="0"/>
              <a:t>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339548"/>
            <a:ext cx="3081435" cy="267239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66610" y="2280697"/>
            <a:ext cx="708258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Final </a:t>
            </a:r>
            <a:r>
              <a:rPr lang="fr-CH" dirty="0" err="1" smtClean="0"/>
              <a:t>ranking</a:t>
            </a:r>
            <a:r>
              <a:rPr lang="fr-CH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Linear</a:t>
            </a:r>
            <a:r>
              <a:rPr lang="fr-CH" dirty="0"/>
              <a:t> Support </a:t>
            </a:r>
            <a:r>
              <a:rPr lang="fr-CH" dirty="0" err="1" smtClean="0"/>
              <a:t>Vector</a:t>
            </a:r>
            <a:r>
              <a:rPr lang="fr-CH" dirty="0" smtClean="0"/>
              <a:t> Classification	 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Linear</a:t>
            </a:r>
            <a:r>
              <a:rPr lang="fr-CH" dirty="0" smtClean="0"/>
              <a:t> SVM (</a:t>
            </a:r>
            <a:r>
              <a:rPr lang="fr-CH" dirty="0" err="1" smtClean="0"/>
              <a:t>with</a:t>
            </a:r>
            <a:r>
              <a:rPr lang="fr-CH" dirty="0" smtClean="0"/>
              <a:t> SDG)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Random</a:t>
            </a:r>
            <a:r>
              <a:rPr lang="fr-CH" dirty="0"/>
              <a:t> Forest </a:t>
            </a:r>
            <a:r>
              <a:rPr lang="fr-CH" dirty="0" smtClean="0"/>
              <a:t>Classifier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KNN </a:t>
            </a:r>
            <a:r>
              <a:rPr lang="fr-CH" dirty="0" smtClean="0"/>
              <a:t>Classifier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Dummy</a:t>
            </a:r>
            <a:r>
              <a:rPr lang="fr-CH" dirty="0" smtClean="0"/>
              <a:t> classifier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3943" y="2280697"/>
            <a:ext cx="366581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Precision (%)</a:t>
            </a:r>
          </a:p>
          <a:p>
            <a:pPr marL="0" indent="0">
              <a:buNone/>
            </a:pPr>
            <a:r>
              <a:rPr lang="fr-CH" dirty="0" smtClean="0"/>
              <a:t>76.1</a:t>
            </a:r>
          </a:p>
          <a:p>
            <a:pPr marL="0" indent="0">
              <a:buNone/>
            </a:pPr>
            <a:r>
              <a:rPr lang="fr-CH" dirty="0" smtClean="0"/>
              <a:t>73.5</a:t>
            </a:r>
          </a:p>
          <a:p>
            <a:pPr marL="0" indent="0">
              <a:buNone/>
            </a:pPr>
            <a:r>
              <a:rPr lang="fr-CH" dirty="0" smtClean="0"/>
              <a:t>60</a:t>
            </a:r>
          </a:p>
          <a:p>
            <a:pPr marL="0" indent="0">
              <a:buNone/>
            </a:pPr>
            <a:r>
              <a:rPr lang="fr-CH" dirty="0" smtClean="0"/>
              <a:t>47.75</a:t>
            </a:r>
          </a:p>
          <a:p>
            <a:pPr marL="0" indent="0">
              <a:buNone/>
            </a:pPr>
            <a:r>
              <a:rPr lang="fr-CH" dirty="0" smtClean="0"/>
              <a:t>4.5</a:t>
            </a:r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364270" y="5192964"/>
                <a:ext cx="11368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fr-CH" i="1">
                          <a:latin typeface="Cambria Math" panose="02040503050406030204" pitchFamily="18" charset="0"/>
                        </a:rPr>
                        <m:t> :4.16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270" y="5192964"/>
                <a:ext cx="1136850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Step</a:t>
            </a:r>
            <a:r>
              <a:rPr lang="fr-CH" dirty="0" smtClean="0"/>
              <a:t> 2, </a:t>
            </a:r>
            <a:r>
              <a:rPr lang="fr-CH" dirty="0" err="1" smtClean="0"/>
              <a:t>preprocessing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2415" y="2084831"/>
                <a:ext cx="6907422" cy="477316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helpful</a:t>
                </a:r>
                <a:r>
                  <a:rPr lang="fr-CH" dirty="0"/>
                  <a:t> [a, b] </a:t>
                </a:r>
                <a:r>
                  <a:rPr lang="fr-CH" dirty="0" err="1"/>
                  <a:t>becomes</a:t>
                </a:r>
                <a:r>
                  <a:rPr lang="fr-CH" dirty="0"/>
                  <a:t> </a:t>
                </a:r>
                <a:r>
                  <a:rPr lang="fr-CH" dirty="0" err="1"/>
                  <a:t>helpfulPercentage</a:t>
                </a:r>
                <a:r>
                  <a:rPr lang="fr-CH" dirty="0"/>
                  <a:t>:</a:t>
                </a:r>
              </a:p>
              <a:p>
                <a:pPr marL="0" indent="0">
                  <a:buNone/>
                </a:pPr>
                <a:r>
                  <a:rPr lang="fr-CH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fr-CH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CH" dirty="0"/>
                  <a:t> if b </a:t>
                </a:r>
                <a:r>
                  <a:rPr lang="fr-CH" dirty="0" err="1"/>
                  <a:t>is</a:t>
                </a:r>
                <a:r>
                  <a:rPr lang="fr-CH" dirty="0"/>
                  <a:t> not </a:t>
                </a:r>
                <a:r>
                  <a:rPr lang="fr-CH" dirty="0" err="1"/>
                  <a:t>zero</a:t>
                </a:r>
                <a:r>
                  <a:rPr lang="fr-CH" dirty="0"/>
                  <a:t>, 1 </a:t>
                </a:r>
                <a:r>
                  <a:rPr lang="fr-CH" dirty="0" err="1"/>
                  <a:t>otherwise</a:t>
                </a:r>
                <a:endParaRPr lang="fr-CH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from</a:t>
                </a:r>
                <a:r>
                  <a:rPr lang="fr-CH" dirty="0"/>
                  <a:t> </a:t>
                </a:r>
                <a:r>
                  <a:rPr lang="fr-CH" dirty="0" err="1"/>
                  <a:t>reviewText</a:t>
                </a:r>
                <a:r>
                  <a:rPr lang="fr-CH" dirty="0"/>
                  <a:t> </a:t>
                </a:r>
                <a:r>
                  <a:rPr lang="fr-CH" dirty="0" err="1"/>
                  <a:t>we</a:t>
                </a:r>
                <a:r>
                  <a:rPr lang="fr-CH" dirty="0"/>
                  <a:t> </a:t>
                </a:r>
                <a:r>
                  <a:rPr lang="fr-CH" dirty="0" err="1"/>
                  <a:t>create</a:t>
                </a:r>
                <a:r>
                  <a:rPr lang="fr-CH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b="1" dirty="0"/>
                  <a:t> </a:t>
                </a:r>
                <a:r>
                  <a:rPr lang="fr-CH" dirty="0" err="1"/>
                  <a:t>reviewTextLength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reviewTextCountPoints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reviewTextCountExcl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reviewTextCountInterr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reviewTextCountComas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reviewTextPositiveSmiley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reviewTextNegativeSmiley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reviewTextAllCAPS</a:t>
                </a:r>
                <a:endParaRPr lang="fr-CH" dirty="0"/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reviewTextPositiveSmiley</a:t>
                </a:r>
                <a:r>
                  <a:rPr lang="fr-CH" dirty="0"/>
                  <a:t>, </a:t>
                </a:r>
                <a:r>
                  <a:rPr lang="fr-CH" dirty="0" err="1" smtClean="0"/>
                  <a:t>reviewTextNegativeSmiley</a:t>
                </a:r>
                <a:endParaRPr lang="fr-CH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fr-CH" dirty="0"/>
                  <a:t> </a:t>
                </a:r>
                <a:r>
                  <a:rPr lang="fr-CH" dirty="0" err="1"/>
                  <a:t>positiveRatio</a:t>
                </a:r>
                <a:r>
                  <a:rPr lang="fr-CH" dirty="0"/>
                  <a:t> (uses positive &amp; </a:t>
                </a:r>
                <a:r>
                  <a:rPr lang="fr-CH" dirty="0" err="1"/>
                  <a:t>negative</a:t>
                </a:r>
                <a:r>
                  <a:rPr lang="fr-CH" dirty="0"/>
                  <a:t> </a:t>
                </a:r>
                <a:r>
                  <a:rPr lang="fr-CH" dirty="0" err="1"/>
                  <a:t>word</a:t>
                </a:r>
                <a:r>
                  <a:rPr lang="fr-CH" dirty="0"/>
                  <a:t> </a:t>
                </a:r>
                <a:r>
                  <a:rPr lang="fr-CH" dirty="0" err="1"/>
                  <a:t>lists</a:t>
                </a:r>
                <a:r>
                  <a:rPr lang="fr-CH" dirty="0"/>
                  <a:t>)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fr-CH" dirty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2415" y="2084831"/>
                <a:ext cx="6907422" cy="4773169"/>
              </a:xfrm>
              <a:blipFill rotWithShape="0">
                <a:blip r:embed="rId2"/>
                <a:stretch>
                  <a:fillRect l="-1587" t="-153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8" y="2461462"/>
            <a:ext cx="2320874" cy="15610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1676" y="2084832"/>
            <a:ext cx="20256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CH" sz="2200" dirty="0" err="1" smtClean="0"/>
              <a:t>Skewed</a:t>
            </a:r>
            <a:r>
              <a:rPr lang="fr-CH" sz="2200" dirty="0" smtClean="0"/>
              <a:t> data</a:t>
            </a:r>
            <a:endParaRPr lang="fr-CH" sz="2200" dirty="0"/>
          </a:p>
        </p:txBody>
      </p:sp>
      <p:sp>
        <p:nvSpPr>
          <p:cNvPr id="18" name="Rectangle 17"/>
          <p:cNvSpPr/>
          <p:nvPr/>
        </p:nvSpPr>
        <p:spPr>
          <a:xfrm>
            <a:off x="799151" y="3970620"/>
            <a:ext cx="474291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CH" sz="2200" dirty="0" err="1" smtClean="0"/>
              <a:t>We</a:t>
            </a:r>
            <a:r>
              <a:rPr lang="fr-CH" sz="2200" dirty="0" smtClean="0"/>
              <a:t> </a:t>
            </a:r>
            <a:r>
              <a:rPr lang="fr-CH" sz="2200" dirty="0" err="1" smtClean="0"/>
              <a:t>don’t</a:t>
            </a:r>
            <a:r>
              <a:rPr lang="fr-CH" sz="2200" dirty="0" smtClean="0"/>
              <a:t> </a:t>
            </a:r>
            <a:r>
              <a:rPr lang="fr-CH" sz="2200" dirty="0" err="1" smtClean="0"/>
              <a:t>merge</a:t>
            </a:r>
            <a:r>
              <a:rPr lang="fr-CH" sz="2200" dirty="0" smtClean="0"/>
              <a:t> </a:t>
            </a:r>
            <a:r>
              <a:rPr lang="fr-CH" sz="2200" dirty="0" err="1" smtClean="0"/>
              <a:t>features</a:t>
            </a:r>
            <a:r>
              <a:rPr lang="fr-CH" sz="2200" dirty="0"/>
              <a:t> </a:t>
            </a:r>
            <a:r>
              <a:rPr lang="fr-CH" sz="2200" dirty="0" smtClean="0"/>
              <a:t>  </a:t>
            </a:r>
            <a:r>
              <a:rPr lang="fr-CH" sz="2200" dirty="0" err="1" smtClean="0"/>
              <a:t>reviewText</a:t>
            </a:r>
            <a:r>
              <a:rPr lang="fr-CH" sz="2200" dirty="0"/>
              <a:t> </a:t>
            </a:r>
            <a:r>
              <a:rPr lang="fr-CH" sz="2200" dirty="0" smtClean="0"/>
              <a:t>and </a:t>
            </a:r>
            <a:r>
              <a:rPr lang="fr-CH" sz="2200" dirty="0" err="1" smtClean="0"/>
              <a:t>Summary</a:t>
            </a:r>
            <a:endParaRPr lang="fr-CH" sz="22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CH" dirty="0" err="1" smtClean="0"/>
              <a:t>Avoid</a:t>
            </a:r>
            <a:r>
              <a:rPr lang="fr-CH" dirty="0" smtClean="0"/>
              <a:t> </a:t>
            </a:r>
            <a:r>
              <a:rPr lang="fr-CH" dirty="0" err="1" smtClean="0"/>
              <a:t>loss</a:t>
            </a:r>
            <a:r>
              <a:rPr lang="fr-CH" dirty="0" smtClean="0"/>
              <a:t> of information (</a:t>
            </a:r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fr-CH" dirty="0" err="1" smtClean="0"/>
              <a:t>summary</a:t>
            </a:r>
            <a:r>
              <a:rPr lang="fr-CH" dirty="0" smtClean="0"/>
              <a:t> has 	</a:t>
            </a:r>
            <a:r>
              <a:rPr lang="fr-CH" dirty="0" err="1" smtClean="0"/>
              <a:t>specific</a:t>
            </a:r>
            <a:r>
              <a:rPr lang="fr-CH" dirty="0" smtClean="0"/>
              <a:t> keywords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CH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CH" sz="2200" dirty="0" err="1" smtClean="0"/>
              <a:t>We</a:t>
            </a:r>
            <a:r>
              <a:rPr lang="fr-CH" sz="2200" dirty="0" smtClean="0"/>
              <a:t> </a:t>
            </a:r>
            <a:r>
              <a:rPr lang="fr-CH" sz="2200" dirty="0" err="1" smtClean="0"/>
              <a:t>could</a:t>
            </a:r>
            <a:r>
              <a:rPr lang="fr-CH" sz="2200" dirty="0" smtClean="0"/>
              <a:t> have </a:t>
            </a:r>
            <a:r>
              <a:rPr lang="fr-CH" sz="2200" dirty="0" err="1" smtClean="0"/>
              <a:t>added</a:t>
            </a:r>
            <a:r>
              <a:rPr lang="fr-CH" sz="2200" dirty="0" smtClean="0"/>
              <a:t> </a:t>
            </a:r>
            <a:r>
              <a:rPr lang="fr-CH" sz="2200" dirty="0" err="1" smtClean="0"/>
              <a:t>features</a:t>
            </a:r>
            <a:r>
              <a:rPr lang="fr-CH" sz="2200" dirty="0" smtClean="0"/>
              <a:t> </a:t>
            </a:r>
            <a:r>
              <a:rPr lang="fr-CH" sz="2200" dirty="0" err="1" smtClean="0"/>
              <a:t>that</a:t>
            </a:r>
            <a:r>
              <a:rPr lang="fr-CH" sz="2200" dirty="0" smtClean="0"/>
              <a:t> </a:t>
            </a:r>
            <a:r>
              <a:rPr lang="fr-CH" sz="2200" dirty="0" err="1" smtClean="0"/>
              <a:t>guess</a:t>
            </a:r>
            <a:r>
              <a:rPr lang="fr-CH" sz="2200" dirty="0" smtClean="0"/>
              <a:t> if user </a:t>
            </a:r>
            <a:r>
              <a:rPr lang="fr-CH" sz="2200" dirty="0" err="1" smtClean="0"/>
              <a:t>is</a:t>
            </a:r>
            <a:r>
              <a:rPr lang="fr-CH" sz="2200" dirty="0" smtClean="0"/>
              <a:t> good/</a:t>
            </a:r>
            <a:r>
              <a:rPr lang="fr-CH" sz="2200" dirty="0" err="1" smtClean="0"/>
              <a:t>random</a:t>
            </a:r>
            <a:r>
              <a:rPr lang="fr-CH" sz="2200" dirty="0" smtClean="0"/>
              <a:t>/</a:t>
            </a:r>
            <a:r>
              <a:rPr lang="fr-CH" sz="2200" dirty="0" err="1" smtClean="0"/>
              <a:t>bad</a:t>
            </a:r>
            <a:r>
              <a:rPr lang="fr-CH" sz="2200" dirty="0" smtClean="0"/>
              <a:t> </a:t>
            </a:r>
            <a:r>
              <a:rPr lang="fr-CH" sz="2200" dirty="0" err="1" smtClean="0"/>
              <a:t>worker</a:t>
            </a:r>
            <a:endParaRPr lang="fr-CH" sz="22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CH" dirty="0" err="1" smtClean="0"/>
              <a:t>Avoids</a:t>
            </a:r>
            <a:r>
              <a:rPr lang="fr-CH" dirty="0" smtClean="0"/>
              <a:t> trolls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CH" dirty="0"/>
          </a:p>
          <a:p>
            <a:pPr>
              <a:buClr>
                <a:schemeClr val="accent1"/>
              </a:buClr>
            </a:pPr>
            <a:endParaRPr lang="fr-CH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577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Step</a:t>
            </a:r>
            <a:r>
              <a:rPr lang="fr-CH" dirty="0" smtClean="0"/>
              <a:t> 2, best model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374808" cy="4023360"/>
          </a:xfrm>
        </p:spPr>
        <p:txBody>
          <a:bodyPr/>
          <a:lstStyle/>
          <a:p>
            <a:r>
              <a:rPr lang="fr-CH" dirty="0"/>
              <a:t>And the winner </a:t>
            </a:r>
            <a:r>
              <a:rPr lang="fr-CH" dirty="0" err="1" smtClean="0"/>
              <a:t>is</a:t>
            </a:r>
            <a:r>
              <a:rPr lang="fr-CH" dirty="0" smtClean="0"/>
              <a:t> (</a:t>
            </a:r>
            <a:r>
              <a:rPr lang="fr-CH" dirty="0" err="1" smtClean="0"/>
              <a:t>again</a:t>
            </a:r>
            <a:r>
              <a:rPr lang="fr-CH" dirty="0"/>
              <a:t>)</a:t>
            </a:r>
            <a:r>
              <a:rPr lang="fr-CH" dirty="0" smtClean="0"/>
              <a:t>:</a:t>
            </a:r>
            <a:r>
              <a:rPr lang="fr-CH" dirty="0"/>
              <a:t/>
            </a:r>
            <a:br>
              <a:rPr lang="fr-CH" dirty="0"/>
            </a:br>
            <a:r>
              <a:rPr lang="fr-CH" dirty="0" err="1"/>
              <a:t>Linear</a:t>
            </a:r>
            <a:r>
              <a:rPr lang="fr-CH" dirty="0"/>
              <a:t> Support </a:t>
            </a:r>
            <a:r>
              <a:rPr lang="fr-CH" dirty="0" err="1"/>
              <a:t>Vector</a:t>
            </a:r>
            <a:r>
              <a:rPr lang="fr-CH" dirty="0"/>
              <a:t>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431320"/>
            <a:ext cx="3081435" cy="248885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66610" y="2280697"/>
            <a:ext cx="708258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Final </a:t>
            </a:r>
            <a:r>
              <a:rPr lang="fr-CH" dirty="0" err="1" smtClean="0"/>
              <a:t>ranking</a:t>
            </a:r>
            <a:r>
              <a:rPr lang="fr-CH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Linear</a:t>
            </a:r>
            <a:r>
              <a:rPr lang="fr-CH" dirty="0"/>
              <a:t> Support </a:t>
            </a:r>
            <a:r>
              <a:rPr lang="fr-CH" dirty="0" err="1" smtClean="0"/>
              <a:t>Vector</a:t>
            </a:r>
            <a:r>
              <a:rPr lang="fr-CH" dirty="0" smtClean="0"/>
              <a:t> Classification	 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Linear</a:t>
            </a:r>
            <a:r>
              <a:rPr lang="fr-CH" dirty="0" smtClean="0"/>
              <a:t> SVM (</a:t>
            </a:r>
            <a:r>
              <a:rPr lang="fr-CH" dirty="0" err="1" smtClean="0"/>
              <a:t>with</a:t>
            </a:r>
            <a:r>
              <a:rPr lang="fr-CH" dirty="0" smtClean="0"/>
              <a:t> SDG)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Random</a:t>
            </a:r>
            <a:r>
              <a:rPr lang="fr-CH" dirty="0" smtClean="0"/>
              <a:t> Forest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KNN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Dummy</a:t>
            </a:r>
            <a:r>
              <a:rPr lang="fr-CH" dirty="0" smtClean="0"/>
              <a:t> classifier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3943" y="2280697"/>
            <a:ext cx="366581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Precision (%)</a:t>
            </a:r>
          </a:p>
          <a:p>
            <a:pPr marL="0" indent="0">
              <a:buNone/>
            </a:pPr>
            <a:r>
              <a:rPr lang="fr-CH" dirty="0"/>
              <a:t>77.9</a:t>
            </a:r>
          </a:p>
          <a:p>
            <a:pPr marL="0" indent="0">
              <a:buNone/>
            </a:pPr>
            <a:r>
              <a:rPr lang="fr-CH" dirty="0"/>
              <a:t>77.3</a:t>
            </a:r>
          </a:p>
          <a:p>
            <a:pPr marL="0" indent="0">
              <a:buNone/>
            </a:pPr>
            <a:r>
              <a:rPr lang="fr-CH" dirty="0"/>
              <a:t>76.1</a:t>
            </a:r>
          </a:p>
          <a:p>
            <a:pPr marL="0" indent="0">
              <a:buNone/>
            </a:pPr>
            <a:r>
              <a:rPr lang="fr-CH" dirty="0"/>
              <a:t>63.3</a:t>
            </a:r>
          </a:p>
          <a:p>
            <a:pPr marL="0" indent="0">
              <a:buNone/>
            </a:pPr>
            <a:r>
              <a:rPr lang="fr-CH" dirty="0" smtClean="0"/>
              <a:t>4.5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463943" y="5217027"/>
                <a:ext cx="77136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CH" i="1">
                          <a:latin typeface="Cambria Math" panose="02040503050406030204" pitchFamily="18" charset="0"/>
                        </a:rPr>
                        <m:t>:50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943" y="5217027"/>
                <a:ext cx="771365" cy="6109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Step</a:t>
            </a:r>
            <a:r>
              <a:rPr lang="fr-CH" dirty="0" smtClean="0"/>
              <a:t> 3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>
            <a:off x="771277" y="2552369"/>
            <a:ext cx="203042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CH" sz="2200" dirty="0" err="1" smtClean="0"/>
              <a:t>Skewed</a:t>
            </a:r>
            <a:r>
              <a:rPr lang="fr-CH" sz="2200" dirty="0" smtClean="0"/>
              <a:t> data:</a:t>
            </a:r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5" y="3014034"/>
            <a:ext cx="2499086" cy="15850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3965" y="5116453"/>
            <a:ext cx="3501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CH" sz="2200" dirty="0" smtClean="0"/>
              <a:t>Use all </a:t>
            </a:r>
            <a:r>
              <a:rPr lang="fr-CH" sz="2200" dirty="0" err="1" smtClean="0"/>
              <a:t>created</a:t>
            </a:r>
            <a:r>
              <a:rPr lang="fr-CH" sz="2200" dirty="0" smtClean="0"/>
              <a:t> </a:t>
            </a:r>
            <a:r>
              <a:rPr lang="fr-CH" sz="2200" dirty="0" err="1" smtClean="0"/>
              <a:t>features</a:t>
            </a:r>
            <a:endParaRPr lang="fr-CH" sz="22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566610" y="2280697"/>
            <a:ext cx="708258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Final </a:t>
            </a:r>
            <a:r>
              <a:rPr lang="fr-CH" dirty="0" err="1" smtClean="0"/>
              <a:t>ranking</a:t>
            </a:r>
            <a:r>
              <a:rPr lang="fr-CH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Linear</a:t>
            </a:r>
            <a:r>
              <a:rPr lang="fr-CH" dirty="0"/>
              <a:t> Support </a:t>
            </a:r>
            <a:r>
              <a:rPr lang="fr-CH" dirty="0" err="1" smtClean="0"/>
              <a:t>Vector</a:t>
            </a:r>
            <a:r>
              <a:rPr lang="fr-CH" dirty="0" smtClean="0"/>
              <a:t> Classification	 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Linear</a:t>
            </a:r>
            <a:r>
              <a:rPr lang="fr-CH" dirty="0" smtClean="0"/>
              <a:t> SVM (</a:t>
            </a:r>
            <a:r>
              <a:rPr lang="fr-CH" dirty="0" err="1" smtClean="0"/>
              <a:t>with</a:t>
            </a:r>
            <a:r>
              <a:rPr lang="fr-CH" dirty="0" smtClean="0"/>
              <a:t> SDG)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Random</a:t>
            </a:r>
            <a:r>
              <a:rPr lang="fr-CH" dirty="0" smtClean="0"/>
              <a:t> Forest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KNN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 smtClean="0"/>
              <a:t>Dummy</a:t>
            </a:r>
            <a:r>
              <a:rPr lang="fr-CH" dirty="0" smtClean="0"/>
              <a:t> classifier</a:t>
            </a:r>
          </a:p>
          <a:p>
            <a:pPr marL="0" indent="0">
              <a:buNone/>
            </a:pPr>
            <a:endParaRPr lang="fr-CH" dirty="0"/>
          </a:p>
          <a:p>
            <a:pPr>
              <a:buFont typeface="Wingdings" panose="05000000000000000000" pitchFamily="2" charset="2"/>
              <a:buChar char="v"/>
            </a:pPr>
            <a:r>
              <a:rPr lang="fr-CH" dirty="0" smtClean="0"/>
              <a:t> </a:t>
            </a:r>
            <a:r>
              <a:rPr lang="fr-CH" dirty="0" err="1" smtClean="0"/>
              <a:t>Same</a:t>
            </a:r>
            <a:r>
              <a:rPr lang="fr-CH" dirty="0" smtClean="0"/>
              <a:t> </a:t>
            </a:r>
            <a:r>
              <a:rPr lang="fr-CH" dirty="0" err="1" smtClean="0"/>
              <a:t>order</a:t>
            </a:r>
            <a:r>
              <a:rPr lang="fr-CH" dirty="0" smtClean="0"/>
              <a:t> in </a:t>
            </a:r>
            <a:r>
              <a:rPr lang="fr-CH" dirty="0" err="1" smtClean="0"/>
              <a:t>each</a:t>
            </a:r>
            <a:r>
              <a:rPr lang="fr-CH" dirty="0" smtClean="0"/>
              <a:t> </a:t>
            </a:r>
            <a:r>
              <a:rPr lang="fr-CH" dirty="0" err="1" smtClean="0"/>
              <a:t>step</a:t>
            </a:r>
            <a:r>
              <a:rPr lang="fr-CH" dirty="0" smtClean="0"/>
              <a:t>!</a:t>
            </a:r>
            <a:endParaRPr lang="fr-CH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463943" y="2280697"/>
            <a:ext cx="158367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Precision (%)</a:t>
            </a:r>
          </a:p>
          <a:p>
            <a:pPr marL="0" indent="0">
              <a:buNone/>
            </a:pPr>
            <a:r>
              <a:rPr lang="fr-CH" dirty="0" smtClean="0"/>
              <a:t>57</a:t>
            </a:r>
            <a:endParaRPr lang="fr-CH" dirty="0"/>
          </a:p>
          <a:p>
            <a:pPr marL="0" indent="0">
              <a:buNone/>
            </a:pPr>
            <a:r>
              <a:rPr lang="fr-CH" dirty="0" smtClean="0"/>
              <a:t>50.93</a:t>
            </a:r>
            <a:endParaRPr lang="fr-CH" dirty="0"/>
          </a:p>
          <a:p>
            <a:pPr marL="0" indent="0">
              <a:buNone/>
            </a:pPr>
            <a:r>
              <a:rPr lang="fr-CH" dirty="0" smtClean="0"/>
              <a:t>57.1</a:t>
            </a:r>
            <a:endParaRPr lang="fr-CH" dirty="0"/>
          </a:p>
          <a:p>
            <a:pPr marL="0" indent="0">
              <a:buNone/>
            </a:pPr>
            <a:r>
              <a:rPr lang="fr-CH" dirty="0" smtClean="0"/>
              <a:t>44</a:t>
            </a:r>
            <a:endParaRPr lang="fr-CH" dirty="0"/>
          </a:p>
          <a:p>
            <a:pPr marL="0" indent="0">
              <a:buNone/>
            </a:pPr>
            <a:r>
              <a:rPr lang="fr-CH" dirty="0" smtClean="0"/>
              <a:t>20.2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463943" y="5240159"/>
                <a:ext cx="771365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CH" i="1">
                          <a:latin typeface="Cambria Math" panose="02040503050406030204" pitchFamily="18" charset="0"/>
                        </a:rPr>
                        <m:t>:20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943" y="5240159"/>
                <a:ext cx="771365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160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Data Science for Business: Project</vt:lpstr>
      <vt:lpstr>Step 1, preprocessing</vt:lpstr>
      <vt:lpstr>Step 1, best model</vt:lpstr>
      <vt:lpstr>Step 2, preprocessing</vt:lpstr>
      <vt:lpstr>Step 2, best model</vt:lpstr>
      <vt:lpstr>Step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</dc:title>
  <dc:creator>Robin Genolet</dc:creator>
  <cp:lastModifiedBy>Robin Genolet</cp:lastModifiedBy>
  <cp:revision>16</cp:revision>
  <dcterms:created xsi:type="dcterms:W3CDTF">2017-05-25T12:48:27Z</dcterms:created>
  <dcterms:modified xsi:type="dcterms:W3CDTF">2017-05-25T16:00:13Z</dcterms:modified>
</cp:coreProperties>
</file>