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0"/>
  </p:notesMasterIdLst>
  <p:sldIdLst>
    <p:sldId id="256" r:id="rId2"/>
    <p:sldId id="262" r:id="rId3"/>
    <p:sldId id="263" r:id="rId4"/>
    <p:sldId id="264" r:id="rId5"/>
    <p:sldId id="265" r:id="rId6"/>
    <p:sldId id="259" r:id="rId7"/>
    <p:sldId id="258" r:id="rId8"/>
    <p:sldId id="260" r:id="rId9"/>
    <p:sldId id="261" r:id="rId10"/>
    <p:sldId id="266" r:id="rId11"/>
    <p:sldId id="267" r:id="rId12"/>
    <p:sldId id="269"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E6C46-9CFC-4BC6-A5BC-CDDA2F46C160}" type="datetimeFigureOut">
              <a:rPr lang="en-IN" smtClean="0"/>
              <a:t>16-08-2019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6ADFC-C13F-4F81-8F53-2550D8A83F6E}" type="slidenum">
              <a:rPr lang="en-IN" smtClean="0"/>
              <a:t>‹#›</a:t>
            </a:fld>
            <a:endParaRPr lang="en-IN"/>
          </a:p>
        </p:txBody>
      </p:sp>
    </p:spTree>
    <p:extLst>
      <p:ext uri="{BB962C8B-B14F-4D97-AF65-F5344CB8AC3E}">
        <p14:creationId xmlns:p14="http://schemas.microsoft.com/office/powerpoint/2010/main" val="331667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E6ADFC-C13F-4F81-8F53-2550D8A83F6E}" type="slidenum">
              <a:rPr lang="en-IN" smtClean="0"/>
              <a:t>4</a:t>
            </a:fld>
            <a:endParaRPr lang="en-IN"/>
          </a:p>
        </p:txBody>
      </p:sp>
    </p:spTree>
    <p:extLst>
      <p:ext uri="{BB962C8B-B14F-4D97-AF65-F5344CB8AC3E}">
        <p14:creationId xmlns:p14="http://schemas.microsoft.com/office/powerpoint/2010/main" val="408085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44D288-9C0B-41C1-9BB3-831F23234C4B}" type="datetimeFigureOut">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196786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44D288-9C0B-41C1-9BB3-831F23234C4B}" type="datetimeFigureOut">
              <a:rPr lang="en-IN" smtClean="0"/>
              <a:t>16-08-2019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64279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744D288-9C0B-41C1-9BB3-831F23234C4B}" type="datetimeFigureOut">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394567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C744D288-9C0B-41C1-9BB3-831F23234C4B}" type="datetimeFigureOut">
              <a:rPr lang="en-IN" smtClean="0"/>
              <a:t>16-08-2019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2805761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4D288-9C0B-41C1-9BB3-831F23234C4B}" type="datetimeFigureOut">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3571797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4D288-9C0B-41C1-9BB3-831F23234C4B}" type="datetimeFigureOut">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23513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4D288-9C0B-41C1-9BB3-831F23234C4B}" type="datetimeFigureOut">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335238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44D288-9C0B-41C1-9BB3-831F23234C4B}" type="datetimeFigureOut">
              <a:rPr lang="en-IN" smtClean="0"/>
              <a:t>16-08-2019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255123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44D288-9C0B-41C1-9BB3-831F23234C4B}" type="datetimeFigureOut">
              <a:rPr lang="en-IN" smtClean="0"/>
              <a:t>16-08-2019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192046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4D288-9C0B-41C1-9BB3-831F23234C4B}" type="datetimeFigureOut">
              <a:rPr lang="en-IN" smtClean="0"/>
              <a:t>16-08-2019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350939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44D288-9C0B-41C1-9BB3-831F23234C4B}" type="datetimeFigureOut">
              <a:rPr lang="en-IN" smtClean="0"/>
              <a:t>16-08-2019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1240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4D288-9C0B-41C1-9BB3-831F23234C4B}" type="datetimeFigureOut">
              <a:rPr lang="en-IN" smtClean="0"/>
              <a:t>16-08-2019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241611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44D288-9C0B-41C1-9BB3-831F23234C4B}" type="datetimeFigureOut">
              <a:rPr lang="en-IN" smtClean="0"/>
              <a:t>16-08-2019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232874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C744D288-9C0B-41C1-9BB3-831F23234C4B}" type="datetimeFigureOut">
              <a:rPr lang="en-IN" smtClean="0"/>
              <a:t>16-08-2019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8D4ECC2F-D559-4D15-883B-C96A2CE0943B}" type="slidenum">
              <a:rPr lang="en-IN" smtClean="0"/>
              <a:t>‹#›</a:t>
            </a:fld>
            <a:endParaRPr lang="en-IN"/>
          </a:p>
        </p:txBody>
      </p:sp>
    </p:spTree>
    <p:extLst>
      <p:ext uri="{BB962C8B-B14F-4D97-AF65-F5344CB8AC3E}">
        <p14:creationId xmlns:p14="http://schemas.microsoft.com/office/powerpoint/2010/main" val="252538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744D288-9C0B-41C1-9BB3-831F23234C4B}" type="datetimeFigureOut">
              <a:rPr lang="en-IN" smtClean="0"/>
              <a:t>16-08-2019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4ECC2F-D559-4D15-883B-C96A2CE0943B}" type="slidenum">
              <a:rPr lang="en-IN" smtClean="0"/>
              <a:t>‹#›</a:t>
            </a:fld>
            <a:endParaRPr lang="en-IN"/>
          </a:p>
        </p:txBody>
      </p:sp>
      <p:sp>
        <p:nvSpPr>
          <p:cNvPr id="7" name="MSIPCM8e9a48eca7c8bc4bef6b3a52" descr="{&quot;HashCode&quot;:2133105206,&quot;Placement&quot;:&quot;Footer&quot;,&quot;Top&quot;:524.1047,&quot;Left&quot;:420.843231,&quot;SlideWidth&quot;:960,&quot;SlideHeight&quot;:540}">
            <a:extLst>
              <a:ext uri="{FF2B5EF4-FFF2-40B4-BE49-F238E27FC236}">
                <a16:creationId xmlns:a16="http://schemas.microsoft.com/office/drawing/2014/main" id="{35F12B2E-6A5C-44EC-890C-EE032F965C23}"/>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IN"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9978892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gps.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C38C-BB4E-4DD1-94C7-83D19B7D7436}"/>
              </a:ext>
            </a:extLst>
          </p:cNvPr>
          <p:cNvSpPr>
            <a:spLocks noGrp="1"/>
          </p:cNvSpPr>
          <p:nvPr>
            <p:ph type="ctrTitle"/>
          </p:nvPr>
        </p:nvSpPr>
        <p:spPr/>
        <p:txBody>
          <a:bodyPr/>
          <a:lstStyle/>
          <a:p>
            <a:r>
              <a:rPr lang="en-US" dirty="0"/>
              <a:t>Location based event notification</a:t>
            </a:r>
            <a:endParaRPr lang="en-IN" dirty="0"/>
          </a:p>
        </p:txBody>
      </p:sp>
      <p:sp>
        <p:nvSpPr>
          <p:cNvPr id="3" name="Subtitle 2">
            <a:extLst>
              <a:ext uri="{FF2B5EF4-FFF2-40B4-BE49-F238E27FC236}">
                <a16:creationId xmlns:a16="http://schemas.microsoft.com/office/drawing/2014/main" id="{5F48ED34-A9CE-4EBE-B09B-539887DB1855}"/>
              </a:ext>
            </a:extLst>
          </p:cNvPr>
          <p:cNvSpPr>
            <a:spLocks noGrp="1"/>
          </p:cNvSpPr>
          <p:nvPr>
            <p:ph type="subTitle" idx="1"/>
          </p:nvPr>
        </p:nvSpPr>
        <p:spPr/>
        <p:txBody>
          <a:bodyPr>
            <a:normAutofit/>
          </a:bodyPr>
          <a:lstStyle/>
          <a:p>
            <a:r>
              <a:rPr lang="en-US" dirty="0"/>
              <a:t>A Mobile application to remind you place about anything</a:t>
            </a:r>
          </a:p>
        </p:txBody>
      </p:sp>
    </p:spTree>
    <p:extLst>
      <p:ext uri="{BB962C8B-B14F-4D97-AF65-F5344CB8AC3E}">
        <p14:creationId xmlns:p14="http://schemas.microsoft.com/office/powerpoint/2010/main" val="267877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7226-3870-44C2-8D0F-09A5B304CF30}"/>
              </a:ext>
            </a:extLst>
          </p:cNvPr>
          <p:cNvSpPr>
            <a:spLocks noGrp="1"/>
          </p:cNvSpPr>
          <p:nvPr>
            <p:ph type="title"/>
          </p:nvPr>
        </p:nvSpPr>
        <p:spPr/>
        <p:txBody>
          <a:bodyPr/>
          <a:lstStyle/>
          <a:p>
            <a:r>
              <a:rPr lang="en-US" dirty="0"/>
              <a:t>Model object details</a:t>
            </a:r>
            <a:endParaRPr lang="en-IN" dirty="0"/>
          </a:p>
        </p:txBody>
      </p:sp>
      <p:sp>
        <p:nvSpPr>
          <p:cNvPr id="3" name="Content Placeholder 2">
            <a:extLst>
              <a:ext uri="{FF2B5EF4-FFF2-40B4-BE49-F238E27FC236}">
                <a16:creationId xmlns:a16="http://schemas.microsoft.com/office/drawing/2014/main" id="{F38D873B-DE1A-47CB-AB74-3E3FF9C30E89}"/>
              </a:ext>
            </a:extLst>
          </p:cNvPr>
          <p:cNvSpPr>
            <a:spLocks noGrp="1"/>
          </p:cNvSpPr>
          <p:nvPr>
            <p:ph idx="1"/>
          </p:nvPr>
        </p:nvSpPr>
        <p:spPr>
          <a:xfrm>
            <a:off x="824514" y="3205391"/>
            <a:ext cx="8943600" cy="3618818"/>
          </a:xfrm>
        </p:spPr>
        <p:txBody>
          <a:bodyPr>
            <a:normAutofit fontScale="92500" lnSpcReduction="20000"/>
          </a:bodyPr>
          <a:lstStyle/>
          <a:p>
            <a:r>
              <a:rPr lang="en-US" dirty="0"/>
              <a:t>USER_DETAILS</a:t>
            </a:r>
          </a:p>
          <a:p>
            <a:r>
              <a:rPr lang="en-US" dirty="0"/>
              <a:t>OAUTH_ACCESS_TOKEN</a:t>
            </a:r>
          </a:p>
          <a:p>
            <a:r>
              <a:rPr lang="en-US" dirty="0"/>
              <a:t>OAUTH_REFRESH_TOKEN</a:t>
            </a:r>
          </a:p>
          <a:p>
            <a:r>
              <a:rPr lang="en-US" dirty="0"/>
              <a:t>OAUTH_CLIENT_DETAILS</a:t>
            </a:r>
          </a:p>
          <a:p>
            <a:r>
              <a:rPr lang="en-US" dirty="0"/>
              <a:t>OAUTH_CLIENT_TOKEN</a:t>
            </a:r>
          </a:p>
          <a:p>
            <a:r>
              <a:rPr lang="en-US" dirty="0"/>
              <a:t>OAUTH_CODE</a:t>
            </a:r>
          </a:p>
          <a:p>
            <a:r>
              <a:rPr lang="en-US" dirty="0"/>
              <a:t>EVENT_DETAILS</a:t>
            </a:r>
          </a:p>
          <a:p>
            <a:r>
              <a:rPr lang="en-US" dirty="0"/>
              <a:t>SUBSCRIBED_TOPICS</a:t>
            </a:r>
          </a:p>
          <a:p>
            <a:r>
              <a:rPr lang="en-US" dirty="0"/>
              <a:t>GOOGLE_ADS_CATEGORIES</a:t>
            </a:r>
          </a:p>
          <a:p>
            <a:r>
              <a:rPr lang="en-US" dirty="0"/>
              <a:t>API_END_POINTS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7571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377146-93A1-4147-9A88-F226610BB533}"/>
              </a:ext>
            </a:extLst>
          </p:cNvPr>
          <p:cNvSpPr>
            <a:spLocks noGrp="1"/>
          </p:cNvSpPr>
          <p:nvPr>
            <p:ph type="title"/>
          </p:nvPr>
        </p:nvSpPr>
        <p:spPr>
          <a:xfrm>
            <a:off x="810001" y="639097"/>
            <a:ext cx="6446205" cy="3781101"/>
          </a:xfrm>
        </p:spPr>
        <p:txBody>
          <a:bodyPr vert="horz" lIns="91440" tIns="45720" rIns="91440" bIns="45720" rtlCol="0" anchor="b">
            <a:normAutofit/>
          </a:bodyPr>
          <a:lstStyle/>
          <a:p>
            <a:r>
              <a:rPr lang="en-US" sz="5400"/>
              <a:t>Implementation</a:t>
            </a:r>
            <a:br>
              <a:rPr lang="en-US" sz="5400"/>
            </a:br>
            <a:r>
              <a:rPr lang="en-US" sz="5400"/>
              <a:t>- LOGIN</a:t>
            </a:r>
            <a:br>
              <a:rPr lang="en-US" sz="5400"/>
            </a:br>
            <a:endParaRPr lang="en-US" sz="5400"/>
          </a:p>
        </p:txBody>
      </p:sp>
      <p:pic>
        <p:nvPicPr>
          <p:cNvPr id="4098" name="Picture 2" descr="mobileWire_login">
            <a:extLst>
              <a:ext uri="{FF2B5EF4-FFF2-40B4-BE49-F238E27FC236}">
                <a16:creationId xmlns:a16="http://schemas.microsoft.com/office/drawing/2014/main" id="{B206160B-8DB3-48AE-918C-CE925149A4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205" r="-2" b="-2"/>
          <a:stretch/>
        </p:blipFill>
        <p:spPr bwMode="auto">
          <a:xfrm>
            <a:off x="7541342" y="10"/>
            <a:ext cx="4650658" cy="6857990"/>
          </a:xfrm>
          <a:prstGeom prst="rect">
            <a:avLst/>
          </a:prstGeom>
          <a:solidFill>
            <a:srgbClr val="FFFFFF">
              <a:shade val="85000"/>
            </a:srgbClr>
          </a:solidFill>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86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4"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A00073-CC9F-4607-A95F-7AB4A7BC1730}"/>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4600"/>
              <a:t>Implementation-</a:t>
            </a:r>
            <a:r>
              <a:rPr lang="en-US" sz="4600" i="1"/>
              <a:t>HOME SCREEN</a:t>
            </a:r>
            <a:endParaRPr lang="en-US" sz="4600"/>
          </a:p>
        </p:txBody>
      </p:sp>
      <p:pic>
        <p:nvPicPr>
          <p:cNvPr id="5122" name="Picture 2" descr="mobileWire">
            <a:extLst>
              <a:ext uri="{FF2B5EF4-FFF2-40B4-BE49-F238E27FC236}">
                <a16:creationId xmlns:a16="http://schemas.microsoft.com/office/drawing/2014/main" id="{D4051CCA-5BEF-4618-849D-A3247DA0242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754"/>
          <a:stretch/>
        </p:blipFill>
        <p:spPr bwMode="auto">
          <a:xfrm>
            <a:off x="6100916" y="10"/>
            <a:ext cx="6600286" cy="74313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034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1AAAF6-3529-4DA3-9C21-E9C5B22FE621}"/>
              </a:ext>
            </a:extLst>
          </p:cNvPr>
          <p:cNvSpPr>
            <a:spLocks noGrp="1"/>
          </p:cNvSpPr>
          <p:nvPr>
            <p:ph type="title"/>
          </p:nvPr>
        </p:nvSpPr>
        <p:spPr>
          <a:xfrm>
            <a:off x="810001" y="639097"/>
            <a:ext cx="6446205" cy="3781101"/>
          </a:xfrm>
        </p:spPr>
        <p:txBody>
          <a:bodyPr vert="horz" lIns="91440" tIns="45720" rIns="91440" bIns="45720" rtlCol="0" anchor="b">
            <a:normAutofit/>
          </a:bodyPr>
          <a:lstStyle/>
          <a:p>
            <a:r>
              <a:rPr lang="en-US" sz="5400"/>
              <a:t>Implementation- </a:t>
            </a:r>
            <a:r>
              <a:rPr lang="en-US" sz="5400" i="1"/>
              <a:t>ADD EVENT</a:t>
            </a:r>
            <a:endParaRPr lang="en-US" sz="5400"/>
          </a:p>
        </p:txBody>
      </p:sp>
      <p:pic>
        <p:nvPicPr>
          <p:cNvPr id="6146" name="Picture 2">
            <a:extLst>
              <a:ext uri="{FF2B5EF4-FFF2-40B4-BE49-F238E27FC236}">
                <a16:creationId xmlns:a16="http://schemas.microsoft.com/office/drawing/2014/main" id="{11F9315C-777B-4F31-8A2E-C333A432C07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8944"/>
          <a:stretch/>
        </p:blipFill>
        <p:spPr bwMode="auto">
          <a:xfrm>
            <a:off x="7541342" y="10"/>
            <a:ext cx="4650658"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15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B291-AED9-4CEC-933A-ECDE82554526}"/>
              </a:ext>
            </a:extLst>
          </p:cNvPr>
          <p:cNvSpPr>
            <a:spLocks noGrp="1"/>
          </p:cNvSpPr>
          <p:nvPr>
            <p:ph type="title"/>
          </p:nvPr>
        </p:nvSpPr>
        <p:spPr/>
        <p:txBody>
          <a:bodyPr/>
          <a:lstStyle/>
          <a:p>
            <a:r>
              <a:rPr lang="en-US" dirty="0"/>
              <a:t>Test plan -</a:t>
            </a:r>
            <a:r>
              <a:rPr lang="en-IN" i="1" dirty="0"/>
              <a:t>UTC PLAN</a:t>
            </a:r>
            <a:endParaRPr lang="en-IN" dirty="0"/>
          </a:p>
        </p:txBody>
      </p:sp>
      <p:sp>
        <p:nvSpPr>
          <p:cNvPr id="3" name="Content Placeholder 2">
            <a:extLst>
              <a:ext uri="{FF2B5EF4-FFF2-40B4-BE49-F238E27FC236}">
                <a16:creationId xmlns:a16="http://schemas.microsoft.com/office/drawing/2014/main" id="{4BD7F671-1B89-416F-8CED-0F60DDC033FD}"/>
              </a:ext>
            </a:extLst>
          </p:cNvPr>
          <p:cNvSpPr>
            <a:spLocks noGrp="1"/>
          </p:cNvSpPr>
          <p:nvPr>
            <p:ph idx="1"/>
          </p:nvPr>
        </p:nvSpPr>
        <p:spPr/>
        <p:txBody>
          <a:bodyPr/>
          <a:lstStyle/>
          <a:p>
            <a:endParaRPr lang="en-IN" i="1" dirty="0"/>
          </a:p>
          <a:p>
            <a:endParaRPr lang="en-IN" dirty="0"/>
          </a:p>
        </p:txBody>
      </p:sp>
      <p:graphicFrame>
        <p:nvGraphicFramePr>
          <p:cNvPr id="6" name="Table 5">
            <a:extLst>
              <a:ext uri="{FF2B5EF4-FFF2-40B4-BE49-F238E27FC236}">
                <a16:creationId xmlns:a16="http://schemas.microsoft.com/office/drawing/2014/main" id="{521E1771-0AC1-4702-965D-A01C51E66AF2}"/>
              </a:ext>
            </a:extLst>
          </p:cNvPr>
          <p:cNvGraphicFramePr>
            <a:graphicFrameLocks noGrp="1"/>
          </p:cNvGraphicFramePr>
          <p:nvPr>
            <p:extLst>
              <p:ext uri="{D42A27DB-BD31-4B8C-83A1-F6EECF244321}">
                <p14:modId xmlns:p14="http://schemas.microsoft.com/office/powerpoint/2010/main" val="962786041"/>
              </p:ext>
            </p:extLst>
          </p:nvPr>
        </p:nvGraphicFramePr>
        <p:xfrm>
          <a:off x="307518" y="2276545"/>
          <a:ext cx="11463567" cy="4386902"/>
        </p:xfrm>
        <a:graphic>
          <a:graphicData uri="http://schemas.openxmlformats.org/drawingml/2006/table">
            <a:tbl>
              <a:tblPr firstRow="1" firstCol="1" bandRow="1">
                <a:tableStyleId>{5C22544A-7EE6-4342-B048-85BDC9FD1C3A}</a:tableStyleId>
              </a:tblPr>
              <a:tblGrid>
                <a:gridCol w="1759644">
                  <a:extLst>
                    <a:ext uri="{9D8B030D-6E8A-4147-A177-3AD203B41FA5}">
                      <a16:colId xmlns:a16="http://schemas.microsoft.com/office/drawing/2014/main" val="2376906241"/>
                    </a:ext>
                  </a:extLst>
                </a:gridCol>
                <a:gridCol w="4088586">
                  <a:extLst>
                    <a:ext uri="{9D8B030D-6E8A-4147-A177-3AD203B41FA5}">
                      <a16:colId xmlns:a16="http://schemas.microsoft.com/office/drawing/2014/main" val="3877109121"/>
                    </a:ext>
                  </a:extLst>
                </a:gridCol>
                <a:gridCol w="4088586">
                  <a:extLst>
                    <a:ext uri="{9D8B030D-6E8A-4147-A177-3AD203B41FA5}">
                      <a16:colId xmlns:a16="http://schemas.microsoft.com/office/drawing/2014/main" val="2235550909"/>
                    </a:ext>
                  </a:extLst>
                </a:gridCol>
                <a:gridCol w="1526751">
                  <a:extLst>
                    <a:ext uri="{9D8B030D-6E8A-4147-A177-3AD203B41FA5}">
                      <a16:colId xmlns:a16="http://schemas.microsoft.com/office/drawing/2014/main" val="1021844875"/>
                    </a:ext>
                  </a:extLst>
                </a:gridCol>
              </a:tblGrid>
              <a:tr h="541152">
                <a:tc>
                  <a:txBody>
                    <a:bodyPr/>
                    <a:lstStyle/>
                    <a:p>
                      <a:pPr marL="0" marR="0">
                        <a:lnSpc>
                          <a:spcPct val="115000"/>
                        </a:lnSpc>
                        <a:spcBef>
                          <a:spcPts val="0"/>
                        </a:spcBef>
                        <a:spcAft>
                          <a:spcPts val="0"/>
                        </a:spcAft>
                      </a:pPr>
                      <a:r>
                        <a:rPr lang="en-IN" sz="1800" dirty="0">
                          <a:effectLst/>
                        </a:rPr>
                        <a:t>Test Case ID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800">
                          <a:effectLst/>
                        </a:rPr>
                        <a:t>Description</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800" dirty="0">
                          <a:effectLst/>
                        </a:rPr>
                        <a:t>Result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Status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37640780"/>
                  </a:ext>
                </a:extLst>
              </a:tr>
              <a:tr h="821127">
                <a:tc>
                  <a:txBody>
                    <a:bodyPr/>
                    <a:lstStyle/>
                    <a:p>
                      <a:pPr marL="0" marR="0">
                        <a:lnSpc>
                          <a:spcPct val="115000"/>
                        </a:lnSpc>
                        <a:spcBef>
                          <a:spcPts val="0"/>
                        </a:spcBef>
                        <a:spcAft>
                          <a:spcPts val="0"/>
                        </a:spcAft>
                      </a:pPr>
                      <a:r>
                        <a:rPr lang="en-IN" sz="1100">
                          <a:effectLst/>
                        </a:rPr>
                        <a:t>LBEN_UTC_01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To validate the application is opening on android device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With a click application is opening in android device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PASS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12803813"/>
                  </a:ext>
                </a:extLst>
              </a:tr>
              <a:tr h="552947">
                <a:tc>
                  <a:txBody>
                    <a:bodyPr/>
                    <a:lstStyle/>
                    <a:p>
                      <a:pPr marL="0" marR="0">
                        <a:lnSpc>
                          <a:spcPct val="115000"/>
                        </a:lnSpc>
                        <a:spcBef>
                          <a:spcPts val="0"/>
                        </a:spcBef>
                        <a:spcAft>
                          <a:spcPts val="0"/>
                        </a:spcAft>
                      </a:pPr>
                      <a:r>
                        <a:rPr lang="en-IN" sz="1100">
                          <a:effectLst/>
                        </a:rPr>
                        <a:t>LBEN_UTC_02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To validate the login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Login is working fine post entering ID and Password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PASS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31911464"/>
                  </a:ext>
                </a:extLst>
              </a:tr>
              <a:tr h="821127">
                <a:tc>
                  <a:txBody>
                    <a:bodyPr/>
                    <a:lstStyle/>
                    <a:p>
                      <a:pPr marL="0" marR="0">
                        <a:lnSpc>
                          <a:spcPct val="115000"/>
                        </a:lnSpc>
                        <a:spcBef>
                          <a:spcPts val="0"/>
                        </a:spcBef>
                        <a:spcAft>
                          <a:spcPts val="0"/>
                        </a:spcAft>
                      </a:pPr>
                      <a:r>
                        <a:rPr lang="en-IN" sz="1100">
                          <a:effectLst/>
                        </a:rPr>
                        <a:t>LBEN_UTC_03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To validate the location navigator is working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Location navigator is showing the locations as per google map</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PASS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95054505"/>
                  </a:ext>
                </a:extLst>
              </a:tr>
              <a:tr h="829422">
                <a:tc>
                  <a:txBody>
                    <a:bodyPr/>
                    <a:lstStyle/>
                    <a:p>
                      <a:pPr marL="0" marR="0">
                        <a:lnSpc>
                          <a:spcPct val="115000"/>
                        </a:lnSpc>
                        <a:spcBef>
                          <a:spcPts val="0"/>
                        </a:spcBef>
                        <a:spcAft>
                          <a:spcPts val="0"/>
                        </a:spcAft>
                      </a:pPr>
                      <a:r>
                        <a:rPr lang="en-IN" sz="1100">
                          <a:effectLst/>
                        </a:rPr>
                        <a:t>LBEN_UTC_04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To validate the navigation to different features is working fine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Once any feature is clicked the navigation is moving to another page/screen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PASS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79789548"/>
                  </a:ext>
                </a:extLst>
              </a:tr>
              <a:tr h="821127">
                <a:tc>
                  <a:txBody>
                    <a:bodyPr/>
                    <a:lstStyle/>
                    <a:p>
                      <a:pPr marL="0" marR="0">
                        <a:lnSpc>
                          <a:spcPct val="115000"/>
                        </a:lnSpc>
                        <a:spcBef>
                          <a:spcPts val="0"/>
                        </a:spcBef>
                        <a:spcAft>
                          <a:spcPts val="0"/>
                        </a:spcAft>
                      </a:pPr>
                      <a:r>
                        <a:rPr lang="en-IN" sz="1100">
                          <a:effectLst/>
                        </a:rPr>
                        <a:t>LBEN_UTC_05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To validate post event insertion notification is triggered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Notification is getting triggered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PASS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64923531"/>
                  </a:ext>
                </a:extLst>
              </a:tr>
            </a:tbl>
          </a:graphicData>
        </a:graphic>
      </p:graphicFrame>
    </p:spTree>
    <p:extLst>
      <p:ext uri="{BB962C8B-B14F-4D97-AF65-F5344CB8AC3E}">
        <p14:creationId xmlns:p14="http://schemas.microsoft.com/office/powerpoint/2010/main" val="2046679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2CB0-9599-4E9B-8891-FD32C39301D9}"/>
              </a:ext>
            </a:extLst>
          </p:cNvPr>
          <p:cNvSpPr>
            <a:spLocks noGrp="1"/>
          </p:cNvSpPr>
          <p:nvPr>
            <p:ph type="title"/>
          </p:nvPr>
        </p:nvSpPr>
        <p:spPr/>
        <p:txBody>
          <a:bodyPr/>
          <a:lstStyle/>
          <a:p>
            <a:r>
              <a:rPr lang="en-US" dirty="0"/>
              <a:t>Test Plan- APT Plan</a:t>
            </a:r>
            <a:endParaRPr lang="en-IN" dirty="0"/>
          </a:p>
        </p:txBody>
      </p:sp>
      <p:graphicFrame>
        <p:nvGraphicFramePr>
          <p:cNvPr id="4" name="Content Placeholder 3">
            <a:extLst>
              <a:ext uri="{FF2B5EF4-FFF2-40B4-BE49-F238E27FC236}">
                <a16:creationId xmlns:a16="http://schemas.microsoft.com/office/drawing/2014/main" id="{2FDC2701-B914-47D7-B0E4-DA73B2FA88DA}"/>
              </a:ext>
            </a:extLst>
          </p:cNvPr>
          <p:cNvGraphicFramePr>
            <a:graphicFrameLocks noGrp="1"/>
          </p:cNvGraphicFramePr>
          <p:nvPr>
            <p:ph idx="1"/>
            <p:extLst>
              <p:ext uri="{D42A27DB-BD31-4B8C-83A1-F6EECF244321}">
                <p14:modId xmlns:p14="http://schemas.microsoft.com/office/powerpoint/2010/main" val="68541418"/>
              </p:ext>
            </p:extLst>
          </p:nvPr>
        </p:nvGraphicFramePr>
        <p:xfrm>
          <a:off x="478971" y="2235201"/>
          <a:ext cx="11393715" cy="4341941"/>
        </p:xfrm>
        <a:graphic>
          <a:graphicData uri="http://schemas.openxmlformats.org/drawingml/2006/table">
            <a:tbl>
              <a:tblPr firstRow="1" firstCol="1" bandRow="1">
                <a:tableStyleId>{5C22544A-7EE6-4342-B048-85BDC9FD1C3A}</a:tableStyleId>
              </a:tblPr>
              <a:tblGrid>
                <a:gridCol w="1956230">
                  <a:extLst>
                    <a:ext uri="{9D8B030D-6E8A-4147-A177-3AD203B41FA5}">
                      <a16:colId xmlns:a16="http://schemas.microsoft.com/office/drawing/2014/main" val="4126061785"/>
                    </a:ext>
                  </a:extLst>
                </a:gridCol>
                <a:gridCol w="4864137">
                  <a:extLst>
                    <a:ext uri="{9D8B030D-6E8A-4147-A177-3AD203B41FA5}">
                      <a16:colId xmlns:a16="http://schemas.microsoft.com/office/drawing/2014/main" val="603081588"/>
                    </a:ext>
                  </a:extLst>
                </a:gridCol>
                <a:gridCol w="3304440">
                  <a:extLst>
                    <a:ext uri="{9D8B030D-6E8A-4147-A177-3AD203B41FA5}">
                      <a16:colId xmlns:a16="http://schemas.microsoft.com/office/drawing/2014/main" val="3885277802"/>
                    </a:ext>
                  </a:extLst>
                </a:gridCol>
                <a:gridCol w="1268908">
                  <a:extLst>
                    <a:ext uri="{9D8B030D-6E8A-4147-A177-3AD203B41FA5}">
                      <a16:colId xmlns:a16="http://schemas.microsoft.com/office/drawing/2014/main" val="3081057674"/>
                    </a:ext>
                  </a:extLst>
                </a:gridCol>
              </a:tblGrid>
              <a:tr h="751037">
                <a:tc>
                  <a:txBody>
                    <a:bodyPr/>
                    <a:lstStyle/>
                    <a:p>
                      <a:pPr marL="0" marR="0">
                        <a:lnSpc>
                          <a:spcPct val="115000"/>
                        </a:lnSpc>
                        <a:spcBef>
                          <a:spcPts val="0"/>
                        </a:spcBef>
                        <a:spcAft>
                          <a:spcPts val="0"/>
                        </a:spcAft>
                      </a:pPr>
                      <a:r>
                        <a:rPr lang="en-IN" sz="1800" b="1" dirty="0">
                          <a:effectLst/>
                        </a:rPr>
                        <a:t>Test Case ID</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800" b="1">
                          <a:effectLst/>
                        </a:rPr>
                        <a:t>Description</a:t>
                      </a:r>
                      <a:endParaRPr lang="en-IN"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800" b="1" dirty="0">
                          <a:effectLst/>
                        </a:rPr>
                        <a:t>Result</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600" dirty="0">
                          <a:effectLst/>
                        </a:rPr>
                        <a:t>Status</a:t>
                      </a:r>
                      <a:endParaRPr lang="en-IN" sz="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extLst>
                  <a:ext uri="{0D108BD9-81ED-4DB2-BD59-A6C34878D82A}">
                    <a16:rowId xmlns:a16="http://schemas.microsoft.com/office/drawing/2014/main" val="4168985425"/>
                  </a:ext>
                </a:extLst>
              </a:tr>
              <a:tr h="782588">
                <a:tc>
                  <a:txBody>
                    <a:bodyPr/>
                    <a:lstStyle/>
                    <a:p>
                      <a:pPr marL="0" marR="0">
                        <a:lnSpc>
                          <a:spcPct val="115000"/>
                        </a:lnSpc>
                        <a:spcBef>
                          <a:spcPts val="0"/>
                        </a:spcBef>
                        <a:spcAft>
                          <a:spcPts val="0"/>
                        </a:spcAft>
                      </a:pPr>
                      <a:r>
                        <a:rPr lang="en-IN" sz="1200" dirty="0">
                          <a:effectLst/>
                        </a:rPr>
                        <a:t>LBEN_APT_01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200" dirty="0">
                          <a:effectLst/>
                        </a:rPr>
                        <a:t>To validate while writing in password box values are encrypted, to make sure the security of the application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200" dirty="0">
                          <a:effectLst/>
                        </a:rPr>
                        <a:t>Password is visible in encrypted format making sure about the security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600" dirty="0">
                          <a:effectLst/>
                        </a:rPr>
                        <a:t>PASS</a:t>
                      </a:r>
                      <a:endParaRPr lang="en-IN" sz="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extLst>
                  <a:ext uri="{0D108BD9-81ED-4DB2-BD59-A6C34878D82A}">
                    <a16:rowId xmlns:a16="http://schemas.microsoft.com/office/drawing/2014/main" val="776552338"/>
                  </a:ext>
                </a:extLst>
              </a:tr>
              <a:tr h="782588">
                <a:tc>
                  <a:txBody>
                    <a:bodyPr/>
                    <a:lstStyle/>
                    <a:p>
                      <a:pPr marL="0" marR="0">
                        <a:lnSpc>
                          <a:spcPct val="115000"/>
                        </a:lnSpc>
                        <a:spcBef>
                          <a:spcPts val="0"/>
                        </a:spcBef>
                        <a:spcAft>
                          <a:spcPts val="0"/>
                        </a:spcAft>
                      </a:pPr>
                      <a:r>
                        <a:rPr lang="en-IN" sz="1200" dirty="0">
                          <a:effectLst/>
                        </a:rPr>
                        <a:t>LBEN_APT_02</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200" dirty="0">
                          <a:effectLst/>
                        </a:rPr>
                        <a:t>To validate if user entering wrong password error message is showed.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200">
                          <a:effectLst/>
                        </a:rPr>
                        <a:t>Post entering wrong password, error message is visible as 'Incorrect Password!'</a:t>
                      </a:r>
                      <a:endParaRPr lang="en-IN"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600">
                          <a:effectLst/>
                        </a:rPr>
                        <a:t>PASS</a:t>
                      </a:r>
                      <a:endParaRPr lang="en-IN" sz="60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extLst>
                  <a:ext uri="{0D108BD9-81ED-4DB2-BD59-A6C34878D82A}">
                    <a16:rowId xmlns:a16="http://schemas.microsoft.com/office/drawing/2014/main" val="3691780001"/>
                  </a:ext>
                </a:extLst>
              </a:tr>
              <a:tr h="782588">
                <a:tc>
                  <a:txBody>
                    <a:bodyPr/>
                    <a:lstStyle/>
                    <a:p>
                      <a:pPr marL="0" marR="0">
                        <a:lnSpc>
                          <a:spcPct val="115000"/>
                        </a:lnSpc>
                        <a:spcBef>
                          <a:spcPts val="0"/>
                        </a:spcBef>
                        <a:spcAft>
                          <a:spcPts val="0"/>
                        </a:spcAft>
                      </a:pPr>
                      <a:r>
                        <a:rPr lang="en-IN" sz="1200" dirty="0">
                          <a:effectLst/>
                        </a:rPr>
                        <a:t>LBEN_APT_03</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200" dirty="0">
                          <a:effectLst/>
                        </a:rPr>
                        <a:t>To validate once remember me option is checked, while logging second time user's ID is coming automatically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200" dirty="0">
                          <a:effectLst/>
                        </a:rPr>
                        <a:t>User is recognized by the system and asked for only password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600" dirty="0">
                          <a:effectLst/>
                        </a:rPr>
                        <a:t>PASS</a:t>
                      </a:r>
                      <a:endParaRPr lang="en-IN" sz="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extLst>
                  <a:ext uri="{0D108BD9-81ED-4DB2-BD59-A6C34878D82A}">
                    <a16:rowId xmlns:a16="http://schemas.microsoft.com/office/drawing/2014/main" val="1936001181"/>
                  </a:ext>
                </a:extLst>
              </a:tr>
              <a:tr h="782588">
                <a:tc>
                  <a:txBody>
                    <a:bodyPr/>
                    <a:lstStyle/>
                    <a:p>
                      <a:pPr marL="0" marR="0">
                        <a:lnSpc>
                          <a:spcPct val="115000"/>
                        </a:lnSpc>
                        <a:spcBef>
                          <a:spcPts val="0"/>
                        </a:spcBef>
                        <a:spcAft>
                          <a:spcPts val="0"/>
                        </a:spcAft>
                      </a:pPr>
                      <a:r>
                        <a:rPr lang="en-IN" sz="1200" kern="1200" dirty="0">
                          <a:solidFill>
                            <a:schemeClr val="tx1"/>
                          </a:solidFill>
                          <a:effectLst/>
                          <a:latin typeface="+mn-lt"/>
                          <a:ea typeface="+mn-ea"/>
                          <a:cs typeface="+mn-cs"/>
                        </a:rPr>
                        <a:t>LBEN_APT_04</a:t>
                      </a:r>
                    </a:p>
                  </a:txBody>
                  <a:tcPr marL="68580" marR="68580" marT="0" marB="0" anchor="b"/>
                </a:tc>
                <a:tc>
                  <a:txBody>
                    <a:bodyPr/>
                    <a:lstStyle/>
                    <a:p>
                      <a:pPr marL="0" marR="0">
                        <a:lnSpc>
                          <a:spcPct val="115000"/>
                        </a:lnSpc>
                        <a:spcBef>
                          <a:spcPts val="0"/>
                        </a:spcBef>
                        <a:spcAft>
                          <a:spcPts val="0"/>
                        </a:spcAft>
                      </a:pPr>
                      <a:r>
                        <a:rPr lang="en-IN" sz="1200" kern="1200" dirty="0">
                          <a:solidFill>
                            <a:schemeClr val="dk1"/>
                          </a:solidFill>
                          <a:effectLst/>
                          <a:latin typeface="+mn-lt"/>
                          <a:ea typeface="+mn-ea"/>
                          <a:cs typeface="+mn-cs"/>
                        </a:rPr>
                        <a:t>To validate post entering in the application location navigation is working with all the below features:</a:t>
                      </a:r>
                      <a:br>
                        <a:rPr lang="en-IN" sz="1200" kern="1200" dirty="0">
                          <a:solidFill>
                            <a:schemeClr val="dk1"/>
                          </a:solidFill>
                          <a:effectLst/>
                          <a:latin typeface="+mn-lt"/>
                          <a:ea typeface="+mn-ea"/>
                          <a:cs typeface="+mn-cs"/>
                        </a:rPr>
                      </a:br>
                      <a:br>
                        <a:rPr lang="en-IN" sz="1200" kern="1200" dirty="0">
                          <a:solidFill>
                            <a:schemeClr val="dk1"/>
                          </a:solidFill>
                          <a:effectLst/>
                          <a:latin typeface="+mn-lt"/>
                          <a:ea typeface="+mn-ea"/>
                          <a:cs typeface="+mn-cs"/>
                        </a:rPr>
                      </a:br>
                      <a:r>
                        <a:rPr lang="en-IN" sz="1200" kern="1200" dirty="0">
                          <a:solidFill>
                            <a:schemeClr val="dk1"/>
                          </a:solidFill>
                          <a:effectLst/>
                          <a:latin typeface="+mn-lt"/>
                          <a:ea typeface="+mn-ea"/>
                          <a:cs typeface="+mn-cs"/>
                        </a:rPr>
                        <a:t>--&gt; Connection with google maps</a:t>
                      </a:r>
                      <a:br>
                        <a:rPr lang="en-IN" sz="1200" kern="1200" dirty="0">
                          <a:solidFill>
                            <a:schemeClr val="dk1"/>
                          </a:solidFill>
                          <a:effectLst/>
                          <a:latin typeface="+mn-lt"/>
                          <a:ea typeface="+mn-ea"/>
                          <a:cs typeface="+mn-cs"/>
                        </a:rPr>
                      </a:br>
                      <a:r>
                        <a:rPr lang="en-IN" sz="1200" kern="1200" dirty="0">
                          <a:solidFill>
                            <a:schemeClr val="dk1"/>
                          </a:solidFill>
                          <a:effectLst/>
                          <a:latin typeface="+mn-lt"/>
                          <a:ea typeface="+mn-ea"/>
                          <a:cs typeface="+mn-cs"/>
                        </a:rPr>
                        <a:t>--&gt; Current location identification</a:t>
                      </a:r>
                      <a:br>
                        <a:rPr lang="en-IN" sz="1200" kern="1200" dirty="0">
                          <a:solidFill>
                            <a:schemeClr val="dk1"/>
                          </a:solidFill>
                          <a:effectLst/>
                          <a:latin typeface="+mn-lt"/>
                          <a:ea typeface="+mn-ea"/>
                          <a:cs typeface="+mn-cs"/>
                        </a:rPr>
                      </a:br>
                      <a:r>
                        <a:rPr lang="en-IN" sz="1200" kern="1200" dirty="0">
                          <a:solidFill>
                            <a:schemeClr val="dk1"/>
                          </a:solidFill>
                          <a:effectLst/>
                          <a:latin typeface="+mn-lt"/>
                          <a:ea typeface="+mn-ea"/>
                          <a:cs typeface="+mn-cs"/>
                        </a:rPr>
                        <a:t>--&gt; Search option to check for any location in the map</a:t>
                      </a:r>
                    </a:p>
                  </a:txBody>
                  <a:tcPr marL="68580" marR="68580" marT="0" marB="0" anchor="b"/>
                </a:tc>
                <a:tc>
                  <a:txBody>
                    <a:bodyPr/>
                    <a:lstStyle/>
                    <a:p>
                      <a:pPr marL="0" marR="0">
                        <a:lnSpc>
                          <a:spcPct val="115000"/>
                        </a:lnSpc>
                        <a:spcBef>
                          <a:spcPts val="0"/>
                        </a:spcBef>
                        <a:spcAft>
                          <a:spcPts val="0"/>
                        </a:spcAft>
                      </a:pPr>
                      <a:r>
                        <a:rPr lang="en-IN" sz="1200" kern="1200" dirty="0">
                          <a:solidFill>
                            <a:schemeClr val="dk1"/>
                          </a:solidFill>
                          <a:effectLst/>
                          <a:latin typeface="+mn-lt"/>
                          <a:ea typeface="+mn-ea"/>
                          <a:cs typeface="+mn-cs"/>
                        </a:rPr>
                        <a:t>Location navigation is working fine as per google maps to search location and identify current location</a:t>
                      </a:r>
                    </a:p>
                  </a:txBody>
                  <a:tcPr marL="68580" marR="68580" marT="0" marB="0" anchor="b"/>
                </a:tc>
                <a:tc>
                  <a:txBody>
                    <a:bodyPr/>
                    <a:lstStyle/>
                    <a:p>
                      <a:pPr marL="0" marR="0">
                        <a:lnSpc>
                          <a:spcPct val="115000"/>
                        </a:lnSpc>
                        <a:spcBef>
                          <a:spcPts val="0"/>
                        </a:spcBef>
                        <a:spcAft>
                          <a:spcPts val="0"/>
                        </a:spcAf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06299442"/>
                  </a:ext>
                </a:extLst>
              </a:tr>
            </a:tbl>
          </a:graphicData>
        </a:graphic>
      </p:graphicFrame>
    </p:spTree>
    <p:extLst>
      <p:ext uri="{BB962C8B-B14F-4D97-AF65-F5344CB8AC3E}">
        <p14:creationId xmlns:p14="http://schemas.microsoft.com/office/powerpoint/2010/main" val="764242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6580-1C39-4EB3-BB2A-3DA0A5814A38}"/>
              </a:ext>
            </a:extLst>
          </p:cNvPr>
          <p:cNvSpPr>
            <a:spLocks noGrp="1"/>
          </p:cNvSpPr>
          <p:nvPr>
            <p:ph type="title"/>
          </p:nvPr>
        </p:nvSpPr>
        <p:spPr/>
        <p:txBody>
          <a:bodyPr/>
          <a:lstStyle/>
          <a:p>
            <a:r>
              <a:rPr lang="en-US" dirty="0"/>
              <a:t>Test Plan- APT Plan (continued)</a:t>
            </a:r>
            <a:endParaRPr lang="en-IN" dirty="0"/>
          </a:p>
        </p:txBody>
      </p:sp>
      <p:graphicFrame>
        <p:nvGraphicFramePr>
          <p:cNvPr id="5" name="Content Placeholder 4">
            <a:extLst>
              <a:ext uri="{FF2B5EF4-FFF2-40B4-BE49-F238E27FC236}">
                <a16:creationId xmlns:a16="http://schemas.microsoft.com/office/drawing/2014/main" id="{63F64B22-1CF4-4570-AB2C-66C409C7E922}"/>
              </a:ext>
            </a:extLst>
          </p:cNvPr>
          <p:cNvGraphicFramePr>
            <a:graphicFrameLocks noGrp="1"/>
          </p:cNvGraphicFramePr>
          <p:nvPr>
            <p:ph idx="1"/>
            <p:extLst>
              <p:ext uri="{D42A27DB-BD31-4B8C-83A1-F6EECF244321}">
                <p14:modId xmlns:p14="http://schemas.microsoft.com/office/powerpoint/2010/main" val="1269271948"/>
              </p:ext>
            </p:extLst>
          </p:nvPr>
        </p:nvGraphicFramePr>
        <p:xfrm>
          <a:off x="495299" y="2425699"/>
          <a:ext cx="11201400" cy="4188313"/>
        </p:xfrm>
        <a:graphic>
          <a:graphicData uri="http://schemas.openxmlformats.org/drawingml/2006/table">
            <a:tbl>
              <a:tblPr firstRow="1" firstCol="1" bandRow="1">
                <a:tableStyleId>{5C22544A-7EE6-4342-B048-85BDC9FD1C3A}</a:tableStyleId>
              </a:tblPr>
              <a:tblGrid>
                <a:gridCol w="2800350">
                  <a:extLst>
                    <a:ext uri="{9D8B030D-6E8A-4147-A177-3AD203B41FA5}">
                      <a16:colId xmlns:a16="http://schemas.microsoft.com/office/drawing/2014/main" val="1943584535"/>
                    </a:ext>
                  </a:extLst>
                </a:gridCol>
                <a:gridCol w="2800350">
                  <a:extLst>
                    <a:ext uri="{9D8B030D-6E8A-4147-A177-3AD203B41FA5}">
                      <a16:colId xmlns:a16="http://schemas.microsoft.com/office/drawing/2014/main" val="1833949754"/>
                    </a:ext>
                  </a:extLst>
                </a:gridCol>
                <a:gridCol w="2800350">
                  <a:extLst>
                    <a:ext uri="{9D8B030D-6E8A-4147-A177-3AD203B41FA5}">
                      <a16:colId xmlns:a16="http://schemas.microsoft.com/office/drawing/2014/main" val="1508831778"/>
                    </a:ext>
                  </a:extLst>
                </a:gridCol>
                <a:gridCol w="2800350">
                  <a:extLst>
                    <a:ext uri="{9D8B030D-6E8A-4147-A177-3AD203B41FA5}">
                      <a16:colId xmlns:a16="http://schemas.microsoft.com/office/drawing/2014/main" val="712586548"/>
                    </a:ext>
                  </a:extLst>
                </a:gridCol>
              </a:tblGrid>
              <a:tr h="415475">
                <a:tc>
                  <a:txBody>
                    <a:bodyPr/>
                    <a:lstStyle/>
                    <a:p>
                      <a:pPr marL="0" marR="0">
                        <a:lnSpc>
                          <a:spcPct val="115000"/>
                        </a:lnSpc>
                        <a:spcBef>
                          <a:spcPts val="0"/>
                        </a:spcBef>
                        <a:spcAft>
                          <a:spcPts val="0"/>
                        </a:spcAft>
                      </a:pPr>
                      <a:r>
                        <a:rPr lang="en-IN" sz="1800" kern="1200" dirty="0">
                          <a:effectLst/>
                        </a:rPr>
                        <a:t>Test Case ID</a:t>
                      </a:r>
                      <a:endParaRPr lang="en-IN" sz="1800" b="1" kern="1200" dirty="0">
                        <a:solidFill>
                          <a:schemeClr val="lt1"/>
                        </a:solidFill>
                        <a:effectLst/>
                        <a:latin typeface="+mn-lt"/>
                        <a:ea typeface="+mn-ea"/>
                        <a:cs typeface="+mn-cs"/>
                      </a:endParaRPr>
                    </a:p>
                  </a:txBody>
                  <a:tcPr marL="38473" marR="38473" marT="0" marB="0" anchor="b"/>
                </a:tc>
                <a:tc>
                  <a:txBody>
                    <a:bodyPr/>
                    <a:lstStyle/>
                    <a:p>
                      <a:pPr marL="0" marR="0">
                        <a:lnSpc>
                          <a:spcPct val="115000"/>
                        </a:lnSpc>
                        <a:spcBef>
                          <a:spcPts val="0"/>
                        </a:spcBef>
                        <a:spcAft>
                          <a:spcPts val="0"/>
                        </a:spcAft>
                      </a:pPr>
                      <a:r>
                        <a:rPr lang="en-IN" sz="1800">
                          <a:effectLst/>
                        </a:rPr>
                        <a:t>Description</a:t>
                      </a:r>
                      <a:endParaRPr lang="en-IN"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1800" dirty="0">
                          <a:effectLst/>
                        </a:rPr>
                        <a:t>Result</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tc>
                  <a:txBody>
                    <a:bodyPr/>
                    <a:lstStyle/>
                    <a:p>
                      <a:pPr marL="0" marR="0">
                        <a:lnSpc>
                          <a:spcPct val="115000"/>
                        </a:lnSpc>
                        <a:spcBef>
                          <a:spcPts val="0"/>
                        </a:spcBef>
                        <a:spcAft>
                          <a:spcPts val="0"/>
                        </a:spcAft>
                      </a:pPr>
                      <a:r>
                        <a:rPr lang="en-IN" sz="600" dirty="0">
                          <a:effectLst/>
                        </a:rPr>
                        <a:t>Status</a:t>
                      </a:r>
                      <a:endParaRPr lang="en-IN" sz="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8473" marR="38473" marT="0" marB="0" anchor="b"/>
                </a:tc>
                <a:extLst>
                  <a:ext uri="{0D108BD9-81ED-4DB2-BD59-A6C34878D82A}">
                    <a16:rowId xmlns:a16="http://schemas.microsoft.com/office/drawing/2014/main" val="4060788716"/>
                  </a:ext>
                </a:extLst>
              </a:tr>
              <a:tr h="1158780">
                <a:tc>
                  <a:txBody>
                    <a:bodyPr/>
                    <a:lstStyle/>
                    <a:p>
                      <a:pPr marL="0" marR="0" algn="l" defTabSz="457200" rtl="0" eaLnBrk="1" latinLnBrk="0" hangingPunct="1">
                        <a:lnSpc>
                          <a:spcPct val="115000"/>
                        </a:lnSpc>
                        <a:spcBef>
                          <a:spcPts val="0"/>
                        </a:spcBef>
                        <a:spcAft>
                          <a:spcPts val="0"/>
                        </a:spcAft>
                      </a:pPr>
                      <a:r>
                        <a:rPr lang="en-IN" sz="1800" kern="1200" dirty="0">
                          <a:effectLst/>
                        </a:rPr>
                        <a:t>LBEN_APT_05</a:t>
                      </a:r>
                      <a:endParaRPr lang="en-IN" sz="18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dirty="0">
                          <a:effectLst/>
                        </a:rPr>
                        <a:t>To validate if any mid-way store location is added for scheduling the reminder, offers available in that store is fetched and sent to the user</a:t>
                      </a:r>
                      <a:endParaRPr lang="en-IN" sz="12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dirty="0">
                          <a:effectLst/>
                        </a:rPr>
                        <a:t>Available offers are showed before reaching to the place</a:t>
                      </a:r>
                      <a:endParaRPr lang="en-IN" sz="12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a:effectLst/>
                        </a:rPr>
                        <a:t>PASS</a:t>
                      </a:r>
                      <a:endParaRPr lang="en-IN" sz="1200" b="1" kern="1200">
                        <a:solidFill>
                          <a:schemeClr val="lt1"/>
                        </a:solidFill>
                        <a:effectLst/>
                        <a:latin typeface="+mn-lt"/>
                        <a:ea typeface="+mn-ea"/>
                        <a:cs typeface="+mn-cs"/>
                      </a:endParaRPr>
                    </a:p>
                  </a:txBody>
                  <a:tcPr marL="68580" marR="68580" marT="0" marB="0" anchor="b"/>
                </a:tc>
                <a:extLst>
                  <a:ext uri="{0D108BD9-81ED-4DB2-BD59-A6C34878D82A}">
                    <a16:rowId xmlns:a16="http://schemas.microsoft.com/office/drawing/2014/main" val="3060934425"/>
                  </a:ext>
                </a:extLst>
              </a:tr>
              <a:tr h="1158780">
                <a:tc>
                  <a:txBody>
                    <a:bodyPr/>
                    <a:lstStyle/>
                    <a:p>
                      <a:pPr marL="0" marR="0" algn="l" defTabSz="457200" rtl="0" eaLnBrk="1" latinLnBrk="0" hangingPunct="1">
                        <a:lnSpc>
                          <a:spcPct val="115000"/>
                        </a:lnSpc>
                        <a:spcBef>
                          <a:spcPts val="0"/>
                        </a:spcBef>
                        <a:spcAft>
                          <a:spcPts val="0"/>
                        </a:spcAft>
                      </a:pPr>
                      <a:r>
                        <a:rPr lang="en-IN" sz="1800" kern="1200" dirty="0">
                          <a:effectLst/>
                        </a:rPr>
                        <a:t>LBEN_APT_06</a:t>
                      </a:r>
                      <a:endParaRPr lang="en-IN" sz="18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dirty="0">
                          <a:effectLst/>
                        </a:rPr>
                        <a:t>To validate if the place for a particular event is about to come, notification is getting triggered with correct reminder mentioned</a:t>
                      </a:r>
                      <a:endParaRPr lang="en-IN" sz="12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a:effectLst/>
                        </a:rPr>
                        <a:t>Correct notification is triggered while nearing the place of event</a:t>
                      </a:r>
                      <a:endParaRPr lang="en-IN" sz="1200" b="1" kern="120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a:effectLst/>
                        </a:rPr>
                        <a:t>PASS</a:t>
                      </a:r>
                      <a:endParaRPr lang="en-IN" sz="1200" b="1" kern="1200">
                        <a:solidFill>
                          <a:schemeClr val="lt1"/>
                        </a:solidFill>
                        <a:effectLst/>
                        <a:latin typeface="+mn-lt"/>
                        <a:ea typeface="+mn-ea"/>
                        <a:cs typeface="+mn-cs"/>
                      </a:endParaRPr>
                    </a:p>
                  </a:txBody>
                  <a:tcPr marL="68580" marR="68580" marT="0" marB="0" anchor="b"/>
                </a:tc>
                <a:extLst>
                  <a:ext uri="{0D108BD9-81ED-4DB2-BD59-A6C34878D82A}">
                    <a16:rowId xmlns:a16="http://schemas.microsoft.com/office/drawing/2014/main" val="1809752393"/>
                  </a:ext>
                </a:extLst>
              </a:tr>
              <a:tr h="1455278">
                <a:tc>
                  <a:txBody>
                    <a:bodyPr/>
                    <a:lstStyle/>
                    <a:p>
                      <a:pPr marL="0" marR="0" algn="l" defTabSz="457200" rtl="0" eaLnBrk="1" latinLnBrk="0" hangingPunct="1">
                        <a:lnSpc>
                          <a:spcPct val="115000"/>
                        </a:lnSpc>
                        <a:spcBef>
                          <a:spcPts val="0"/>
                        </a:spcBef>
                        <a:spcAft>
                          <a:spcPts val="0"/>
                        </a:spcAft>
                      </a:pPr>
                      <a:r>
                        <a:rPr lang="en-IN" sz="1800" kern="1200" dirty="0">
                          <a:effectLst/>
                        </a:rPr>
                        <a:t>LBEN_APT_07</a:t>
                      </a:r>
                      <a:endParaRPr lang="en-IN" sz="18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dirty="0">
                          <a:effectLst/>
                        </a:rPr>
                        <a:t>To validate if an event involves multiple people the reminder will get sent to them through social media (like Facebook, Instagram, WhatsApp)</a:t>
                      </a:r>
                      <a:endParaRPr lang="en-IN" sz="12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dirty="0">
                          <a:effectLst/>
                        </a:rPr>
                        <a:t>Reminder sent to multiple people through social media included in the event</a:t>
                      </a:r>
                      <a:endParaRPr lang="en-IN" sz="1200" b="1" kern="1200" dirty="0">
                        <a:solidFill>
                          <a:schemeClr val="lt1"/>
                        </a:solidFill>
                        <a:effectLst/>
                        <a:latin typeface="+mn-lt"/>
                        <a:ea typeface="+mn-ea"/>
                        <a:cs typeface="+mn-cs"/>
                      </a:endParaRPr>
                    </a:p>
                  </a:txBody>
                  <a:tcPr marL="68580" marR="68580" marT="0" marB="0" anchor="b"/>
                </a:tc>
                <a:tc>
                  <a:txBody>
                    <a:bodyPr/>
                    <a:lstStyle/>
                    <a:p>
                      <a:pPr marL="0" marR="0" algn="l" defTabSz="457200" rtl="0" eaLnBrk="1" latinLnBrk="0" hangingPunct="1">
                        <a:lnSpc>
                          <a:spcPct val="115000"/>
                        </a:lnSpc>
                        <a:spcBef>
                          <a:spcPts val="0"/>
                        </a:spcBef>
                        <a:spcAft>
                          <a:spcPts val="0"/>
                        </a:spcAft>
                      </a:pPr>
                      <a:r>
                        <a:rPr lang="en-IN" sz="1200" kern="1200" dirty="0">
                          <a:effectLst/>
                        </a:rPr>
                        <a:t>PASS</a:t>
                      </a:r>
                      <a:endParaRPr lang="en-IN" sz="1200" b="1" kern="1200" dirty="0">
                        <a:solidFill>
                          <a:schemeClr val="lt1"/>
                        </a:solidFill>
                        <a:effectLst/>
                        <a:latin typeface="+mn-lt"/>
                        <a:ea typeface="+mn-ea"/>
                        <a:cs typeface="+mn-cs"/>
                      </a:endParaRPr>
                    </a:p>
                  </a:txBody>
                  <a:tcPr marL="68580" marR="68580" marT="0" marB="0" anchor="b"/>
                </a:tc>
                <a:extLst>
                  <a:ext uri="{0D108BD9-81ED-4DB2-BD59-A6C34878D82A}">
                    <a16:rowId xmlns:a16="http://schemas.microsoft.com/office/drawing/2014/main" val="1769412935"/>
                  </a:ext>
                </a:extLst>
              </a:tr>
            </a:tbl>
          </a:graphicData>
        </a:graphic>
      </p:graphicFrame>
    </p:spTree>
    <p:extLst>
      <p:ext uri="{BB962C8B-B14F-4D97-AF65-F5344CB8AC3E}">
        <p14:creationId xmlns:p14="http://schemas.microsoft.com/office/powerpoint/2010/main" val="148095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C45E-CDDE-42E4-9B01-C5B6F8A31021}"/>
              </a:ext>
            </a:extLst>
          </p:cNvPr>
          <p:cNvSpPr>
            <a:spLocks noGrp="1"/>
          </p:cNvSpPr>
          <p:nvPr>
            <p:ph type="title"/>
          </p:nvPr>
        </p:nvSpPr>
        <p:spPr/>
        <p:txBody>
          <a:bodyPr/>
          <a:lstStyle/>
          <a:p>
            <a:r>
              <a:rPr lang="en-US" dirty="0"/>
              <a:t>Test Plan- UAT Plan</a:t>
            </a:r>
            <a:endParaRPr lang="en-IN" dirty="0"/>
          </a:p>
        </p:txBody>
      </p:sp>
      <p:graphicFrame>
        <p:nvGraphicFramePr>
          <p:cNvPr id="4" name="Content Placeholder 3">
            <a:extLst>
              <a:ext uri="{FF2B5EF4-FFF2-40B4-BE49-F238E27FC236}">
                <a16:creationId xmlns:a16="http://schemas.microsoft.com/office/drawing/2014/main" id="{4F2FEE32-E28B-4392-B21C-A4CDC40D8D47}"/>
              </a:ext>
            </a:extLst>
          </p:cNvPr>
          <p:cNvGraphicFramePr>
            <a:graphicFrameLocks noGrp="1"/>
          </p:cNvGraphicFramePr>
          <p:nvPr>
            <p:ph idx="1"/>
            <p:extLst>
              <p:ext uri="{D42A27DB-BD31-4B8C-83A1-F6EECF244321}">
                <p14:modId xmlns:p14="http://schemas.microsoft.com/office/powerpoint/2010/main" val="2422611282"/>
              </p:ext>
            </p:extLst>
          </p:nvPr>
        </p:nvGraphicFramePr>
        <p:xfrm>
          <a:off x="298450" y="2272379"/>
          <a:ext cx="11626849" cy="4280822"/>
        </p:xfrm>
        <a:graphic>
          <a:graphicData uri="http://schemas.openxmlformats.org/drawingml/2006/table">
            <a:tbl>
              <a:tblPr firstRow="1" firstCol="1" bandRow="1">
                <a:tableStyleId>{5C22544A-7EE6-4342-B048-85BDC9FD1C3A}</a:tableStyleId>
              </a:tblPr>
              <a:tblGrid>
                <a:gridCol w="1784708">
                  <a:extLst>
                    <a:ext uri="{9D8B030D-6E8A-4147-A177-3AD203B41FA5}">
                      <a16:colId xmlns:a16="http://schemas.microsoft.com/office/drawing/2014/main" val="2483677968"/>
                    </a:ext>
                  </a:extLst>
                </a:gridCol>
                <a:gridCol w="4146822">
                  <a:extLst>
                    <a:ext uri="{9D8B030D-6E8A-4147-A177-3AD203B41FA5}">
                      <a16:colId xmlns:a16="http://schemas.microsoft.com/office/drawing/2014/main" val="3354980490"/>
                    </a:ext>
                  </a:extLst>
                </a:gridCol>
                <a:gridCol w="4146822">
                  <a:extLst>
                    <a:ext uri="{9D8B030D-6E8A-4147-A177-3AD203B41FA5}">
                      <a16:colId xmlns:a16="http://schemas.microsoft.com/office/drawing/2014/main" val="4237268928"/>
                    </a:ext>
                  </a:extLst>
                </a:gridCol>
                <a:gridCol w="1548497">
                  <a:extLst>
                    <a:ext uri="{9D8B030D-6E8A-4147-A177-3AD203B41FA5}">
                      <a16:colId xmlns:a16="http://schemas.microsoft.com/office/drawing/2014/main" val="2783533349"/>
                    </a:ext>
                  </a:extLst>
                </a:gridCol>
              </a:tblGrid>
              <a:tr h="493948">
                <a:tc>
                  <a:txBody>
                    <a:bodyPr/>
                    <a:lstStyle/>
                    <a:p>
                      <a:pPr marL="0" marR="0">
                        <a:lnSpc>
                          <a:spcPct val="115000"/>
                        </a:lnSpc>
                        <a:spcBef>
                          <a:spcPts val="0"/>
                        </a:spcBef>
                        <a:spcAft>
                          <a:spcPts val="0"/>
                        </a:spcAft>
                      </a:pPr>
                      <a:r>
                        <a:rPr lang="en-IN" sz="1800">
                          <a:effectLst/>
                        </a:rPr>
                        <a:t>Test Case ID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800" dirty="0">
                          <a:effectLst/>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800">
                          <a:effectLst/>
                        </a:rPr>
                        <a:t>Result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800" dirty="0">
                          <a:effectLst/>
                        </a:rPr>
                        <a:t>Status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65422862"/>
                  </a:ext>
                </a:extLst>
              </a:tr>
              <a:tr h="504715">
                <a:tc>
                  <a:txBody>
                    <a:bodyPr/>
                    <a:lstStyle/>
                    <a:p>
                      <a:pPr marL="0" marR="0">
                        <a:lnSpc>
                          <a:spcPct val="115000"/>
                        </a:lnSpc>
                        <a:spcBef>
                          <a:spcPts val="0"/>
                        </a:spcBef>
                        <a:spcAft>
                          <a:spcPts val="0"/>
                        </a:spcAft>
                      </a:pPr>
                      <a:r>
                        <a:rPr lang="en-IN" sz="1100" dirty="0">
                          <a:effectLst/>
                        </a:rPr>
                        <a:t>LBEN_UAT_01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User should be able to login to the application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Login worked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PASS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0951921"/>
                  </a:ext>
                </a:extLst>
              </a:tr>
              <a:tr h="1515658">
                <a:tc>
                  <a:txBody>
                    <a:bodyPr/>
                    <a:lstStyle/>
                    <a:p>
                      <a:pPr marL="0" marR="0">
                        <a:lnSpc>
                          <a:spcPct val="115000"/>
                        </a:lnSpc>
                        <a:spcBef>
                          <a:spcPts val="0"/>
                        </a:spcBef>
                        <a:spcAft>
                          <a:spcPts val="0"/>
                        </a:spcAft>
                      </a:pPr>
                      <a:r>
                        <a:rPr lang="en-IN" sz="1100">
                          <a:effectLst/>
                        </a:rPr>
                        <a:t>LBEN_UAT_02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User should be able to schedule the below details:</a:t>
                      </a:r>
                      <a:br>
                        <a:rPr lang="en-IN" sz="1100" dirty="0">
                          <a:effectLst/>
                        </a:rPr>
                      </a:br>
                      <a:br>
                        <a:rPr lang="en-IN" sz="1100" dirty="0">
                          <a:effectLst/>
                        </a:rPr>
                      </a:br>
                      <a:r>
                        <a:rPr lang="en-IN" sz="1100" dirty="0">
                          <a:effectLst/>
                        </a:rPr>
                        <a:t>Location</a:t>
                      </a:r>
                      <a:br>
                        <a:rPr lang="en-IN" sz="1100" dirty="0">
                          <a:effectLst/>
                        </a:rPr>
                      </a:br>
                      <a:r>
                        <a:rPr lang="en-IN" sz="1100" dirty="0">
                          <a:effectLst/>
                        </a:rPr>
                        <a:t>Event</a:t>
                      </a:r>
                      <a:br>
                        <a:rPr lang="en-IN" sz="1100" dirty="0">
                          <a:effectLst/>
                        </a:rPr>
                      </a:br>
                      <a:r>
                        <a:rPr lang="en-IN" sz="1100" dirty="0">
                          <a:effectLst/>
                        </a:rPr>
                        <a:t>Participants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Event scheduled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PASS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62754370"/>
                  </a:ext>
                </a:extLst>
              </a:tr>
              <a:tr h="757072">
                <a:tc>
                  <a:txBody>
                    <a:bodyPr/>
                    <a:lstStyle/>
                    <a:p>
                      <a:pPr marL="0" marR="0">
                        <a:lnSpc>
                          <a:spcPct val="115000"/>
                        </a:lnSpc>
                        <a:spcBef>
                          <a:spcPts val="0"/>
                        </a:spcBef>
                        <a:spcAft>
                          <a:spcPts val="0"/>
                        </a:spcAft>
                      </a:pPr>
                      <a:r>
                        <a:rPr lang="en-IN" sz="1100">
                          <a:effectLst/>
                        </a:rPr>
                        <a:t>LBEN_UAT_03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User should get notification and related advertisements of his event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Notification triggered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PASS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16586688"/>
                  </a:ext>
                </a:extLst>
              </a:tr>
              <a:tr h="1009429">
                <a:tc>
                  <a:txBody>
                    <a:bodyPr/>
                    <a:lstStyle/>
                    <a:p>
                      <a:pPr marL="0" marR="0">
                        <a:lnSpc>
                          <a:spcPct val="115000"/>
                        </a:lnSpc>
                        <a:spcBef>
                          <a:spcPts val="0"/>
                        </a:spcBef>
                        <a:spcAft>
                          <a:spcPts val="0"/>
                        </a:spcAft>
                      </a:pPr>
                      <a:r>
                        <a:rPr lang="en-IN" sz="1100">
                          <a:effectLst/>
                        </a:rPr>
                        <a:t>LBEN_UAT_04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Multiple users involved in the event should get notified for the event with relevant information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a:effectLst/>
                        </a:rPr>
                        <a:t>Notification triggered to multiple users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IN" sz="1100" dirty="0">
                          <a:effectLst/>
                        </a:rPr>
                        <a:t>PASS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49274822"/>
                  </a:ext>
                </a:extLst>
              </a:tr>
            </a:tbl>
          </a:graphicData>
        </a:graphic>
      </p:graphicFrame>
    </p:spTree>
    <p:extLst>
      <p:ext uri="{BB962C8B-B14F-4D97-AF65-F5344CB8AC3E}">
        <p14:creationId xmlns:p14="http://schemas.microsoft.com/office/powerpoint/2010/main" val="300247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DBC-761A-49EC-8A1C-D9D45CA295D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76517A6-2260-4BA8-A6C8-4F582E9255E4}"/>
              </a:ext>
            </a:extLst>
          </p:cNvPr>
          <p:cNvSpPr>
            <a:spLocks noGrp="1"/>
          </p:cNvSpPr>
          <p:nvPr>
            <p:ph idx="1"/>
          </p:nvPr>
        </p:nvSpPr>
        <p:spPr>
          <a:xfrm>
            <a:off x="818712" y="2222287"/>
            <a:ext cx="10687488" cy="4635713"/>
          </a:xfrm>
        </p:spPr>
        <p:txBody>
          <a:bodyPr>
            <a:normAutofit fontScale="92500" lnSpcReduction="10000"/>
          </a:bodyPr>
          <a:lstStyle/>
          <a:p>
            <a:r>
              <a:rPr lang="en-IN" dirty="0"/>
              <a:t>Mohammad Salah Uddin, S. M. </a:t>
            </a:r>
            <a:r>
              <a:rPr lang="en-IN" dirty="0" err="1"/>
              <a:t>Allayear</a:t>
            </a:r>
            <a:r>
              <a:rPr lang="en-IN" dirty="0"/>
              <a:t>, N. C. Das, and F. A. </a:t>
            </a:r>
            <a:r>
              <a:rPr lang="en-IN" dirty="0" err="1"/>
              <a:t>Talukder</a:t>
            </a:r>
            <a:r>
              <a:rPr lang="en-IN" dirty="0"/>
              <a:t> “A Location Based Time and Attendance System”.</a:t>
            </a:r>
          </a:p>
          <a:p>
            <a:r>
              <a:rPr lang="en-IN" dirty="0"/>
              <a:t>T. Sohn, et al., "Place-Its: A Study of Location- Based Reminders," in </a:t>
            </a:r>
            <a:r>
              <a:rPr lang="en-IN" dirty="0" err="1"/>
              <a:t>UbiComp</a:t>
            </a:r>
            <a:r>
              <a:rPr lang="en-IN" dirty="0"/>
              <a:t>, 2005, p. 19.</a:t>
            </a:r>
          </a:p>
          <a:p>
            <a:r>
              <a:rPr lang="en-IN" dirty="0"/>
              <a:t>U. Government. (1999), Global Positioning System. [Online]. </a:t>
            </a:r>
            <a:r>
              <a:rPr lang="en-IN" u="sng" dirty="0">
                <a:hlinkClick r:id="rId2"/>
              </a:rPr>
              <a:t>www.gps.gov</a:t>
            </a:r>
            <a:r>
              <a:rPr lang="en-IN" dirty="0"/>
              <a:t>.</a:t>
            </a:r>
          </a:p>
          <a:p>
            <a:r>
              <a:rPr lang="en-IN" dirty="0" err="1"/>
              <a:t>Reto</a:t>
            </a:r>
            <a:r>
              <a:rPr lang="en-IN" dirty="0"/>
              <a:t> </a:t>
            </a:r>
            <a:r>
              <a:rPr lang="en-IN" dirty="0" err="1"/>
              <a:t>Mier</a:t>
            </a:r>
            <a:r>
              <a:rPr lang="en-IN" dirty="0"/>
              <a:t>, “Professional Android Application Development”.</a:t>
            </a:r>
          </a:p>
          <a:p>
            <a:r>
              <a:rPr lang="en-IN" dirty="0"/>
              <a:t>Ruchika Gupta and BVR Reddy GPS and GPRS Based Cost Effective Human Tracking System Using Mobile Phones. </a:t>
            </a:r>
          </a:p>
          <a:p>
            <a:r>
              <a:rPr lang="en-IN" dirty="0"/>
              <a:t>Location Based Services by Valerie Bennett </a:t>
            </a:r>
          </a:p>
          <a:p>
            <a:r>
              <a:rPr lang="en-IN" dirty="0"/>
              <a:t>Amit Kushwaha, Vineet Kushwaha “Location Based Services using Android Mobile Operating System” International Journal of Advances in Engineering &amp; Technology, Mar 2011. ISSN: 2231-1963. </a:t>
            </a:r>
          </a:p>
          <a:p>
            <a:r>
              <a:rPr lang="en-IN" dirty="0"/>
              <a:t>Mark Dexter version 1.1 (2008),‟Eclipse and Java : Using the Debugger version Companion Tutorial Guide‟ Licensed under the Educational Community License.</a:t>
            </a:r>
          </a:p>
          <a:p>
            <a:r>
              <a:rPr lang="en-IN" dirty="0"/>
              <a:t>http://developers.android.com/index.html</a:t>
            </a:r>
          </a:p>
          <a:p>
            <a:endParaRPr lang="en-IN" dirty="0"/>
          </a:p>
        </p:txBody>
      </p:sp>
    </p:spTree>
    <p:extLst>
      <p:ext uri="{BB962C8B-B14F-4D97-AF65-F5344CB8AC3E}">
        <p14:creationId xmlns:p14="http://schemas.microsoft.com/office/powerpoint/2010/main" val="209540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E705-10B9-455A-AF42-9E45515E8147}"/>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DA8EB386-F127-47A9-9E5C-EE33B0DDA9AF}"/>
              </a:ext>
            </a:extLst>
          </p:cNvPr>
          <p:cNvSpPr>
            <a:spLocks noGrp="1"/>
          </p:cNvSpPr>
          <p:nvPr>
            <p:ph idx="1"/>
          </p:nvPr>
        </p:nvSpPr>
        <p:spPr>
          <a:xfrm>
            <a:off x="818711" y="2222287"/>
            <a:ext cx="10894317" cy="4188525"/>
          </a:xfrm>
        </p:spPr>
        <p:txBody>
          <a:bodyPr>
            <a:normAutofit/>
          </a:bodyPr>
          <a:lstStyle/>
          <a:p>
            <a:r>
              <a:rPr lang="en-US" dirty="0"/>
              <a:t>Objective</a:t>
            </a:r>
          </a:p>
          <a:p>
            <a:r>
              <a:rPr lang="en-US" dirty="0"/>
              <a:t>Scope of project</a:t>
            </a:r>
          </a:p>
          <a:p>
            <a:r>
              <a:rPr lang="en-US" dirty="0"/>
              <a:t>Business requirement</a:t>
            </a:r>
          </a:p>
          <a:p>
            <a:r>
              <a:rPr lang="en-US" dirty="0"/>
              <a:t>Architecture</a:t>
            </a:r>
          </a:p>
          <a:p>
            <a:r>
              <a:rPr lang="en-US" dirty="0"/>
              <a:t>Modular Design</a:t>
            </a:r>
          </a:p>
          <a:p>
            <a:r>
              <a:rPr lang="en-US" dirty="0"/>
              <a:t>Component table</a:t>
            </a:r>
          </a:p>
          <a:p>
            <a:r>
              <a:rPr lang="en-US" dirty="0"/>
              <a:t>Script Details</a:t>
            </a:r>
          </a:p>
          <a:p>
            <a:r>
              <a:rPr lang="en-US" dirty="0"/>
              <a:t>Implementation plan</a:t>
            </a:r>
          </a:p>
          <a:p>
            <a:r>
              <a:rPr lang="en-US" dirty="0"/>
              <a:t>Test Plans</a:t>
            </a:r>
          </a:p>
          <a:p>
            <a:r>
              <a:rPr lang="en-US" dirty="0"/>
              <a:t>References</a:t>
            </a:r>
          </a:p>
        </p:txBody>
      </p:sp>
    </p:spTree>
    <p:extLst>
      <p:ext uri="{BB962C8B-B14F-4D97-AF65-F5344CB8AC3E}">
        <p14:creationId xmlns:p14="http://schemas.microsoft.com/office/powerpoint/2010/main" val="275503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8BE0-6DC0-48F9-8A27-3E03D86222DC}"/>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AB55EFA4-D852-4EF3-8C94-5077CB9662E5}"/>
              </a:ext>
            </a:extLst>
          </p:cNvPr>
          <p:cNvSpPr>
            <a:spLocks noGrp="1"/>
          </p:cNvSpPr>
          <p:nvPr>
            <p:ph idx="1"/>
          </p:nvPr>
        </p:nvSpPr>
        <p:spPr>
          <a:xfrm>
            <a:off x="818711" y="2222287"/>
            <a:ext cx="10937859" cy="4188525"/>
          </a:xfrm>
        </p:spPr>
        <p:txBody>
          <a:bodyPr>
            <a:normAutofit/>
          </a:bodyPr>
          <a:lstStyle/>
          <a:p>
            <a:r>
              <a:rPr lang="en-IN" dirty="0"/>
              <a:t>The Location based event notifier is a mobile application developed to provide the end users with the various types of notification’s according to the location he is in. According to the need of user.</a:t>
            </a:r>
          </a:p>
          <a:p>
            <a:r>
              <a:rPr lang="en-IN" dirty="0"/>
              <a:t>Now the users are having issue with tracking multiple tasks for the day like buying groceries while returning from office or to meet someone, while he is on some specific location. </a:t>
            </a:r>
          </a:p>
          <a:p>
            <a:r>
              <a:rPr lang="en-IN" dirty="0"/>
              <a:t>The proposed solution for this is provided by the mobile device of the users by this application. The user will be sharing his location service in his mobile. Then the user can schedule an event notification by the place he is in. Which will remind the user when he is available at the location. The users can share the event with their friends. And plan/schedule events according to the location. The wider scope this project is to provide the user with custom advertisement and offers available at his location.</a:t>
            </a:r>
          </a:p>
          <a:p>
            <a:endParaRPr lang="en-IN" dirty="0"/>
          </a:p>
        </p:txBody>
      </p:sp>
    </p:spTree>
    <p:extLst>
      <p:ext uri="{BB962C8B-B14F-4D97-AF65-F5344CB8AC3E}">
        <p14:creationId xmlns:p14="http://schemas.microsoft.com/office/powerpoint/2010/main" val="347312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0599-23ED-4E81-852C-0BF3E9F5CE6C}"/>
              </a:ext>
            </a:extLst>
          </p:cNvPr>
          <p:cNvSpPr>
            <a:spLocks noGrp="1"/>
          </p:cNvSpPr>
          <p:nvPr>
            <p:ph type="title"/>
          </p:nvPr>
        </p:nvSpPr>
        <p:spPr/>
        <p:txBody>
          <a:bodyPr/>
          <a:lstStyle/>
          <a:p>
            <a:r>
              <a:rPr lang="en-US" dirty="0"/>
              <a:t>Scope of project</a:t>
            </a:r>
            <a:endParaRPr lang="en-IN" dirty="0"/>
          </a:p>
        </p:txBody>
      </p:sp>
      <p:sp>
        <p:nvSpPr>
          <p:cNvPr id="3" name="Content Placeholder 2">
            <a:extLst>
              <a:ext uri="{FF2B5EF4-FFF2-40B4-BE49-F238E27FC236}">
                <a16:creationId xmlns:a16="http://schemas.microsoft.com/office/drawing/2014/main" id="{328F0456-79F6-425D-91DD-CB2EE70EED47}"/>
              </a:ext>
            </a:extLst>
          </p:cNvPr>
          <p:cNvSpPr>
            <a:spLocks noGrp="1"/>
          </p:cNvSpPr>
          <p:nvPr>
            <p:ph idx="1"/>
          </p:nvPr>
        </p:nvSpPr>
        <p:spPr/>
        <p:txBody>
          <a:bodyPr/>
          <a:lstStyle/>
          <a:p>
            <a:r>
              <a:rPr lang="en-IN" dirty="0"/>
              <a:t>Provides ease of access to the end user</a:t>
            </a:r>
          </a:p>
          <a:p>
            <a:r>
              <a:rPr lang="en-IN" dirty="0"/>
              <a:t>Quick and easy to handle application</a:t>
            </a:r>
          </a:p>
          <a:p>
            <a:r>
              <a:rPr lang="en-IN" dirty="0"/>
              <a:t>Providing better reliability</a:t>
            </a:r>
          </a:p>
          <a:p>
            <a:r>
              <a:rPr lang="en-IN" dirty="0"/>
              <a:t>Faster access to the location and easily customizable</a:t>
            </a:r>
          </a:p>
          <a:p>
            <a:r>
              <a:rPr lang="en-IN" dirty="0"/>
              <a:t>Providing efficient output to the user in terms of reminder of tasks by notifying them on correct location</a:t>
            </a:r>
          </a:p>
          <a:p>
            <a:endParaRPr lang="en-IN" dirty="0"/>
          </a:p>
        </p:txBody>
      </p:sp>
    </p:spTree>
    <p:extLst>
      <p:ext uri="{BB962C8B-B14F-4D97-AF65-F5344CB8AC3E}">
        <p14:creationId xmlns:p14="http://schemas.microsoft.com/office/powerpoint/2010/main" val="124030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73F8-134F-4DB7-9725-BD56315E1775}"/>
              </a:ext>
            </a:extLst>
          </p:cNvPr>
          <p:cNvSpPr>
            <a:spLocks noGrp="1"/>
          </p:cNvSpPr>
          <p:nvPr>
            <p:ph type="title"/>
          </p:nvPr>
        </p:nvSpPr>
        <p:spPr/>
        <p:txBody>
          <a:bodyPr/>
          <a:lstStyle/>
          <a:p>
            <a:r>
              <a:rPr lang="en-US" dirty="0"/>
              <a:t>Project requirement</a:t>
            </a:r>
            <a:endParaRPr lang="en-IN" dirty="0"/>
          </a:p>
        </p:txBody>
      </p:sp>
      <p:sp>
        <p:nvSpPr>
          <p:cNvPr id="3" name="Content Placeholder 2">
            <a:extLst>
              <a:ext uri="{FF2B5EF4-FFF2-40B4-BE49-F238E27FC236}">
                <a16:creationId xmlns:a16="http://schemas.microsoft.com/office/drawing/2014/main" id="{4C328B35-E8CF-49F1-A090-8B9BA00B0729}"/>
              </a:ext>
            </a:extLst>
          </p:cNvPr>
          <p:cNvSpPr>
            <a:spLocks noGrp="1"/>
          </p:cNvSpPr>
          <p:nvPr>
            <p:ph idx="1"/>
          </p:nvPr>
        </p:nvSpPr>
        <p:spPr>
          <a:xfrm>
            <a:off x="513912" y="2774301"/>
            <a:ext cx="10554574" cy="3636511"/>
          </a:xfrm>
        </p:spPr>
        <p:txBody>
          <a:bodyPr>
            <a:normAutofit fontScale="25000" lnSpcReduction="20000"/>
          </a:bodyPr>
          <a:lstStyle/>
          <a:p>
            <a:r>
              <a:rPr lang="en-US" sz="11200" dirty="0"/>
              <a:t>The application should be able to get the accurate location of the user.</a:t>
            </a:r>
          </a:p>
          <a:p>
            <a:r>
              <a:rPr lang="en-US" sz="11200" dirty="0"/>
              <a:t>The user should be able to add event to his current location.</a:t>
            </a:r>
          </a:p>
          <a:p>
            <a:r>
              <a:rPr lang="en-US" sz="11200" dirty="0"/>
              <a:t>The system should be capable of understanding the time gap between scheduling and reminding.</a:t>
            </a:r>
          </a:p>
          <a:p>
            <a:r>
              <a:rPr lang="en-US" sz="11200" dirty="0"/>
              <a:t>The users should be able to schedule event at any available location.</a:t>
            </a:r>
          </a:p>
          <a:p>
            <a:r>
              <a:rPr lang="en-US" sz="11200" dirty="0"/>
              <a:t>To provide users promotional offers and advertisement by location based.</a:t>
            </a:r>
          </a:p>
          <a:p>
            <a:pPr marL="0" indent="0">
              <a:buNone/>
            </a:pPr>
            <a:endParaRPr lang="en-US" dirty="0"/>
          </a:p>
          <a:p>
            <a:endParaRPr lang="en-IN" dirty="0"/>
          </a:p>
        </p:txBody>
      </p:sp>
    </p:spTree>
    <p:extLst>
      <p:ext uri="{BB962C8B-B14F-4D97-AF65-F5344CB8AC3E}">
        <p14:creationId xmlns:p14="http://schemas.microsoft.com/office/powerpoint/2010/main" val="184012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7" name="Title 1">
            <a:extLst>
              <a:ext uri="{FF2B5EF4-FFF2-40B4-BE49-F238E27FC236}">
                <a16:creationId xmlns:a16="http://schemas.microsoft.com/office/drawing/2014/main" id="{2FA15B09-DA76-413C-ACAE-80574E3AF436}"/>
              </a:ext>
            </a:extLst>
          </p:cNvPr>
          <p:cNvSpPr>
            <a:spLocks noGrp="1"/>
          </p:cNvSpPr>
          <p:nvPr>
            <p:ph type="title"/>
          </p:nvPr>
        </p:nvSpPr>
        <p:spPr>
          <a:xfrm>
            <a:off x="451513" y="5176569"/>
            <a:ext cx="4589009" cy="970450"/>
          </a:xfrm>
        </p:spPr>
        <p:txBody>
          <a:bodyPr vert="horz" lIns="91440" tIns="45720" rIns="91440" bIns="45720" rtlCol="0" anchor="ctr">
            <a:normAutofit fontScale="90000"/>
          </a:bodyPr>
          <a:lstStyle/>
          <a:p>
            <a:r>
              <a:rPr lang="en-IN" i="1" dirty="0"/>
              <a:t>ARCHITECTURAL DESIGN</a:t>
            </a:r>
            <a:endParaRPr lang="en-US" sz="2400" dirty="0"/>
          </a:p>
        </p:txBody>
      </p:sp>
      <p:pic>
        <p:nvPicPr>
          <p:cNvPr id="5" name="Content Placeholder 4">
            <a:extLst>
              <a:ext uri="{FF2B5EF4-FFF2-40B4-BE49-F238E27FC236}">
                <a16:creationId xmlns:a16="http://schemas.microsoft.com/office/drawing/2014/main" id="{F581265B-01A7-4AB3-BF22-FAD534574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513" y="0"/>
            <a:ext cx="7937744" cy="50404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261259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FB9ECB-48F0-4F89-BCFD-9FDD3D98BAB4}"/>
              </a:ext>
            </a:extLst>
          </p:cNvPr>
          <p:cNvSpPr>
            <a:spLocks noGrp="1"/>
          </p:cNvSpPr>
          <p:nvPr>
            <p:ph type="title"/>
          </p:nvPr>
        </p:nvSpPr>
        <p:spPr>
          <a:xfrm>
            <a:off x="451513" y="5176569"/>
            <a:ext cx="4589009" cy="970450"/>
          </a:xfrm>
        </p:spPr>
        <p:txBody>
          <a:bodyPr anchor="ctr">
            <a:normAutofit/>
          </a:bodyPr>
          <a:lstStyle/>
          <a:p>
            <a:r>
              <a:rPr lang="en-IN" sz="2400" i="1" dirty="0"/>
              <a:t>DATAFLOW DESIGN</a:t>
            </a:r>
            <a:endParaRPr lang="en-IN" sz="2400" dirty="0"/>
          </a:p>
        </p:txBody>
      </p:sp>
      <p:pic>
        <p:nvPicPr>
          <p:cNvPr id="1026" name="Picture 2">
            <a:extLst>
              <a:ext uri="{FF2B5EF4-FFF2-40B4-BE49-F238E27FC236}">
                <a16:creationId xmlns:a16="http://schemas.microsoft.com/office/drawing/2014/main" id="{7BD50C9C-7811-4BFD-A1B7-6E029A0453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65943" y="-119808"/>
            <a:ext cx="10136606" cy="52963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21689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050" name="Picture 2" descr="Blank Diagram (1)">
            <a:extLst>
              <a:ext uri="{FF2B5EF4-FFF2-40B4-BE49-F238E27FC236}">
                <a16:creationId xmlns:a16="http://schemas.microsoft.com/office/drawing/2014/main" id="{1A1B40B3-9709-4642-A11D-70B00E8C8B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53" r="2" b="9817"/>
          <a:stretch/>
        </p:blipFill>
        <p:spPr bwMode="auto">
          <a:xfrm>
            <a:off x="-1" y="-1"/>
            <a:ext cx="12192001" cy="45476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9906A-52A7-4D89-934A-58D4600A3099}"/>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i="1"/>
              <a:t>CONTEXT DIAGRAM – Level 0</a:t>
            </a:r>
            <a:endParaRPr lang="en-US"/>
          </a:p>
        </p:txBody>
      </p:sp>
    </p:spTree>
    <p:extLst>
      <p:ext uri="{BB962C8B-B14F-4D97-AF65-F5344CB8AC3E}">
        <p14:creationId xmlns:p14="http://schemas.microsoft.com/office/powerpoint/2010/main" val="193229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4A6F2E-C8D8-4BC0-8B33-0EF1FB69FF8E}"/>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CONTEXT DIAGRAM- Level 1</a:t>
            </a:r>
          </a:p>
        </p:txBody>
      </p:sp>
      <p:pic>
        <p:nvPicPr>
          <p:cNvPr id="3074" name="Picture 2" descr="Context diagram (3)">
            <a:extLst>
              <a:ext uri="{FF2B5EF4-FFF2-40B4-BE49-F238E27FC236}">
                <a16:creationId xmlns:a16="http://schemas.microsoft.com/office/drawing/2014/main" id="{BE8C21E3-8555-4810-82AC-A50EF352AC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87805" y="0"/>
            <a:ext cx="7453395" cy="72297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83403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887</Words>
  <Application>Microsoft Office PowerPoint</Application>
  <PresentationFormat>Widescreen</PresentationFormat>
  <Paragraphs>144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2</vt:lpstr>
      <vt:lpstr>Quotable</vt:lpstr>
      <vt:lpstr>Location based event notification</vt:lpstr>
      <vt:lpstr>OUTLINE</vt:lpstr>
      <vt:lpstr>OBJECTIVE</vt:lpstr>
      <vt:lpstr>Scope of project</vt:lpstr>
      <vt:lpstr>Project requirement</vt:lpstr>
      <vt:lpstr>ARCHITECTURAL DESIGN</vt:lpstr>
      <vt:lpstr>DATAFLOW DESIGN</vt:lpstr>
      <vt:lpstr>CONTEXT DIAGRAM – Level 0</vt:lpstr>
      <vt:lpstr>CONTEXT DIAGRAM- Level 1</vt:lpstr>
      <vt:lpstr>Model object details</vt:lpstr>
      <vt:lpstr>Implementation - LOGIN </vt:lpstr>
      <vt:lpstr>Implementation-HOME SCREEN</vt:lpstr>
      <vt:lpstr>Implementation- ADD EVENT</vt:lpstr>
      <vt:lpstr>Test plan -UTC PLAN</vt:lpstr>
      <vt:lpstr>Test Plan- APT Plan</vt:lpstr>
      <vt:lpstr>Test Plan- APT Plan (continued)</vt:lpstr>
      <vt:lpstr>Test Plan- UAT Plan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event notification</dc:title>
  <dc:creator>Robick Raghavan (CONSUMER)</dc:creator>
  <cp:lastModifiedBy>Robick Raghavan</cp:lastModifiedBy>
  <cp:revision>18</cp:revision>
  <dcterms:created xsi:type="dcterms:W3CDTF">2019-08-16T13:14:11Z</dcterms:created>
  <dcterms:modified xsi:type="dcterms:W3CDTF">2019-08-16T18:28:52Z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RO316470@wipro.com</vt:lpwstr>
  </property>
  <property fmtid="{D5CDD505-2E9C-101B-9397-08002B2CF9AE}" pid="6" name="MSIP_Label_b9a70571-31c6-4603-80c1-ef2fb871a62a_SetDate">
    <vt:lpwstr>2019-08-16T19:09:37.2161446+05:30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