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3" r:id="rId15"/>
    <p:sldId id="270" r:id="rId16"/>
    <p:sldId id="271"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3BDD92C-A779-44DA-A475-D2FCA82126B1}">
          <p14:sldIdLst>
            <p14:sldId id="256"/>
            <p14:sldId id="259"/>
            <p14:sldId id="258"/>
            <p14:sldId id="260"/>
            <p14:sldId id="261"/>
            <p14:sldId id="262"/>
            <p14:sldId id="263"/>
            <p14:sldId id="264"/>
            <p14:sldId id="265"/>
            <p14:sldId id="266"/>
            <p14:sldId id="267"/>
            <p14:sldId id="268"/>
            <p14:sldId id="269"/>
            <p14:sldId id="273"/>
            <p14:sldId id="270"/>
            <p14:sldId id="271"/>
            <p14:sldId id="274"/>
            <p14:sldId id="275"/>
            <p14:sldId id="276"/>
            <p14:sldId id="277"/>
            <p14:sldId id="27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22820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54197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B1EB4B-3DF5-412D-8604-0DC8F69AFF3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1632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EF09336-E61D-44DB-A256-5D91831BB7E5}"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2258151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EF09336-E61D-44DB-A256-5D91831BB7E5}"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B1EB4B-3DF5-412D-8604-0DC8F69AFF3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596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EF09336-E61D-44DB-A256-5D91831BB7E5}"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3201587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2874575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3643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39480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09336-E61D-44DB-A256-5D91831BB7E5}"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191697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09336-E61D-44DB-A256-5D91831BB7E5}"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322517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09336-E61D-44DB-A256-5D91831BB7E5}" type="datetimeFigureOut">
              <a:rPr lang="en-US" smtClean="0"/>
              <a:t>6/3/2017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282612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09336-E61D-44DB-A256-5D91831BB7E5}" type="datetimeFigureOut">
              <a:rPr lang="en-US" smtClean="0"/>
              <a:t>6/3/2017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393113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09336-E61D-44DB-A256-5D91831BB7E5}"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234800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F09336-E61D-44DB-A256-5D91831BB7E5}"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58803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F09336-E61D-44DB-A256-5D91831BB7E5}"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B1EB4B-3DF5-412D-8604-0DC8F69AFF37}" type="slidenum">
              <a:rPr lang="en-US" smtClean="0"/>
              <a:t>‹#›</a:t>
            </a:fld>
            <a:endParaRPr lang="en-US"/>
          </a:p>
        </p:txBody>
      </p:sp>
    </p:spTree>
    <p:extLst>
      <p:ext uri="{BB962C8B-B14F-4D97-AF65-F5344CB8AC3E}">
        <p14:creationId xmlns:p14="http://schemas.microsoft.com/office/powerpoint/2010/main" val="81950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EF09336-E61D-44DB-A256-5D91831BB7E5}" type="datetimeFigureOut">
              <a:rPr lang="en-US" smtClean="0"/>
              <a:t>6/3/2017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B1EB4B-3DF5-412D-8604-0DC8F69AFF37}" type="slidenum">
              <a:rPr lang="en-US" smtClean="0"/>
              <a:t>‹#›</a:t>
            </a:fld>
            <a:endParaRPr lang="en-US"/>
          </a:p>
        </p:txBody>
      </p:sp>
    </p:spTree>
    <p:extLst>
      <p:ext uri="{BB962C8B-B14F-4D97-AF65-F5344CB8AC3E}">
        <p14:creationId xmlns:p14="http://schemas.microsoft.com/office/powerpoint/2010/main" val="2950444811"/>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publishing/iis" TargetMode="External"/><Relationship Id="rId2" Type="http://schemas.openxmlformats.org/officeDocument/2006/relationships/hyperlink" Target="https://docs.microsoft.com/en-us/aspnet/core/data/ef-mvc/intr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1122363"/>
            <a:ext cx="9867900" cy="2387600"/>
          </a:xfrm>
        </p:spPr>
        <p:txBody>
          <a:bodyPr/>
          <a:lstStyle/>
          <a:p>
            <a:r>
              <a:rPr lang="en-US" dirty="0"/>
              <a:t>Up and Running with ASP.NET MVC-Core</a:t>
            </a:r>
          </a:p>
        </p:txBody>
      </p:sp>
      <p:sp>
        <p:nvSpPr>
          <p:cNvPr id="3" name="Subtitle 2"/>
          <p:cNvSpPr>
            <a:spLocks noGrp="1"/>
          </p:cNvSpPr>
          <p:nvPr>
            <p:ph type="subTitle" idx="1"/>
          </p:nvPr>
        </p:nvSpPr>
        <p:spPr>
          <a:xfrm>
            <a:off x="1524000" y="3602038"/>
            <a:ext cx="9144000" cy="2840326"/>
          </a:xfrm>
        </p:spPr>
        <p:txBody>
          <a:bodyPr/>
          <a:lstStyle/>
          <a:p>
            <a:r>
              <a:rPr lang="en-CA" dirty="0"/>
              <a:t>Latest version of Microsoft’s MVC based web application development framework</a:t>
            </a:r>
          </a:p>
          <a:p>
            <a:endParaRPr lang="en-CA" dirty="0"/>
          </a:p>
          <a:p>
            <a:endParaRPr lang="en-CA" dirty="0"/>
          </a:p>
        </p:txBody>
      </p:sp>
    </p:spTree>
    <p:extLst>
      <p:ext uri="{BB962C8B-B14F-4D97-AF65-F5344CB8AC3E}">
        <p14:creationId xmlns:p14="http://schemas.microsoft.com/office/powerpoint/2010/main" val="42546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Best Practices</a:t>
            </a:r>
            <a:endParaRPr lang="en-US" dirty="0"/>
          </a:p>
        </p:txBody>
      </p:sp>
      <p:sp>
        <p:nvSpPr>
          <p:cNvPr id="3" name="Content Placeholder 2"/>
          <p:cNvSpPr>
            <a:spLocks noGrp="1"/>
          </p:cNvSpPr>
          <p:nvPr>
            <p:ph idx="1"/>
          </p:nvPr>
        </p:nvSpPr>
        <p:spPr/>
        <p:txBody>
          <a:bodyPr>
            <a:normAutofit lnSpcReduction="10000"/>
          </a:bodyPr>
          <a:lstStyle/>
          <a:p>
            <a:r>
              <a:rPr lang="en-CA" dirty="0"/>
              <a:t>Separation of concerns – separates computer programs into distinct sections that address separate concerns. Example: a well written web page separates structure, style, and behavior into HTML, CSS, JavaScript (</a:t>
            </a:r>
            <a:r>
              <a:rPr lang="en-CA" dirty="0" err="1"/>
              <a:t>EcmaScript</a:t>
            </a:r>
            <a:r>
              <a:rPr lang="en-CA" dirty="0"/>
              <a:t>).</a:t>
            </a:r>
          </a:p>
          <a:p>
            <a:r>
              <a:rPr lang="en-CA" dirty="0"/>
              <a:t>Modular program design – well designed modular systems are loosely coupled and highly cohesive. Coupling refers to the interconnections between modules; cohesion refers to the programming within a module.</a:t>
            </a:r>
          </a:p>
          <a:p>
            <a:r>
              <a:rPr lang="en-CA" dirty="0"/>
              <a:t>SOLID principles of object oriented programming and design allow you to create a system that is easy to maintain and extend over time.</a:t>
            </a:r>
          </a:p>
          <a:p>
            <a:r>
              <a:rPr lang="en-CA" dirty="0"/>
              <a:t>convention over configuration – design paradigm that decreases the number of decisions a developer makes without losing flexibility.</a:t>
            </a:r>
          </a:p>
          <a:p>
            <a:r>
              <a:rPr lang="en-CA" dirty="0"/>
              <a:t>other noteworthy best practices: DRY, YAGNI, use the right tool for the job.</a:t>
            </a:r>
            <a:endParaRPr lang="en-US" dirty="0"/>
          </a:p>
        </p:txBody>
      </p:sp>
    </p:spTree>
    <p:extLst>
      <p:ext uri="{BB962C8B-B14F-4D97-AF65-F5344CB8AC3E}">
        <p14:creationId xmlns:p14="http://schemas.microsoft.com/office/powerpoint/2010/main" val="242084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Convention over Configuration</a:t>
            </a:r>
            <a:endParaRPr lang="en-US" dirty="0"/>
          </a:p>
        </p:txBody>
      </p:sp>
      <p:pic>
        <p:nvPicPr>
          <p:cNvPr id="5" name="Content Placeholder 4"/>
          <p:cNvPicPr>
            <a:picLocks noGrp="1" noChangeAspect="1"/>
          </p:cNvPicPr>
          <p:nvPr>
            <p:ph idx="1"/>
          </p:nvPr>
        </p:nvPicPr>
        <p:blipFill>
          <a:blip r:embed="rId2"/>
          <a:stretch>
            <a:fillRect/>
          </a:stretch>
        </p:blipFill>
        <p:spPr>
          <a:xfrm>
            <a:off x="2940864" y="1501629"/>
            <a:ext cx="7182822" cy="4410221"/>
          </a:xfrm>
          <a:prstGeom prst="rect">
            <a:avLst/>
          </a:prstGeom>
        </p:spPr>
      </p:pic>
    </p:spTree>
    <p:extLst>
      <p:ext uri="{BB962C8B-B14F-4D97-AF65-F5344CB8AC3E}">
        <p14:creationId xmlns:p14="http://schemas.microsoft.com/office/powerpoint/2010/main" val="35728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SOLID Principles</a:t>
            </a:r>
            <a:endParaRPr lang="en-US" dirty="0"/>
          </a:p>
        </p:txBody>
      </p:sp>
      <p:sp>
        <p:nvSpPr>
          <p:cNvPr id="3" name="Content Placeholder 2"/>
          <p:cNvSpPr>
            <a:spLocks noGrp="1"/>
          </p:cNvSpPr>
          <p:nvPr>
            <p:ph idx="1"/>
          </p:nvPr>
        </p:nvSpPr>
        <p:spPr>
          <a:xfrm>
            <a:off x="620785" y="1825625"/>
            <a:ext cx="10733015" cy="4351338"/>
          </a:xfrm>
        </p:spPr>
        <p:txBody>
          <a:bodyPr/>
          <a:lstStyle/>
          <a:p>
            <a:r>
              <a:rPr lang="en-CA" dirty="0"/>
              <a:t>S – single responsibility; a class should have one responsibility</a:t>
            </a:r>
          </a:p>
          <a:p>
            <a:r>
              <a:rPr lang="en-CA" dirty="0"/>
              <a:t>O – open/closed; open for extension, closed for modification</a:t>
            </a:r>
          </a:p>
          <a:p>
            <a:r>
              <a:rPr lang="en-CA" dirty="0"/>
              <a:t>L – </a:t>
            </a:r>
            <a:r>
              <a:rPr lang="en-CA" dirty="0" err="1"/>
              <a:t>Liskov</a:t>
            </a:r>
            <a:r>
              <a:rPr lang="en-CA" dirty="0"/>
              <a:t> substitution; objects can be replaced by subtypes</a:t>
            </a:r>
          </a:p>
          <a:p>
            <a:r>
              <a:rPr lang="en-CA" dirty="0"/>
              <a:t>I – interface segregation; many small ones are better than one big one</a:t>
            </a:r>
          </a:p>
          <a:p>
            <a:r>
              <a:rPr lang="en-CA" dirty="0"/>
              <a:t>D – dependency inversion; depend on abstractions not concretions</a:t>
            </a:r>
          </a:p>
        </p:txBody>
      </p:sp>
    </p:spTree>
    <p:extLst>
      <p:ext uri="{BB962C8B-B14F-4D97-AF65-F5344CB8AC3E}">
        <p14:creationId xmlns:p14="http://schemas.microsoft.com/office/powerpoint/2010/main" val="306301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MVC Core framework – components</a:t>
            </a:r>
            <a:endParaRPr lang="en-US" dirty="0"/>
          </a:p>
        </p:txBody>
      </p:sp>
      <p:sp>
        <p:nvSpPr>
          <p:cNvPr id="3" name="Content Placeholder 2"/>
          <p:cNvSpPr>
            <a:spLocks noGrp="1"/>
          </p:cNvSpPr>
          <p:nvPr>
            <p:ph idx="1"/>
          </p:nvPr>
        </p:nvSpPr>
        <p:spPr/>
        <p:txBody>
          <a:bodyPr>
            <a:normAutofit/>
          </a:bodyPr>
          <a:lstStyle/>
          <a:p>
            <a:r>
              <a:rPr lang="en-CA" dirty="0"/>
              <a:t>Models, Views, Controllers</a:t>
            </a:r>
          </a:p>
          <a:p>
            <a:r>
              <a:rPr lang="en-CA" dirty="0"/>
              <a:t>Routing engine that maps incoming requests to controllers</a:t>
            </a:r>
          </a:p>
          <a:p>
            <a:r>
              <a:rPr lang="en-CA" dirty="0"/>
              <a:t>Controllers contain actions that are represented by methods</a:t>
            </a:r>
          </a:p>
          <a:p>
            <a:r>
              <a:rPr lang="en-CA" dirty="0"/>
              <a:t>Overloading is used to map multiple methods to actions based on different HTTP verbs. For example suppose you have an action called Edit. You would typically have different Edit methods for a GET request and a POST request.</a:t>
            </a:r>
          </a:p>
          <a:p>
            <a:r>
              <a:rPr lang="en-CA" dirty="0"/>
              <a:t>Controller actions are associated with views.</a:t>
            </a:r>
          </a:p>
          <a:p>
            <a:r>
              <a:rPr lang="en-CA" dirty="0"/>
              <a:t>A mechanism called Binding is used to connect models to actions and views.</a:t>
            </a:r>
            <a:endParaRPr lang="en-US" dirty="0"/>
          </a:p>
        </p:txBody>
      </p:sp>
    </p:spTree>
    <p:extLst>
      <p:ext uri="{BB962C8B-B14F-4D97-AF65-F5344CB8AC3E}">
        <p14:creationId xmlns:p14="http://schemas.microsoft.com/office/powerpoint/2010/main" val="229910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files/folders in MVC Core</a:t>
            </a:r>
            <a:endParaRPr lang="en-US" dirty="0"/>
          </a:p>
        </p:txBody>
      </p:sp>
      <p:sp>
        <p:nvSpPr>
          <p:cNvPr id="3" name="Content Placeholder 2"/>
          <p:cNvSpPr>
            <a:spLocks noGrp="1"/>
          </p:cNvSpPr>
          <p:nvPr>
            <p:ph idx="1"/>
          </p:nvPr>
        </p:nvSpPr>
        <p:spPr/>
        <p:txBody>
          <a:bodyPr>
            <a:normAutofit/>
          </a:bodyPr>
          <a:lstStyle/>
          <a:p>
            <a:r>
              <a:rPr lang="en-CA" dirty="0" err="1"/>
              <a:t>Startup.cs</a:t>
            </a:r>
            <a:r>
              <a:rPr lang="en-CA" dirty="0"/>
              <a:t> – runs code at application start – typically has constructor, Configure adds services to the HTTP request pipeline, and </a:t>
            </a:r>
            <a:r>
              <a:rPr lang="en-CA" dirty="0" err="1"/>
              <a:t>ConfigureServices</a:t>
            </a:r>
            <a:r>
              <a:rPr lang="en-CA" dirty="0"/>
              <a:t> initializes dependency injection.</a:t>
            </a:r>
          </a:p>
          <a:p>
            <a:r>
              <a:rPr lang="en-CA" dirty="0"/>
              <a:t>_</a:t>
            </a:r>
            <a:r>
              <a:rPr lang="en-CA" dirty="0" err="1"/>
              <a:t>Viewstart.cshtml</a:t>
            </a:r>
            <a:r>
              <a:rPr lang="en-CA" dirty="0"/>
              <a:t> – provides a way to connect views to layout files.</a:t>
            </a:r>
          </a:p>
          <a:p>
            <a:r>
              <a:rPr lang="en-CA" dirty="0"/>
              <a:t>_</a:t>
            </a:r>
            <a:r>
              <a:rPr lang="en-CA" dirty="0" err="1"/>
              <a:t>Layout.cshtml</a:t>
            </a:r>
            <a:r>
              <a:rPr lang="en-CA" dirty="0"/>
              <a:t> – provides common or shared user interface to multiple views. Layouts can be nested. Similar to Master pages in the old webforms framework.</a:t>
            </a:r>
          </a:p>
          <a:p>
            <a:r>
              <a:rPr lang="en-CA" dirty="0" err="1"/>
              <a:t>wwwroot</a:t>
            </a:r>
            <a:r>
              <a:rPr lang="en-CA" dirty="0"/>
              <a:t> – a folder for static content such as image files, scripts, and stylesheets. Favicon.ico goes here.</a:t>
            </a:r>
          </a:p>
          <a:p>
            <a:r>
              <a:rPr lang="en-CA" dirty="0" err="1"/>
              <a:t>bower.json</a:t>
            </a:r>
            <a:r>
              <a:rPr lang="en-CA" dirty="0"/>
              <a:t> – package manager for client side packages </a:t>
            </a:r>
            <a:endParaRPr lang="en-US" dirty="0"/>
          </a:p>
        </p:txBody>
      </p:sp>
    </p:spTree>
    <p:extLst>
      <p:ext uri="{BB962C8B-B14F-4D97-AF65-F5344CB8AC3E}">
        <p14:creationId xmlns:p14="http://schemas.microsoft.com/office/powerpoint/2010/main" val="21494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API</a:t>
            </a:r>
            <a:endParaRPr lang="en-US" dirty="0"/>
          </a:p>
        </p:txBody>
      </p:sp>
      <p:sp>
        <p:nvSpPr>
          <p:cNvPr id="3" name="Content Placeholder 2"/>
          <p:cNvSpPr>
            <a:spLocks noGrp="1"/>
          </p:cNvSpPr>
          <p:nvPr>
            <p:ph idx="1"/>
          </p:nvPr>
        </p:nvSpPr>
        <p:spPr/>
        <p:txBody>
          <a:bodyPr>
            <a:normAutofit lnSpcReduction="10000"/>
          </a:bodyPr>
          <a:lstStyle/>
          <a:p>
            <a:r>
              <a:rPr lang="en-CA" dirty="0"/>
              <a:t>REST – architectural style for web services that are lightweight, maintainable and scalable</a:t>
            </a:r>
          </a:p>
          <a:p>
            <a:pPr lvl="1"/>
            <a:r>
              <a:rPr lang="en-CA" dirty="0"/>
              <a:t>discoverable and self documenting</a:t>
            </a:r>
          </a:p>
          <a:p>
            <a:pPr lvl="1"/>
            <a:r>
              <a:rPr lang="en-CA" dirty="0"/>
              <a:t>API defined in terms of resources and collections of resources</a:t>
            </a:r>
          </a:p>
          <a:p>
            <a:pPr lvl="1"/>
            <a:r>
              <a:rPr lang="en-CA" dirty="0"/>
              <a:t>endpoints are based on resource names </a:t>
            </a:r>
          </a:p>
          <a:p>
            <a:pPr lvl="1"/>
            <a:r>
              <a:rPr lang="en-CA" dirty="0"/>
              <a:t>actions are not named, instead they are implied by HTTP verbs</a:t>
            </a:r>
          </a:p>
          <a:p>
            <a:pPr lvl="1"/>
            <a:r>
              <a:rPr lang="en-CA" dirty="0"/>
              <a:t>stateless – each request/response roundtrip should be self contained</a:t>
            </a:r>
          </a:p>
          <a:p>
            <a:pPr lvl="1"/>
            <a:r>
              <a:rPr lang="en-CA" dirty="0"/>
              <a:t>KIS – keep it simple</a:t>
            </a:r>
          </a:p>
          <a:p>
            <a:r>
              <a:rPr lang="en-CA" dirty="0"/>
              <a:t>SOA – style of software design that provides a collection of services that function independently and are available through a communication protocol over a network.</a:t>
            </a:r>
            <a:endParaRPr lang="en-US" dirty="0"/>
          </a:p>
        </p:txBody>
      </p:sp>
    </p:spTree>
    <p:extLst>
      <p:ext uri="{BB962C8B-B14F-4D97-AF65-F5344CB8AC3E}">
        <p14:creationId xmlns:p14="http://schemas.microsoft.com/office/powerpoint/2010/main" val="298238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API example</a:t>
            </a:r>
            <a:endParaRPr lang="en-US" dirty="0"/>
          </a:p>
        </p:txBody>
      </p:sp>
      <p:pic>
        <p:nvPicPr>
          <p:cNvPr id="4" name="Content Placeholder 3"/>
          <p:cNvPicPr>
            <a:picLocks noGrp="1" noChangeAspect="1"/>
          </p:cNvPicPr>
          <p:nvPr>
            <p:ph idx="1"/>
          </p:nvPr>
        </p:nvPicPr>
        <p:blipFill>
          <a:blip r:embed="rId2"/>
          <a:stretch>
            <a:fillRect/>
          </a:stretch>
        </p:blipFill>
        <p:spPr>
          <a:xfrm>
            <a:off x="4317505" y="2133600"/>
            <a:ext cx="5458815" cy="3778250"/>
          </a:xfrm>
          <a:prstGeom prst="rect">
            <a:avLst/>
          </a:prstGeom>
        </p:spPr>
      </p:pic>
    </p:spTree>
    <p:extLst>
      <p:ext uri="{BB962C8B-B14F-4D97-AF65-F5344CB8AC3E}">
        <p14:creationId xmlns:p14="http://schemas.microsoft.com/office/powerpoint/2010/main" val="144080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Lets build something!</a:t>
            </a:r>
            <a:endParaRPr lang="en-US" dirty="0"/>
          </a:p>
        </p:txBody>
      </p:sp>
      <p:sp>
        <p:nvSpPr>
          <p:cNvPr id="3" name="Content Placeholder 2"/>
          <p:cNvSpPr>
            <a:spLocks noGrp="1"/>
          </p:cNvSpPr>
          <p:nvPr>
            <p:ph idx="1"/>
          </p:nvPr>
        </p:nvSpPr>
        <p:spPr/>
        <p:txBody>
          <a:bodyPr>
            <a:normAutofit/>
          </a:bodyPr>
          <a:lstStyle/>
          <a:p>
            <a:r>
              <a:rPr lang="en-CA" dirty="0"/>
              <a:t>Open Visual Studio 2017 and create a new project</a:t>
            </a:r>
          </a:p>
          <a:p>
            <a:pPr lvl="1"/>
            <a:r>
              <a:rPr lang="en-CA" dirty="0"/>
              <a:t>Choose ASP.NET Core Web Application (.NET Core)</a:t>
            </a:r>
          </a:p>
          <a:p>
            <a:pPr lvl="1"/>
            <a:r>
              <a:rPr lang="en-CA" dirty="0"/>
              <a:t>From ASP.NET Core 1.1 Templates choose Web Application</a:t>
            </a:r>
          </a:p>
          <a:p>
            <a:r>
              <a:rPr lang="en-CA" dirty="0"/>
              <a:t>This creates a complete working example application</a:t>
            </a:r>
          </a:p>
          <a:p>
            <a:r>
              <a:rPr lang="en-CA" dirty="0"/>
              <a:t>For a production system it’s not a good idea to start with this example application.</a:t>
            </a:r>
          </a:p>
          <a:p>
            <a:r>
              <a:rPr lang="en-CA" dirty="0"/>
              <a:t>Another way to go is to start with the Empty template and only add what you need.</a:t>
            </a:r>
            <a:endParaRPr lang="en-US" dirty="0"/>
          </a:p>
        </p:txBody>
      </p:sp>
    </p:spTree>
    <p:extLst>
      <p:ext uri="{BB962C8B-B14F-4D97-AF65-F5344CB8AC3E}">
        <p14:creationId xmlns:p14="http://schemas.microsoft.com/office/powerpoint/2010/main" val="54207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Start with an Empty template…</a:t>
            </a:r>
            <a:endParaRPr lang="en-US" dirty="0"/>
          </a:p>
        </p:txBody>
      </p:sp>
      <p:sp>
        <p:nvSpPr>
          <p:cNvPr id="3" name="Content Placeholder 2"/>
          <p:cNvSpPr>
            <a:spLocks noGrp="1"/>
          </p:cNvSpPr>
          <p:nvPr>
            <p:ph idx="1"/>
          </p:nvPr>
        </p:nvSpPr>
        <p:spPr/>
        <p:txBody>
          <a:bodyPr/>
          <a:lstStyle/>
          <a:p>
            <a:r>
              <a:rPr lang="en-CA" dirty="0"/>
              <a:t>Open Visual Studio 2017 and create a new project</a:t>
            </a:r>
          </a:p>
          <a:p>
            <a:pPr lvl="1"/>
            <a:r>
              <a:rPr lang="en-CA" dirty="0"/>
              <a:t>Choose ASP.NET Core Web Application (.NET Core)</a:t>
            </a:r>
          </a:p>
          <a:p>
            <a:pPr lvl="1"/>
            <a:r>
              <a:rPr lang="en-CA" dirty="0"/>
              <a:t>From ASP.NET Core 1.1 Templates choose Empty</a:t>
            </a:r>
          </a:p>
          <a:p>
            <a:r>
              <a:rPr lang="en-CA" dirty="0"/>
              <a:t>S</a:t>
            </a:r>
            <a:r>
              <a:rPr lang="en-US" dirty="0"/>
              <a:t>tarts you with a new project that is bare bones.</a:t>
            </a:r>
          </a:p>
          <a:p>
            <a:r>
              <a:rPr lang="en-CA" dirty="0"/>
              <a:t>A</a:t>
            </a:r>
            <a:r>
              <a:rPr lang="en-US" dirty="0" err="1"/>
              <a:t>dd</a:t>
            </a:r>
            <a:r>
              <a:rPr lang="en-US" dirty="0"/>
              <a:t> only what you need.</a:t>
            </a:r>
            <a:endParaRPr lang="en-CA" dirty="0"/>
          </a:p>
        </p:txBody>
      </p:sp>
    </p:spTree>
    <p:extLst>
      <p:ext uri="{BB962C8B-B14F-4D97-AF65-F5344CB8AC3E}">
        <p14:creationId xmlns:p14="http://schemas.microsoft.com/office/powerpoint/2010/main" val="83836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MvcDemo</a:t>
            </a:r>
            <a:r>
              <a:rPr lang="en-CA" dirty="0"/>
              <a:t> Application</a:t>
            </a:r>
            <a:endParaRPr lang="en-US" dirty="0"/>
          </a:p>
        </p:txBody>
      </p:sp>
      <p:sp>
        <p:nvSpPr>
          <p:cNvPr id="3" name="Content Placeholder 2"/>
          <p:cNvSpPr>
            <a:spLocks noGrp="1"/>
          </p:cNvSpPr>
          <p:nvPr>
            <p:ph idx="1"/>
          </p:nvPr>
        </p:nvSpPr>
        <p:spPr/>
        <p:txBody>
          <a:bodyPr/>
          <a:lstStyle/>
          <a:p>
            <a:r>
              <a:rPr lang="en-CA" dirty="0"/>
              <a:t>Starting with an empty template.</a:t>
            </a:r>
          </a:p>
          <a:p>
            <a:r>
              <a:rPr lang="en-CA" dirty="0"/>
              <a:t>I added all the MVC stuff.</a:t>
            </a:r>
          </a:p>
          <a:p>
            <a:r>
              <a:rPr lang="en-CA" dirty="0"/>
              <a:t>I added client side packages Bootstrap and </a:t>
            </a:r>
            <a:r>
              <a:rPr lang="en-CA" dirty="0" err="1"/>
              <a:t>Jquery</a:t>
            </a:r>
            <a:r>
              <a:rPr lang="en-CA" dirty="0"/>
              <a:t> unobtrusive validation using the Bower package manager.</a:t>
            </a:r>
            <a:endParaRPr lang="en-US" dirty="0"/>
          </a:p>
          <a:p>
            <a:r>
              <a:rPr lang="en-CA" dirty="0"/>
              <a:t>I added a repository layer.</a:t>
            </a:r>
          </a:p>
          <a:p>
            <a:r>
              <a:rPr lang="en-CA" dirty="0"/>
              <a:t>And I added RESTful API to separate domain login.</a:t>
            </a:r>
          </a:p>
        </p:txBody>
      </p:sp>
    </p:spTree>
    <p:extLst>
      <p:ext uri="{BB962C8B-B14F-4D97-AF65-F5344CB8AC3E}">
        <p14:creationId xmlns:p14="http://schemas.microsoft.com/office/powerpoint/2010/main" val="325564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Rob Das</a:t>
            </a:r>
            <a:endParaRPr lang="en-US" dirty="0"/>
          </a:p>
        </p:txBody>
      </p:sp>
      <p:sp>
        <p:nvSpPr>
          <p:cNvPr id="3" name="Content Placeholder 2"/>
          <p:cNvSpPr>
            <a:spLocks noGrp="1"/>
          </p:cNvSpPr>
          <p:nvPr>
            <p:ph idx="1"/>
          </p:nvPr>
        </p:nvSpPr>
        <p:spPr/>
        <p:txBody>
          <a:bodyPr/>
          <a:lstStyle/>
          <a:p>
            <a:r>
              <a:rPr lang="en-CA" dirty="0"/>
              <a:t>IT Consultant</a:t>
            </a:r>
          </a:p>
          <a:p>
            <a:r>
              <a:rPr lang="en-CA" dirty="0"/>
              <a:t>Web Developer – Specialize in Microsoft Technologies</a:t>
            </a:r>
          </a:p>
          <a:p>
            <a:r>
              <a:rPr lang="en-CA" dirty="0"/>
              <a:t>Over 20 years of industry experience in IT</a:t>
            </a:r>
          </a:p>
          <a:p>
            <a:r>
              <a:rPr lang="en-CA" dirty="0"/>
              <a:t>Clients have included government, manufacturing, insurance industry, criminal justice system</a:t>
            </a:r>
          </a:p>
          <a:p>
            <a:endParaRPr lang="en-US" dirty="0"/>
          </a:p>
        </p:txBody>
      </p:sp>
    </p:spTree>
    <p:extLst>
      <p:ext uri="{BB962C8B-B14F-4D97-AF65-F5344CB8AC3E}">
        <p14:creationId xmlns:p14="http://schemas.microsoft.com/office/powerpoint/2010/main" val="23388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Contact RESTful API</a:t>
            </a:r>
            <a:endParaRPr lang="en-US" dirty="0"/>
          </a:p>
        </p:txBody>
      </p:sp>
      <p:pic>
        <p:nvPicPr>
          <p:cNvPr id="4" name="Content Placeholder 3"/>
          <p:cNvPicPr>
            <a:picLocks noGrp="1" noChangeAspect="1"/>
          </p:cNvPicPr>
          <p:nvPr>
            <p:ph idx="1"/>
          </p:nvPr>
        </p:nvPicPr>
        <p:blipFill>
          <a:blip r:embed="rId2"/>
          <a:stretch>
            <a:fillRect/>
          </a:stretch>
        </p:blipFill>
        <p:spPr>
          <a:xfrm>
            <a:off x="2589213" y="3133446"/>
            <a:ext cx="8915400" cy="1778558"/>
          </a:xfrm>
          <a:prstGeom prst="rect">
            <a:avLst/>
          </a:prstGeom>
        </p:spPr>
      </p:pic>
    </p:spTree>
    <p:extLst>
      <p:ext uri="{BB962C8B-B14F-4D97-AF65-F5344CB8AC3E}">
        <p14:creationId xmlns:p14="http://schemas.microsoft.com/office/powerpoint/2010/main" val="204725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endParaRPr lang="en-US" dirty="0"/>
          </a:p>
        </p:txBody>
      </p:sp>
      <p:sp>
        <p:nvSpPr>
          <p:cNvPr id="3" name="Content Placeholder 2"/>
          <p:cNvSpPr>
            <a:spLocks noGrp="1"/>
          </p:cNvSpPr>
          <p:nvPr>
            <p:ph idx="1"/>
          </p:nvPr>
        </p:nvSpPr>
        <p:spPr/>
        <p:txBody>
          <a:bodyPr/>
          <a:lstStyle/>
          <a:p>
            <a:r>
              <a:rPr lang="en-CA" dirty="0"/>
              <a:t>Professional C# 6 and .NET Core 1.0, Christian Nagel</a:t>
            </a:r>
          </a:p>
          <a:p>
            <a:r>
              <a:rPr lang="en-US" dirty="0"/>
              <a:t>Design Patterns, Gang of Four, ISBN 0-201-63361-2</a:t>
            </a:r>
          </a:p>
          <a:p>
            <a:r>
              <a:rPr lang="en-US" dirty="0"/>
              <a:t>Tutorial: </a:t>
            </a:r>
            <a:r>
              <a:rPr lang="en-US" u="sng" dirty="0">
                <a:hlinkClick r:id="rId2"/>
              </a:rPr>
              <a:t>https://docs.microsoft.com/en-us/aspnet/core/data/ef-mvc/intro</a:t>
            </a:r>
          </a:p>
          <a:p>
            <a:r>
              <a:rPr lang="en-US" dirty="0"/>
              <a:t>Important steps for hosting ASP.NET Core on IIS  </a:t>
            </a:r>
            <a:r>
              <a:rPr lang="en-US" u="sng" dirty="0">
                <a:hlinkClick r:id="rId3"/>
              </a:rPr>
              <a:t>https://docs.microsoft.com/en-us/aspnet/core/publishing/iis</a:t>
            </a:r>
            <a:endParaRPr lang="en-US" dirty="0">
              <a:hlinkClick r:id="rId2"/>
            </a:endParaRPr>
          </a:p>
          <a:p>
            <a:endParaRPr lang="en-US" dirty="0"/>
          </a:p>
        </p:txBody>
      </p:sp>
    </p:spTree>
    <p:extLst>
      <p:ext uri="{BB962C8B-B14F-4D97-AF65-F5344CB8AC3E}">
        <p14:creationId xmlns:p14="http://schemas.microsoft.com/office/powerpoint/2010/main" val="203564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End – Any questions?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1192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endParaRPr lang="en-US" dirty="0"/>
          </a:p>
        </p:txBody>
      </p:sp>
      <p:sp>
        <p:nvSpPr>
          <p:cNvPr id="3" name="Content Placeholder 2"/>
          <p:cNvSpPr>
            <a:spLocks noGrp="1"/>
          </p:cNvSpPr>
          <p:nvPr>
            <p:ph idx="1"/>
          </p:nvPr>
        </p:nvSpPr>
        <p:spPr/>
        <p:txBody>
          <a:bodyPr/>
          <a:lstStyle/>
          <a:p>
            <a:r>
              <a:rPr lang="en-CA" dirty="0"/>
              <a:t>ASP.NET MVC Core 1.1</a:t>
            </a:r>
          </a:p>
          <a:p>
            <a:r>
              <a:rPr lang="en-CA" dirty="0"/>
              <a:t>Building enterprise ready software</a:t>
            </a:r>
          </a:p>
          <a:p>
            <a:r>
              <a:rPr lang="en-CA" dirty="0"/>
              <a:t>MVC design pattern</a:t>
            </a:r>
          </a:p>
          <a:p>
            <a:r>
              <a:rPr lang="en-CA" dirty="0"/>
              <a:t>The .NET MVC framework </a:t>
            </a:r>
          </a:p>
        </p:txBody>
      </p:sp>
    </p:spTree>
    <p:extLst>
      <p:ext uri="{BB962C8B-B14F-4D97-AF65-F5344CB8AC3E}">
        <p14:creationId xmlns:p14="http://schemas.microsoft.com/office/powerpoint/2010/main" val="34319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ASP.NET Core</a:t>
            </a:r>
            <a:endParaRPr lang="en-US" dirty="0"/>
          </a:p>
        </p:txBody>
      </p:sp>
      <p:sp>
        <p:nvSpPr>
          <p:cNvPr id="3" name="Content Placeholder 2"/>
          <p:cNvSpPr>
            <a:spLocks noGrp="1"/>
          </p:cNvSpPr>
          <p:nvPr>
            <p:ph idx="1"/>
          </p:nvPr>
        </p:nvSpPr>
        <p:spPr/>
        <p:txBody>
          <a:bodyPr>
            <a:normAutofit/>
          </a:bodyPr>
          <a:lstStyle/>
          <a:p>
            <a:r>
              <a:rPr lang="en-CA" dirty="0"/>
              <a:t>Powerful tool set for building web based applications</a:t>
            </a:r>
          </a:p>
          <a:p>
            <a:r>
              <a:rPr lang="en-CA" dirty="0"/>
              <a:t>“Core” is the next generation of ASP.NET</a:t>
            </a:r>
          </a:p>
          <a:p>
            <a:r>
              <a:rPr lang="en-CA" dirty="0"/>
              <a:t>In 2015 Microsoft was going to call the it’s new web framework ASP.NET 5</a:t>
            </a:r>
          </a:p>
          <a:p>
            <a:r>
              <a:rPr lang="en-CA" dirty="0"/>
              <a:t>In 2016 Microsoft decided that naming it ASP.NET 5 didn’t go far enough</a:t>
            </a:r>
          </a:p>
          <a:p>
            <a:r>
              <a:rPr lang="en-CA" dirty="0"/>
              <a:t>It was a complete re-write of the entire framework</a:t>
            </a:r>
          </a:p>
          <a:p>
            <a:r>
              <a:rPr lang="en-CA" dirty="0"/>
              <a:t>It was renamed ASP.NET Core and numbering started again from 1.0</a:t>
            </a:r>
          </a:p>
          <a:p>
            <a:r>
              <a:rPr lang="en-CA" dirty="0"/>
              <a:t>We are at what Microsoft currently calls “ASP.NET Core 1.1”</a:t>
            </a:r>
          </a:p>
          <a:p>
            <a:endParaRPr lang="en-CA" dirty="0"/>
          </a:p>
        </p:txBody>
      </p:sp>
    </p:spTree>
    <p:extLst>
      <p:ext uri="{BB962C8B-B14F-4D97-AF65-F5344CB8AC3E}">
        <p14:creationId xmlns:p14="http://schemas.microsoft.com/office/powerpoint/2010/main" val="42133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What are the 2 hardest things in computer science?	</a:t>
            </a:r>
            <a:endParaRPr lang="en-US" dirty="0"/>
          </a:p>
        </p:txBody>
      </p:sp>
      <p:sp>
        <p:nvSpPr>
          <p:cNvPr id="3" name="Content Placeholder 2"/>
          <p:cNvSpPr>
            <a:spLocks noGrp="1"/>
          </p:cNvSpPr>
          <p:nvPr>
            <p:ph idx="1"/>
          </p:nvPr>
        </p:nvSpPr>
        <p:spPr/>
        <p:txBody>
          <a:bodyPr/>
          <a:lstStyle/>
          <a:p>
            <a:r>
              <a:rPr lang="en-CA" dirty="0"/>
              <a:t>cache invalidation</a:t>
            </a:r>
          </a:p>
          <a:p>
            <a:r>
              <a:rPr lang="en-CA" dirty="0"/>
              <a:t>and naming things</a:t>
            </a:r>
          </a:p>
          <a:p>
            <a:r>
              <a:rPr lang="en-CA" dirty="0"/>
              <a:t>and off-by-one errors </a:t>
            </a:r>
            <a:r>
              <a:rPr lang="en-CA" dirty="0">
                <a:sym typeface="Wingdings" panose="05000000000000000000" pitchFamily="2" charset="2"/>
              </a:rPr>
              <a:t> </a:t>
            </a:r>
            <a:endParaRPr lang="en-US" dirty="0"/>
          </a:p>
        </p:txBody>
      </p:sp>
    </p:spTree>
    <p:extLst>
      <p:ext uri="{BB962C8B-B14F-4D97-AF65-F5344CB8AC3E}">
        <p14:creationId xmlns:p14="http://schemas.microsoft.com/office/powerpoint/2010/main" val="363500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Building enterprise ready web based applications</a:t>
            </a:r>
            <a:endParaRPr lang="en-US" dirty="0"/>
          </a:p>
        </p:txBody>
      </p:sp>
      <p:sp>
        <p:nvSpPr>
          <p:cNvPr id="3" name="Content Placeholder 2"/>
          <p:cNvSpPr>
            <a:spLocks noGrp="1"/>
          </p:cNvSpPr>
          <p:nvPr>
            <p:ph idx="1"/>
          </p:nvPr>
        </p:nvSpPr>
        <p:spPr/>
        <p:txBody>
          <a:bodyPr>
            <a:normAutofit fontScale="92500" lnSpcReduction="20000"/>
          </a:bodyPr>
          <a:lstStyle/>
          <a:p>
            <a:r>
              <a:rPr lang="en-CA" dirty="0"/>
              <a:t>“web based” should need no explanation – web connected devices have become ubiquitous</a:t>
            </a:r>
          </a:p>
          <a:p>
            <a:r>
              <a:rPr lang="en-CA" dirty="0"/>
              <a:t>“enterprise ready” means can be used by large organizations – can expect them to be secure, scalable, extensible, testable.</a:t>
            </a:r>
          </a:p>
          <a:p>
            <a:r>
              <a:rPr lang="en-CA" dirty="0"/>
              <a:t>Scalable – expect the number of users and the amount of information to continuously increase</a:t>
            </a:r>
          </a:p>
          <a:p>
            <a:r>
              <a:rPr lang="en-CA" dirty="0"/>
              <a:t>Extensible – expect the system to be used in new ways as business needs change – ever increasing complexity</a:t>
            </a:r>
          </a:p>
          <a:p>
            <a:r>
              <a:rPr lang="en-CA" dirty="0"/>
              <a:t>Security – protection of computing assets from theft, damage, misuse, disruption of the service they provide.</a:t>
            </a:r>
          </a:p>
          <a:p>
            <a:r>
              <a:rPr lang="en-CA" dirty="0"/>
              <a:t>Testable – can test and verify correct functionality.</a:t>
            </a:r>
          </a:p>
          <a:p>
            <a:r>
              <a:rPr lang="en-CA" dirty="0"/>
              <a:t>Security is such a big subject that I have purposely omitted it from the rest of this presentation – at the very least it deserves its own presentation.</a:t>
            </a:r>
            <a:endParaRPr lang="en-US" dirty="0"/>
          </a:p>
        </p:txBody>
      </p:sp>
    </p:spTree>
    <p:extLst>
      <p:ext uri="{BB962C8B-B14F-4D97-AF65-F5344CB8AC3E}">
        <p14:creationId xmlns:p14="http://schemas.microsoft.com/office/powerpoint/2010/main" val="133907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MVC Theoretical Model</a:t>
            </a:r>
            <a:endParaRPr lang="en-US" dirty="0"/>
          </a:p>
        </p:txBody>
      </p:sp>
      <p:sp>
        <p:nvSpPr>
          <p:cNvPr id="3" name="Content Placeholder 2"/>
          <p:cNvSpPr>
            <a:spLocks noGrp="1"/>
          </p:cNvSpPr>
          <p:nvPr>
            <p:ph idx="1"/>
          </p:nvPr>
        </p:nvSpPr>
        <p:spPr/>
        <p:txBody>
          <a:bodyPr/>
          <a:lstStyle/>
          <a:p>
            <a:r>
              <a:rPr lang="en-CA" dirty="0"/>
              <a:t>MVC refers to the Model-View-Controller design pattern</a:t>
            </a:r>
          </a:p>
          <a:p>
            <a:r>
              <a:rPr lang="en-CA" dirty="0"/>
              <a:t>Discussed in the introduction to the Gang of Four book, Design Patterns, Elements of Reusable Object-Oriented Software, 1995 </a:t>
            </a:r>
          </a:p>
          <a:p>
            <a:pPr marL="457200" lvl="1" indent="0">
              <a:buNone/>
            </a:pPr>
            <a:r>
              <a:rPr lang="en-CA" dirty="0"/>
              <a:t>“</a:t>
            </a:r>
            <a:r>
              <a:rPr lang="en-US" dirty="0"/>
              <a:t>The Model is the application object, the View is its screen presentation, and the Controller defines the way the user interface reacts to user input.”</a:t>
            </a:r>
            <a:endParaRPr lang="en-CA" dirty="0"/>
          </a:p>
          <a:p>
            <a:r>
              <a:rPr lang="en-CA" dirty="0"/>
              <a:t>Used more than a decade earlier in the Smalltalk 80 programming language</a:t>
            </a:r>
            <a:endParaRPr lang="en-US" dirty="0"/>
          </a:p>
        </p:txBody>
      </p:sp>
    </p:spTree>
    <p:extLst>
      <p:ext uri="{BB962C8B-B14F-4D97-AF65-F5344CB8AC3E}">
        <p14:creationId xmlns:p14="http://schemas.microsoft.com/office/powerpoint/2010/main" val="50932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MVC – request response life cycle</a:t>
            </a:r>
            <a:endParaRPr lang="en-US" dirty="0"/>
          </a:p>
        </p:txBody>
      </p:sp>
      <p:pic>
        <p:nvPicPr>
          <p:cNvPr id="4" name="Content Placeholder 3"/>
          <p:cNvPicPr>
            <a:picLocks noGrp="1" noChangeAspect="1"/>
          </p:cNvPicPr>
          <p:nvPr>
            <p:ph idx="1"/>
          </p:nvPr>
        </p:nvPicPr>
        <p:blipFill>
          <a:blip r:embed="rId2"/>
          <a:stretch>
            <a:fillRect/>
          </a:stretch>
        </p:blipFill>
        <p:spPr>
          <a:xfrm>
            <a:off x="3842890" y="2133600"/>
            <a:ext cx="6408045" cy="3778250"/>
          </a:xfrm>
          <a:prstGeom prst="rect">
            <a:avLst/>
          </a:prstGeom>
        </p:spPr>
      </p:pic>
    </p:spTree>
    <p:extLst>
      <p:ext uri="{BB962C8B-B14F-4D97-AF65-F5344CB8AC3E}">
        <p14:creationId xmlns:p14="http://schemas.microsoft.com/office/powerpoint/2010/main" val="59295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important benefits of MVC</a:t>
            </a:r>
            <a:endParaRPr lang="en-US" dirty="0"/>
          </a:p>
        </p:txBody>
      </p:sp>
      <p:sp>
        <p:nvSpPr>
          <p:cNvPr id="3" name="Content Placeholder 2"/>
          <p:cNvSpPr>
            <a:spLocks noGrp="1"/>
          </p:cNvSpPr>
          <p:nvPr>
            <p:ph idx="1"/>
          </p:nvPr>
        </p:nvSpPr>
        <p:spPr/>
        <p:txBody>
          <a:bodyPr/>
          <a:lstStyle/>
          <a:p>
            <a:r>
              <a:rPr lang="en-CA" dirty="0"/>
              <a:t>architecture that lends itself to automated testing</a:t>
            </a:r>
          </a:p>
          <a:p>
            <a:r>
              <a:rPr lang="en-CA" dirty="0"/>
              <a:t>separation of concerns</a:t>
            </a:r>
          </a:p>
          <a:p>
            <a:r>
              <a:rPr lang="en-CA" dirty="0"/>
              <a:t>easier to manage and maintain application over its lifetime</a:t>
            </a:r>
            <a:endParaRPr lang="en-US" dirty="0"/>
          </a:p>
        </p:txBody>
      </p:sp>
    </p:spTree>
    <p:extLst>
      <p:ext uri="{BB962C8B-B14F-4D97-AF65-F5344CB8AC3E}">
        <p14:creationId xmlns:p14="http://schemas.microsoft.com/office/powerpoint/2010/main" val="262432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446</TotalTime>
  <Words>1164</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Up and Running with ASP.NET MVC-Core</vt:lpstr>
      <vt:lpstr>Rob Das</vt:lpstr>
      <vt:lpstr>Overview</vt:lpstr>
      <vt:lpstr>ASP.NET Core</vt:lpstr>
      <vt:lpstr>What are the 2 hardest things in computer science? </vt:lpstr>
      <vt:lpstr>Building enterprise ready web based applications</vt:lpstr>
      <vt:lpstr>MVC Theoretical Model</vt:lpstr>
      <vt:lpstr>MVC – request response life cycle</vt:lpstr>
      <vt:lpstr>Some important benefits of MVC</vt:lpstr>
      <vt:lpstr>Best Practices</vt:lpstr>
      <vt:lpstr>Convention over Configuration</vt:lpstr>
      <vt:lpstr>SOLID Principles</vt:lpstr>
      <vt:lpstr>MVC Core framework – components</vt:lpstr>
      <vt:lpstr>Key files/folders in MVC Core</vt:lpstr>
      <vt:lpstr>Web API</vt:lpstr>
      <vt:lpstr>Web API example</vt:lpstr>
      <vt:lpstr>Lets build something!</vt:lpstr>
      <vt:lpstr>Start with an Empty template…</vt:lpstr>
      <vt:lpstr>MvcDemo Application</vt:lpstr>
      <vt:lpstr>Contact RESTful API</vt:lpstr>
      <vt:lpstr>References</vt:lpstr>
      <vt:lpstr>The End –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 Das</dc:title>
  <dc:creator>robd</dc:creator>
  <cp:lastModifiedBy>robd</cp:lastModifiedBy>
  <cp:revision>54</cp:revision>
  <dcterms:created xsi:type="dcterms:W3CDTF">2017-05-27T23:58:13Z</dcterms:created>
  <dcterms:modified xsi:type="dcterms:W3CDTF">2017-06-04T00:52:54Z</dcterms:modified>
</cp:coreProperties>
</file>