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www.blogku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etanikode.com/topik/java" TargetMode="External"/><Relationship Id="rId3" Type="http://schemas.openxmlformats.org/officeDocument/2006/relationships/hyperlink" Target="https://www.petanikode.com/topik/c%2B%2B" TargetMode="External"/><Relationship Id="rId2" Type="http://schemas.openxmlformats.org/officeDocument/2006/relationships/hyperlink" Target="https://www.petanikode.com/topik/c" TargetMode="Externa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183" y="8255"/>
            <a:ext cx="12157748" cy="6841067"/>
          </a:xfrm>
          <a:custGeom>
            <a:avLst/>
            <a:gdLst/>
            <a:ahLst/>
            <a:cxnLst/>
            <a:rect l="l" t="t" r="r" b="b"/>
            <a:pathLst>
              <a:path w="20060285" h="11287760">
                <a:moveTo>
                  <a:pt x="0" y="11287503"/>
                </a:moveTo>
                <a:lnTo>
                  <a:pt x="20060110" y="11287503"/>
                </a:lnTo>
                <a:lnTo>
                  <a:pt x="20060110" y="0"/>
                </a:lnTo>
                <a:lnTo>
                  <a:pt x="0" y="0"/>
                </a:lnTo>
                <a:lnTo>
                  <a:pt x="0" y="11287503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9715" y="2811338"/>
            <a:ext cx="8468976" cy="5118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713105" algn="l">
              <a:lnSpc>
                <a:spcPct val="100000"/>
              </a:lnSpc>
              <a:spcBef>
                <a:spcPts val="100"/>
              </a:spcBef>
            </a:pPr>
            <a:r>
              <a:rPr sz="3275" spc="-25" dirty="0"/>
              <a:t>Variabel </a:t>
            </a:r>
            <a:r>
              <a:rPr sz="3275" spc="15" dirty="0"/>
              <a:t>dan </a:t>
            </a:r>
            <a:r>
              <a:rPr sz="3275" spc="10" dirty="0"/>
              <a:t>Tipe </a:t>
            </a:r>
            <a:r>
              <a:rPr sz="3275" spc="-20" dirty="0"/>
              <a:t>Data </a:t>
            </a:r>
            <a:r>
              <a:rPr sz="3275" spc="15" dirty="0"/>
              <a:t>dalam</a:t>
            </a:r>
            <a:r>
              <a:rPr sz="3275" spc="-5" dirty="0"/>
              <a:t> </a:t>
            </a:r>
            <a:r>
              <a:rPr sz="3275" spc="-10" dirty="0"/>
              <a:t>Javascript</a:t>
            </a:r>
            <a:endParaRPr sz="3275" spc="-10" dirty="0"/>
          </a:p>
        </p:txBody>
      </p:sp>
      <p:sp>
        <p:nvSpPr>
          <p:cNvPr id="6" name="object 6"/>
          <p:cNvSpPr/>
          <p:nvPr/>
        </p:nvSpPr>
        <p:spPr>
          <a:xfrm>
            <a:off x="1043581" y="2093939"/>
            <a:ext cx="1946929" cy="19469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64" y="261091"/>
            <a:ext cx="10002597" cy="51498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5" spc="-55" dirty="0">
                <a:solidFill>
                  <a:schemeClr val="bg1"/>
                </a:solidFill>
              </a:rPr>
              <a:t>Aturan </a:t>
            </a:r>
            <a:r>
              <a:rPr sz="3305" spc="-20" dirty="0">
                <a:solidFill>
                  <a:schemeClr val="bg1"/>
                </a:solidFill>
              </a:rPr>
              <a:t>Penulisan </a:t>
            </a:r>
            <a:r>
              <a:rPr sz="3305" spc="-5" dirty="0">
                <a:solidFill>
                  <a:schemeClr val="bg1"/>
                </a:solidFill>
              </a:rPr>
              <a:t>Nama </a:t>
            </a:r>
            <a:r>
              <a:rPr sz="3305" spc="-45" dirty="0">
                <a:solidFill>
                  <a:schemeClr val="bg1"/>
                </a:solidFill>
              </a:rPr>
              <a:t>Variabel </a:t>
            </a:r>
            <a:r>
              <a:rPr sz="3305" spc="-5" dirty="0">
                <a:solidFill>
                  <a:schemeClr val="bg1"/>
                </a:solidFill>
              </a:rPr>
              <a:t>di</a:t>
            </a:r>
            <a:r>
              <a:rPr sz="3305" spc="114" dirty="0">
                <a:solidFill>
                  <a:schemeClr val="bg1"/>
                </a:solidFill>
              </a:rPr>
              <a:t> </a:t>
            </a:r>
            <a:r>
              <a:rPr sz="3305" spc="-25" dirty="0">
                <a:solidFill>
                  <a:schemeClr val="bg1"/>
                </a:solidFill>
              </a:rPr>
              <a:t>Javascript</a:t>
            </a:r>
            <a:endParaRPr sz="3305" spc="-25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095" y="1460434"/>
            <a:ext cx="10372052" cy="8590915"/>
          </a:xfrm>
          <a:prstGeom prst="rect">
            <a:avLst/>
          </a:prstGeom>
        </p:spPr>
        <p:txBody>
          <a:bodyPr vert="horz" wrap="square" lIns="0" tIns="62730" rIns="0" bIns="0" rtlCol="0">
            <a:spAutoFit/>
          </a:bodyPr>
          <a:lstStyle/>
          <a:p>
            <a:pPr marL="577850" marR="1630045" indent="-565785">
              <a:lnSpc>
                <a:spcPts val="5700"/>
              </a:lnSpc>
              <a:spcBef>
                <a:spcPts val="81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spc="10" dirty="0">
                <a:latin typeface="Carlito"/>
                <a:cs typeface="Carlito"/>
              </a:rPr>
              <a:t>tidak boleh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spc="-10" dirty="0">
                <a:latin typeface="Carlito"/>
                <a:cs typeface="Carlito"/>
              </a:rPr>
              <a:t>angka </a:t>
            </a:r>
            <a:r>
              <a:rPr sz="3180" dirty="0">
                <a:latin typeface="Carlito"/>
                <a:cs typeface="Carlito"/>
              </a:rPr>
              <a:t>di  </a:t>
            </a:r>
            <a:r>
              <a:rPr sz="3180" spc="-15" dirty="0">
                <a:latin typeface="Carlito"/>
                <a:cs typeface="Carlito"/>
              </a:rPr>
              <a:t>depannya contoh </a:t>
            </a:r>
            <a:r>
              <a:rPr sz="3180" b="1" spc="-15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spc="10" dirty="0">
                <a:solidFill>
                  <a:srgbClr val="006FC0"/>
                </a:solidFill>
                <a:latin typeface="Carlito"/>
                <a:cs typeface="Carlito"/>
              </a:rPr>
              <a:t>123name </a:t>
            </a:r>
            <a:r>
              <a:rPr sz="3180" b="1" spc="10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3180" b="1" spc="1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180" b="1" spc="10" dirty="0">
                <a:solidFill>
                  <a:srgbClr val="00AF50"/>
                </a:solidFill>
                <a:latin typeface="Carlito"/>
                <a:cs typeface="Carlito"/>
              </a:rPr>
              <a:t>“hasan”;</a:t>
            </a:r>
            <a:endParaRPr sz="3180">
              <a:latin typeface="Carlito"/>
              <a:cs typeface="Carlito"/>
            </a:endParaRPr>
          </a:p>
          <a:p>
            <a:pPr marL="577850" marR="808355" indent="-565785">
              <a:lnSpc>
                <a:spcPts val="5700"/>
              </a:lnSpc>
              <a:spcBef>
                <a:spcPts val="126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spc="10" dirty="0">
                <a:latin typeface="Carlito"/>
                <a:cs typeface="Carlito"/>
              </a:rPr>
              <a:t>boleh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spc="-15" dirty="0">
                <a:latin typeface="Carlito"/>
                <a:cs typeface="Carlito"/>
              </a:rPr>
              <a:t>awal underscore.  </a:t>
            </a:r>
            <a:r>
              <a:rPr sz="3180" spc="-10" dirty="0">
                <a:latin typeface="Carlito"/>
                <a:cs typeface="Carlito"/>
              </a:rPr>
              <a:t>Contoh </a:t>
            </a:r>
            <a:r>
              <a:rPr sz="318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spc="10" dirty="0">
                <a:solidFill>
                  <a:srgbClr val="006FC0"/>
                </a:solidFill>
                <a:latin typeface="Carlito"/>
                <a:cs typeface="Carlito"/>
              </a:rPr>
              <a:t>_name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b="1" spc="10" dirty="0">
                <a:solidFill>
                  <a:srgbClr val="00AF50"/>
                </a:solidFill>
                <a:latin typeface="Carlito"/>
                <a:cs typeface="Carlito"/>
              </a:rPr>
              <a:t>“hasan”</a:t>
            </a:r>
            <a:r>
              <a:rPr sz="3180" b="1" spc="1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;</a:t>
            </a:r>
            <a:endParaRPr sz="3180">
              <a:latin typeface="Carlito"/>
              <a:cs typeface="Carlito"/>
            </a:endParaRPr>
          </a:p>
          <a:p>
            <a:pPr marL="577850" marR="1153160" indent="-565785" algn="just">
              <a:lnSpc>
                <a:spcPts val="57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dirty="0">
                <a:latin typeface="Carlito"/>
                <a:cs typeface="Carlito"/>
              </a:rPr>
              <a:t>dianjurkan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dirty="0">
                <a:latin typeface="Carlito"/>
                <a:cs typeface="Carlito"/>
              </a:rPr>
              <a:t>camelCase  </a:t>
            </a:r>
            <a:r>
              <a:rPr sz="3180" spc="10" dirty="0">
                <a:latin typeface="Carlito"/>
                <a:cs typeface="Carlito"/>
              </a:rPr>
              <a:t>apabila </a:t>
            </a:r>
            <a:r>
              <a:rPr sz="3180" spc="-5" dirty="0">
                <a:latin typeface="Carlito"/>
                <a:cs typeface="Carlito"/>
              </a:rPr>
              <a:t>tediri </a:t>
            </a:r>
            <a:r>
              <a:rPr sz="3180" spc="5" dirty="0">
                <a:latin typeface="Carlito"/>
                <a:cs typeface="Carlito"/>
              </a:rPr>
              <a:t>dari </a:t>
            </a:r>
            <a:r>
              <a:rPr sz="3180" spc="10" dirty="0">
                <a:latin typeface="Carlito"/>
                <a:cs typeface="Carlito"/>
              </a:rPr>
              <a:t>dua </a:t>
            </a:r>
            <a:r>
              <a:rPr sz="3180" spc="-15" dirty="0">
                <a:latin typeface="Carlito"/>
                <a:cs typeface="Carlito"/>
              </a:rPr>
              <a:t>suku </a:t>
            </a:r>
            <a:r>
              <a:rPr sz="3180" spc="-35" dirty="0">
                <a:latin typeface="Carlito"/>
                <a:cs typeface="Carlito"/>
              </a:rPr>
              <a:t>kata. </a:t>
            </a:r>
            <a:r>
              <a:rPr sz="3180" spc="-10" dirty="0">
                <a:latin typeface="Carlito"/>
                <a:cs typeface="Carlito"/>
              </a:rPr>
              <a:t>Contoh </a:t>
            </a:r>
            <a:r>
              <a:rPr sz="318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spc="5" dirty="0">
                <a:solidFill>
                  <a:srgbClr val="006FC0"/>
                </a:solidFill>
                <a:latin typeface="Carlito"/>
                <a:cs typeface="Carlito"/>
              </a:rPr>
              <a:t>fullName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180" b="1" spc="5" dirty="0">
                <a:solidFill>
                  <a:srgbClr val="00AF50"/>
                </a:solidFill>
                <a:latin typeface="Carlito"/>
                <a:cs typeface="Carlito"/>
              </a:rPr>
              <a:t>“hasan”;</a:t>
            </a:r>
            <a:endParaRPr sz="3180">
              <a:latin typeface="Carlito"/>
              <a:cs typeface="Carlito"/>
            </a:endParaRPr>
          </a:p>
          <a:p>
            <a:pPr marL="577850" marR="5080" indent="-565785" algn="just">
              <a:lnSpc>
                <a:spcPts val="57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dirty="0">
                <a:latin typeface="Carlito"/>
                <a:cs typeface="Carlito"/>
              </a:rPr>
              <a:t>dianjurkan </a:t>
            </a:r>
            <a:r>
              <a:rPr sz="3180" spc="5" dirty="0">
                <a:latin typeface="Carlito"/>
                <a:cs typeface="Carlito"/>
              </a:rPr>
              <a:t>menggunakan bahasa </a:t>
            </a:r>
            <a:r>
              <a:rPr sz="3180" spc="10" dirty="0">
                <a:latin typeface="Carlito"/>
                <a:cs typeface="Carlito"/>
              </a:rPr>
              <a:t>inggris.  </a:t>
            </a:r>
            <a:r>
              <a:rPr sz="3180" spc="-10" dirty="0">
                <a:latin typeface="Carlito"/>
                <a:cs typeface="Carlito"/>
              </a:rPr>
              <a:t>Contoh </a:t>
            </a:r>
            <a:r>
              <a:rPr sz="318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dirty="0">
                <a:solidFill>
                  <a:srgbClr val="006FC0"/>
                </a:solidFill>
                <a:latin typeface="Carlito"/>
                <a:cs typeface="Carlito"/>
              </a:rPr>
              <a:t>postTitle </a:t>
            </a:r>
            <a:r>
              <a:rPr sz="3180" b="1" spc="10" dirty="0">
                <a:solidFill>
                  <a:srgbClr val="00AF50"/>
                </a:solidFill>
                <a:latin typeface="Carlito"/>
                <a:cs typeface="Carlito"/>
              </a:rPr>
              <a:t>= </a:t>
            </a:r>
            <a:r>
              <a:rPr sz="3180" b="1" spc="-25" dirty="0">
                <a:solidFill>
                  <a:srgbClr val="00AF50"/>
                </a:solidFill>
                <a:latin typeface="Carlito"/>
                <a:cs typeface="Carlito"/>
              </a:rPr>
              <a:t>"Tutorial </a:t>
            </a:r>
            <a:r>
              <a:rPr sz="3180" b="1" spc="-10" dirty="0">
                <a:solidFill>
                  <a:srgbClr val="00AF50"/>
                </a:solidFill>
                <a:latin typeface="Carlito"/>
                <a:cs typeface="Carlito"/>
              </a:rPr>
              <a:t>Javascript </a:t>
            </a:r>
            <a:r>
              <a:rPr sz="3180" b="1" dirty="0">
                <a:solidFill>
                  <a:srgbClr val="00AF50"/>
                </a:solidFill>
                <a:latin typeface="Carlito"/>
                <a:cs typeface="Carlito"/>
              </a:rPr>
              <a:t>untuk</a:t>
            </a:r>
            <a:r>
              <a:rPr sz="3180" b="1" spc="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180" b="1" spc="-5" dirty="0">
                <a:solidFill>
                  <a:srgbClr val="00AF50"/>
                </a:solidFill>
                <a:latin typeface="Carlito"/>
                <a:cs typeface="Carlito"/>
              </a:rPr>
              <a:t>Pemula";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48" y="0"/>
            <a:ext cx="12157748" cy="6841067"/>
          </a:xfrm>
          <a:custGeom>
            <a:avLst/>
            <a:gdLst/>
            <a:ahLst/>
            <a:cxnLst/>
            <a:rect l="l" t="t" r="r" b="b"/>
            <a:pathLst>
              <a:path w="20060285" h="11287760">
                <a:moveTo>
                  <a:pt x="0" y="11287503"/>
                </a:moveTo>
                <a:lnTo>
                  <a:pt x="20060110" y="11287503"/>
                </a:lnTo>
                <a:lnTo>
                  <a:pt x="20060110" y="0"/>
                </a:lnTo>
                <a:lnTo>
                  <a:pt x="0" y="0"/>
                </a:lnTo>
                <a:lnTo>
                  <a:pt x="0" y="11287503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7118" y="2455930"/>
            <a:ext cx="8041024" cy="12230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3175" algn="l">
              <a:lnSpc>
                <a:spcPct val="100000"/>
              </a:lnSpc>
              <a:spcBef>
                <a:spcPts val="100"/>
              </a:spcBef>
            </a:pPr>
            <a:r>
              <a:rPr sz="4000" spc="-145" dirty="0">
                <a:latin typeface="Arial" panose="020B0704020202090204"/>
                <a:cs typeface="Arial" panose="020B0704020202090204"/>
              </a:rPr>
              <a:t>Bab</a:t>
            </a:r>
            <a:r>
              <a:rPr sz="4000" spc="-55" dirty="0">
                <a:latin typeface="Arial" panose="020B0704020202090204"/>
                <a:cs typeface="Arial" panose="020B0704020202090204"/>
              </a:rPr>
              <a:t> </a:t>
            </a:r>
            <a:r>
              <a:rPr sz="4000" spc="290" dirty="0">
                <a:latin typeface="Arial" panose="020B0704020202090204"/>
                <a:cs typeface="Arial" panose="020B0704020202090204"/>
              </a:rPr>
              <a:t>4</a:t>
            </a:r>
            <a:endParaRPr sz="4000">
              <a:latin typeface="Arial" panose="020B0704020202090204"/>
              <a:cs typeface="Arial" panose="020B0704020202090204"/>
            </a:endParaRPr>
          </a:p>
          <a:p>
            <a:pPr algn="l">
              <a:lnSpc>
                <a:spcPct val="100000"/>
              </a:lnSpc>
              <a:spcBef>
                <a:spcPts val="385"/>
              </a:spcBef>
            </a:pPr>
            <a:r>
              <a:rPr sz="3575" spc="-60" dirty="0"/>
              <a:t>OPERATOR </a:t>
            </a:r>
            <a:r>
              <a:rPr sz="3575" spc="-5" dirty="0"/>
              <a:t>DALAM</a:t>
            </a:r>
            <a:r>
              <a:rPr sz="3575" spc="10" dirty="0"/>
              <a:t> </a:t>
            </a:r>
            <a:r>
              <a:rPr sz="3575" spc="-60" dirty="0"/>
              <a:t>JAVASCRIPT</a:t>
            </a:r>
            <a:endParaRPr sz="3575"/>
          </a:p>
        </p:txBody>
      </p:sp>
      <p:sp>
        <p:nvSpPr>
          <p:cNvPr id="6" name="object 6"/>
          <p:cNvSpPr/>
          <p:nvPr/>
        </p:nvSpPr>
        <p:spPr>
          <a:xfrm>
            <a:off x="1043581" y="2093939"/>
            <a:ext cx="1946929" cy="19469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1364221"/>
            <a:ext cx="12177761" cy="5360939"/>
          </a:xfrm>
          <a:custGeom>
            <a:avLst/>
            <a:gdLst/>
            <a:ahLst/>
            <a:cxnLst/>
            <a:rect l="l" t="t" r="r" b="b"/>
            <a:pathLst>
              <a:path w="20093305" h="8845550">
                <a:moveTo>
                  <a:pt x="20092788" y="0"/>
                </a:moveTo>
                <a:lnTo>
                  <a:pt x="0" y="0"/>
                </a:lnTo>
                <a:lnTo>
                  <a:pt x="0" y="8845502"/>
                </a:lnTo>
                <a:lnTo>
                  <a:pt x="20092788" y="8845502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64" y="454323"/>
            <a:ext cx="7777018" cy="560705"/>
          </a:xfrm>
          <a:prstGeom prst="rect">
            <a:avLst/>
          </a:prstGeom>
        </p:spPr>
        <p:txBody>
          <a:bodyPr vert="horz" wrap="square" lIns="0" tIns="10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75" spc="-60" dirty="0">
                <a:solidFill>
                  <a:srgbClr val="000000"/>
                </a:solidFill>
              </a:rPr>
              <a:t>OPERATOR </a:t>
            </a:r>
            <a:r>
              <a:rPr sz="3575" spc="-5" dirty="0">
                <a:solidFill>
                  <a:srgbClr val="000000"/>
                </a:solidFill>
              </a:rPr>
              <a:t>DALAM</a:t>
            </a:r>
            <a:r>
              <a:rPr sz="3575" spc="10" dirty="0">
                <a:solidFill>
                  <a:srgbClr val="000000"/>
                </a:solidFill>
              </a:rPr>
              <a:t> </a:t>
            </a:r>
            <a:r>
              <a:rPr sz="3575" spc="-60" dirty="0">
                <a:solidFill>
                  <a:srgbClr val="000000"/>
                </a:solidFill>
              </a:rPr>
              <a:t>JAVASCRIPT</a:t>
            </a:r>
            <a:endParaRPr sz="3575"/>
          </a:p>
        </p:txBody>
      </p:sp>
      <p:sp>
        <p:nvSpPr>
          <p:cNvPr id="4" name="object 4"/>
          <p:cNvSpPr txBox="1"/>
          <p:nvPr/>
        </p:nvSpPr>
        <p:spPr>
          <a:xfrm>
            <a:off x="651348" y="1513754"/>
            <a:ext cx="10608348" cy="5247005"/>
          </a:xfrm>
          <a:prstGeom prst="rect">
            <a:avLst/>
          </a:prstGeom>
        </p:spPr>
        <p:txBody>
          <a:bodyPr vert="horz" wrap="square" lIns="0" tIns="58496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760"/>
              </a:spcBef>
            </a:pPr>
            <a:r>
              <a:rPr sz="2940" b="1" spc="-20" dirty="0">
                <a:solidFill>
                  <a:srgbClr val="FF0000"/>
                </a:solidFill>
                <a:latin typeface="Carlito"/>
                <a:cs typeface="Carlito"/>
              </a:rPr>
              <a:t>Operator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adalah simbol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yang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digunakan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untuk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melakukan operasi  </a:t>
            </a:r>
            <a:r>
              <a:rPr sz="2940" b="1" spc="10" dirty="0">
                <a:solidFill>
                  <a:srgbClr val="FFFFFF"/>
                </a:solidFill>
                <a:latin typeface="Carlito"/>
                <a:cs typeface="Carlito"/>
              </a:rPr>
              <a:t>pada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suatu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nilai </a:t>
            </a:r>
            <a:r>
              <a:rPr sz="2940" b="1" spc="10" dirty="0">
                <a:solidFill>
                  <a:srgbClr val="FFFFFF"/>
                </a:solidFill>
                <a:latin typeface="Carlito"/>
                <a:cs typeface="Carlito"/>
              </a:rPr>
              <a:t>dan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variabel. </a:t>
            </a: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2940" b="1" spc="10" dirty="0">
                <a:solidFill>
                  <a:srgbClr val="FFFFFF"/>
                </a:solidFill>
                <a:latin typeface="Carlito"/>
                <a:cs typeface="Carlito"/>
              </a:rPr>
              <a:t>dalam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pemrograman</a:t>
            </a:r>
            <a:r>
              <a:rPr sz="2940" b="1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terbagi 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dalam 6</a:t>
            </a: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jenis: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51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aritmatika;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Penugasan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(Assignment);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Opeartor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relasi </a:t>
            </a: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atau</a:t>
            </a:r>
            <a:r>
              <a:rPr sz="294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perbandingan;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Logika;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Bitwise;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45" dirty="0">
                <a:solidFill>
                  <a:srgbClr val="FFFFFF"/>
                </a:solidFill>
                <a:latin typeface="Carlito"/>
                <a:cs typeface="Carlito"/>
              </a:rPr>
              <a:t>Ternary;</a:t>
            </a:r>
            <a:endParaRPr sz="294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3705" y="148488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906" y="265603"/>
            <a:ext cx="7049655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85" dirty="0"/>
              <a:t>1.OPERATOR</a:t>
            </a:r>
            <a:r>
              <a:rPr sz="4395" spc="-60" dirty="0"/>
              <a:t> ARITMATIKA</a:t>
            </a:r>
            <a:endParaRPr sz="4395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390" y="1649735"/>
          <a:ext cx="10965180" cy="380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490"/>
                <a:gridCol w="5139690"/>
              </a:tblGrid>
              <a:tr h="751840">
                <a:tc>
                  <a:txBody>
                    <a:bodyPr/>
                    <a:lstStyle/>
                    <a:p>
                      <a:pPr marR="556895" algn="ctr">
                        <a:lnSpc>
                          <a:spcPts val="5920"/>
                        </a:lnSpc>
                      </a:pPr>
                      <a:r>
                        <a:rPr sz="3000" b="1" spc="-5" dirty="0">
                          <a:latin typeface="Carlito"/>
                          <a:cs typeface="Carlito"/>
                        </a:rPr>
                        <a:t>Nama </a:t>
                      </a:r>
                      <a:r>
                        <a:rPr sz="3000" b="1" spc="-30" dirty="0">
                          <a:latin typeface="Carlito"/>
                          <a:cs typeface="Carlito"/>
                        </a:rPr>
                        <a:t>Operator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895" algn="ctr">
                        <a:lnSpc>
                          <a:spcPts val="5920"/>
                        </a:lnSpc>
                      </a:pPr>
                      <a:r>
                        <a:rPr sz="3000" b="1" spc="-5" dirty="0">
                          <a:latin typeface="Carlito"/>
                          <a:cs typeface="Carlito"/>
                        </a:rPr>
                        <a:t>Simbol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81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10" dirty="0">
                          <a:latin typeface="Carlito"/>
                          <a:cs typeface="Carlito"/>
                        </a:rPr>
                        <a:t>Penjumlahan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+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88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30" dirty="0">
                          <a:latin typeface="Carlito"/>
                          <a:cs typeface="Carlito"/>
                        </a:rPr>
                        <a:t>Pengurangan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-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</a:tr>
              <a:tr h="509270">
                <a:tc>
                  <a:txBody>
                    <a:bodyPr/>
                    <a:lstStyle/>
                    <a:p>
                      <a:pPr marR="56134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25" dirty="0">
                          <a:latin typeface="Carlito"/>
                          <a:cs typeface="Carlito"/>
                        </a:rPr>
                        <a:t>Perkalian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*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solidFill>
                      <a:srgbClr val="DAEEF3"/>
                    </a:solidFil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75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30" dirty="0">
                          <a:latin typeface="Carlito"/>
                          <a:cs typeface="Carlito"/>
                        </a:rPr>
                        <a:t>Pemangkatan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  <a:tc>
                  <a:txBody>
                    <a:bodyPr/>
                    <a:lstStyle/>
                    <a:p>
                      <a:pPr marR="5575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5" dirty="0">
                          <a:latin typeface="Carlito"/>
                          <a:cs typeface="Carlito"/>
                        </a:rPr>
                        <a:t>**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</a:tr>
              <a:tr h="508635">
                <a:tc>
                  <a:txBody>
                    <a:bodyPr/>
                    <a:lstStyle/>
                    <a:p>
                      <a:pPr marR="55816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000" spc="-15" dirty="0">
                          <a:latin typeface="Carlito"/>
                          <a:cs typeface="Carlito"/>
                        </a:rPr>
                        <a:t>Pembagian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539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/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539" marB="0">
                    <a:solidFill>
                      <a:srgbClr val="DAEEF3"/>
                    </a:solidFil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88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5" dirty="0">
                          <a:latin typeface="Carlito"/>
                          <a:cs typeface="Carlito"/>
                        </a:rPr>
                        <a:t>Sisa</a:t>
                      </a:r>
                      <a:r>
                        <a:rPr sz="3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dirty="0">
                          <a:latin typeface="Carlito"/>
                          <a:cs typeface="Carlito"/>
                        </a:rPr>
                        <a:t>Bagi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56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%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558121" y="43498"/>
            <a:ext cx="1171508" cy="11715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45755"/>
            <a:chOff x="11311" y="0"/>
            <a:chExt cx="20093305" cy="20554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55495"/>
            </a:xfrm>
            <a:custGeom>
              <a:avLst/>
              <a:gdLst/>
              <a:ahLst/>
              <a:cxnLst/>
              <a:rect l="l" t="t" r="r" b="b"/>
              <a:pathLst>
                <a:path w="20093305" h="2055495">
                  <a:moveTo>
                    <a:pt x="20092788" y="0"/>
                  </a:moveTo>
                  <a:lnTo>
                    <a:pt x="0" y="0"/>
                  </a:lnTo>
                  <a:lnTo>
                    <a:pt x="0" y="2054901"/>
                  </a:lnTo>
                  <a:lnTo>
                    <a:pt x="20092788" y="2054901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6171507" y="110600"/>
              <a:ext cx="1934246" cy="193298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333" y="131311"/>
            <a:ext cx="9254067" cy="82804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65" spc="-10" dirty="0">
                <a:solidFill>
                  <a:srgbClr val="FF0000"/>
                </a:solidFill>
              </a:rPr>
              <a:t>LETS </a:t>
            </a:r>
            <a:r>
              <a:rPr sz="2665" spc="-15" dirty="0">
                <a:solidFill>
                  <a:srgbClr val="FF0000"/>
                </a:solidFill>
              </a:rPr>
              <a:t>CODE </a:t>
            </a:r>
            <a:r>
              <a:rPr sz="2665" dirty="0">
                <a:solidFill>
                  <a:srgbClr val="000000"/>
                </a:solidFill>
              </a:rPr>
              <a:t>: </a:t>
            </a:r>
            <a:br>
              <a:rPr sz="2665" dirty="0">
                <a:solidFill>
                  <a:srgbClr val="000000"/>
                </a:solidFill>
              </a:rPr>
            </a:br>
            <a:r>
              <a:rPr sz="2665" spc="-100" dirty="0"/>
              <a:t>OPERATOR</a:t>
            </a:r>
            <a:r>
              <a:rPr sz="2665" spc="30" dirty="0"/>
              <a:t> </a:t>
            </a:r>
            <a:r>
              <a:rPr sz="2665" spc="-60" dirty="0"/>
              <a:t>ARITMATIKA</a:t>
            </a:r>
            <a:endParaRPr sz="2665" spc="-60" dirty="0"/>
          </a:p>
        </p:txBody>
      </p:sp>
      <p:grpSp>
        <p:nvGrpSpPr>
          <p:cNvPr id="6" name="object 6"/>
          <p:cNvGrpSpPr/>
          <p:nvPr/>
        </p:nvGrpSpPr>
        <p:grpSpPr>
          <a:xfrm>
            <a:off x="1414318" y="1245675"/>
            <a:ext cx="8648664" cy="5695373"/>
            <a:chOff x="2327274" y="2055364"/>
            <a:chExt cx="14270296" cy="9397365"/>
          </a:xfrm>
        </p:grpSpPr>
        <p:sp>
          <p:nvSpPr>
            <p:cNvPr id="7" name="object 7"/>
            <p:cNvSpPr/>
            <p:nvPr/>
          </p:nvSpPr>
          <p:spPr>
            <a:xfrm>
              <a:off x="2327274" y="2055364"/>
              <a:ext cx="8405495" cy="93973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11000949" y="3100576"/>
              <a:ext cx="5596621" cy="4116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47679"/>
            <a:chOff x="11311" y="0"/>
            <a:chExt cx="20093305" cy="2058670"/>
          </a:xfrm>
        </p:grpSpPr>
        <p:sp>
          <p:nvSpPr>
            <p:cNvPr id="3" name="object 3"/>
            <p:cNvSpPr/>
            <p:nvPr/>
          </p:nvSpPr>
          <p:spPr>
            <a:xfrm>
              <a:off x="11311" y="3770"/>
              <a:ext cx="20093305" cy="2055495"/>
            </a:xfrm>
            <a:custGeom>
              <a:avLst/>
              <a:gdLst/>
              <a:ahLst/>
              <a:cxnLst/>
              <a:rect l="l" t="t" r="r" b="b"/>
              <a:pathLst>
                <a:path w="20093305" h="2055495">
                  <a:moveTo>
                    <a:pt x="20092788" y="0"/>
                  </a:moveTo>
                  <a:lnTo>
                    <a:pt x="0" y="0"/>
                  </a:lnTo>
                  <a:lnTo>
                    <a:pt x="0" y="2054901"/>
                  </a:lnTo>
                  <a:lnTo>
                    <a:pt x="20092788" y="2054901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3388908" y="0"/>
              <a:ext cx="1932989" cy="193298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1309" y="265603"/>
            <a:ext cx="6907261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40" dirty="0"/>
              <a:t>2.Operator</a:t>
            </a:r>
            <a:r>
              <a:rPr sz="4395" spc="-60" dirty="0"/>
              <a:t> </a:t>
            </a:r>
            <a:r>
              <a:rPr sz="4395" spc="-30" dirty="0"/>
              <a:t>Penugasan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5983" y="2530652"/>
          <a:ext cx="10965180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35"/>
                <a:gridCol w="4779645"/>
              </a:tblGrid>
              <a:tr h="462915">
                <a:tc>
                  <a:txBody>
                    <a:bodyPr/>
                    <a:lstStyle/>
                    <a:p>
                      <a:pPr marL="2698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b="1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2695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b="1" spc="-25" dirty="0">
                          <a:latin typeface="Carlito"/>
                          <a:cs typeface="Carlito"/>
                        </a:rPr>
                        <a:t>Operator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8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b="1" dirty="0">
                          <a:latin typeface="Carlito"/>
                          <a:cs typeface="Carlito"/>
                        </a:rPr>
                        <a:t>Sombol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285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 Nilai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13677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10" dirty="0">
                          <a:latin typeface="Carlito"/>
                          <a:cs typeface="Carlito"/>
                        </a:rPr>
                        <a:t>Penambahan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5" dirty="0">
                          <a:latin typeface="Carlito"/>
                          <a:cs typeface="Carlito"/>
                        </a:rPr>
                        <a:t>+=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</a:tr>
              <a:tr h="462915">
                <a:tc>
                  <a:txBody>
                    <a:bodyPr/>
                    <a:lstStyle/>
                    <a:p>
                      <a:pPr marL="13754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5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25" dirty="0">
                          <a:latin typeface="Carlito"/>
                          <a:cs typeface="Carlito"/>
                        </a:rPr>
                        <a:t>Pengurangan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-=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solidFill>
                      <a:srgbClr val="DAEEF3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18224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20" dirty="0">
                          <a:latin typeface="Carlito"/>
                          <a:cs typeface="Carlito"/>
                        </a:rPr>
                        <a:t>Perkalian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5" dirty="0">
                          <a:latin typeface="Carlito"/>
                          <a:cs typeface="Carlito"/>
                        </a:rPr>
                        <a:t>*=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</a:tr>
              <a:tr h="462915">
                <a:tc>
                  <a:txBody>
                    <a:bodyPr/>
                    <a:lstStyle/>
                    <a:p>
                      <a:pPr marL="131889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25" dirty="0">
                          <a:latin typeface="Carlito"/>
                          <a:cs typeface="Carlito"/>
                        </a:rPr>
                        <a:t>Pemangkatan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spc="-5" dirty="0">
                          <a:latin typeface="Carlito"/>
                          <a:cs typeface="Carlito"/>
                        </a:rPr>
                        <a:t>**=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solidFill>
                      <a:srgbClr val="DAEEF3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1602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5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10" dirty="0">
                          <a:latin typeface="Carlito"/>
                          <a:cs typeface="Carlito"/>
                        </a:rPr>
                        <a:t>Pembagian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  <a:tc>
                  <a:txBody>
                    <a:bodyPr/>
                    <a:lstStyle/>
                    <a:p>
                      <a:pPr marR="1151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/=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</a:tr>
              <a:tr h="462915">
                <a:tc>
                  <a:txBody>
                    <a:bodyPr/>
                    <a:lstStyle/>
                    <a:p>
                      <a:pPr marL="18878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 Sisa bagi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2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%=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1302" y="1648424"/>
            <a:ext cx="10114587" cy="681990"/>
          </a:xfrm>
          <a:prstGeom prst="rect">
            <a:avLst/>
          </a:prstGeom>
        </p:spPr>
        <p:txBody>
          <a:bodyPr vert="horz" wrap="square" lIns="0" tIns="5387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2180" b="1" spc="10" dirty="0">
                <a:latin typeface="Carlito"/>
                <a:cs typeface="Carlito"/>
              </a:rPr>
              <a:t>Operator </a:t>
            </a:r>
            <a:r>
              <a:rPr sz="2180" b="1" spc="15" dirty="0">
                <a:latin typeface="Carlito"/>
                <a:cs typeface="Carlito"/>
              </a:rPr>
              <a:t>penugasan </a:t>
            </a:r>
            <a:r>
              <a:rPr sz="2180" b="1" spc="10" dirty="0">
                <a:latin typeface="Carlito"/>
                <a:cs typeface="Carlito"/>
              </a:rPr>
              <a:t>adalah operator </a:t>
            </a:r>
            <a:r>
              <a:rPr sz="2180" b="1" spc="15" dirty="0">
                <a:latin typeface="Carlito"/>
                <a:cs typeface="Carlito"/>
              </a:rPr>
              <a:t>yang </a:t>
            </a:r>
            <a:r>
              <a:rPr sz="2180" b="1" spc="10" dirty="0">
                <a:latin typeface="Carlito"/>
                <a:cs typeface="Carlito"/>
              </a:rPr>
              <a:t>digunakan </a:t>
            </a:r>
            <a:r>
              <a:rPr sz="2180" b="1" spc="15" dirty="0">
                <a:latin typeface="Carlito"/>
                <a:cs typeface="Carlito"/>
              </a:rPr>
              <a:t>untuk memberikan tugas</a:t>
            </a:r>
            <a:r>
              <a:rPr sz="2180" b="1" spc="-110" dirty="0">
                <a:latin typeface="Carlito"/>
                <a:cs typeface="Carlito"/>
              </a:rPr>
              <a:t> </a:t>
            </a:r>
            <a:r>
              <a:rPr sz="2180" b="1" spc="15" dirty="0">
                <a:latin typeface="Carlito"/>
                <a:cs typeface="Carlito"/>
              </a:rPr>
              <a:t>kepada  </a:t>
            </a:r>
            <a:r>
              <a:rPr sz="2180" b="1" spc="5" dirty="0">
                <a:latin typeface="Carlito"/>
                <a:cs typeface="Carlito"/>
              </a:rPr>
              <a:t>variabel. </a:t>
            </a:r>
            <a:r>
              <a:rPr sz="2180" b="1" spc="10" dirty="0">
                <a:latin typeface="Carlito"/>
                <a:cs typeface="Carlito"/>
              </a:rPr>
              <a:t>Biasanya digunakan </a:t>
            </a:r>
            <a:r>
              <a:rPr sz="2180" b="1" spc="15" dirty="0">
                <a:latin typeface="Carlito"/>
                <a:cs typeface="Carlito"/>
              </a:rPr>
              <a:t>untuk </a:t>
            </a:r>
            <a:r>
              <a:rPr sz="2180" b="1" spc="10" dirty="0">
                <a:latin typeface="Carlito"/>
                <a:cs typeface="Carlito"/>
              </a:rPr>
              <a:t>mengisi</a:t>
            </a:r>
            <a:r>
              <a:rPr sz="2180" b="1" spc="-60" dirty="0">
                <a:latin typeface="Carlito"/>
                <a:cs typeface="Carlito"/>
              </a:rPr>
              <a:t> </a:t>
            </a:r>
            <a:r>
              <a:rPr sz="2180" b="1" spc="5" dirty="0">
                <a:latin typeface="Carlito"/>
                <a:cs typeface="Carlito"/>
              </a:rPr>
              <a:t>variabel</a:t>
            </a:r>
            <a:r>
              <a:rPr sz="2180" spc="5" dirty="0">
                <a:latin typeface="Arial" panose="020B0704020202090204"/>
                <a:cs typeface="Arial" panose="020B0704020202090204"/>
              </a:rPr>
              <a:t>.</a:t>
            </a:r>
            <a:endParaRPr sz="218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725031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527" y="249209"/>
            <a:ext cx="9372600" cy="5118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75" spc="-10" dirty="0">
                <a:solidFill>
                  <a:srgbClr val="FF0000"/>
                </a:solidFill>
              </a:rPr>
              <a:t>LETS </a:t>
            </a:r>
            <a:r>
              <a:rPr sz="3275" spc="-15" dirty="0">
                <a:solidFill>
                  <a:srgbClr val="FF0000"/>
                </a:solidFill>
              </a:rPr>
              <a:t>CODE </a:t>
            </a:r>
            <a:r>
              <a:rPr sz="3275" b="0" dirty="0">
                <a:latin typeface="Carlito"/>
                <a:cs typeface="Carlito"/>
              </a:rPr>
              <a:t>: </a:t>
            </a:r>
            <a:r>
              <a:rPr sz="3275" b="0" spc="-105" dirty="0">
                <a:latin typeface="Carlito"/>
                <a:cs typeface="Carlito"/>
              </a:rPr>
              <a:t>OPERATOR</a:t>
            </a:r>
            <a:r>
              <a:rPr sz="3275" b="0" spc="15" dirty="0">
                <a:latin typeface="Carlito"/>
                <a:cs typeface="Carlito"/>
              </a:rPr>
              <a:t> </a:t>
            </a:r>
            <a:r>
              <a:rPr sz="3275" b="0" spc="-5" dirty="0">
                <a:latin typeface="Carlito"/>
                <a:cs typeface="Carlito"/>
              </a:rPr>
              <a:t>PENUGASAN</a:t>
            </a:r>
            <a:endParaRPr sz="3275" b="0" spc="-5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7765" y="1214925"/>
            <a:ext cx="10092267" cy="5626100"/>
            <a:chOff x="1144963" y="2004626"/>
            <a:chExt cx="16652240" cy="9283065"/>
          </a:xfrm>
        </p:grpSpPr>
        <p:sp>
          <p:nvSpPr>
            <p:cNvPr id="7" name="object 7"/>
            <p:cNvSpPr/>
            <p:nvPr/>
          </p:nvSpPr>
          <p:spPr>
            <a:xfrm>
              <a:off x="1144963" y="2004626"/>
              <a:ext cx="8342774" cy="9282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12497822" y="2482220"/>
              <a:ext cx="5298754" cy="50951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45755"/>
            <a:chOff x="11311" y="0"/>
            <a:chExt cx="20093305" cy="20554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55495"/>
            </a:xfrm>
            <a:custGeom>
              <a:avLst/>
              <a:gdLst/>
              <a:ahLst/>
              <a:cxnLst/>
              <a:rect l="l" t="t" r="r" b="b"/>
              <a:pathLst>
                <a:path w="20093305" h="2055495">
                  <a:moveTo>
                    <a:pt x="20092788" y="0"/>
                  </a:moveTo>
                  <a:lnTo>
                    <a:pt x="0" y="0"/>
                  </a:lnTo>
                  <a:lnTo>
                    <a:pt x="0" y="2054901"/>
                  </a:lnTo>
                  <a:lnTo>
                    <a:pt x="20092788" y="2054901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0021" y="193252"/>
            <a:ext cx="7013094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40" dirty="0"/>
              <a:t>3.Operator</a:t>
            </a:r>
            <a:r>
              <a:rPr sz="4395" spc="-55" dirty="0"/>
              <a:t> </a:t>
            </a:r>
            <a:r>
              <a:rPr sz="4395" spc="-25" dirty="0"/>
              <a:t>Perbandingan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4719" y="2562517"/>
          <a:ext cx="10965180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2630"/>
                <a:gridCol w="5162550"/>
              </a:tblGrid>
              <a:tr h="325755"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10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79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b="1" spc="-15" dirty="0">
                          <a:latin typeface="Carlito"/>
                          <a:cs typeface="Carlito"/>
                        </a:rPr>
                        <a:t>Operator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0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5" dirty="0">
                          <a:latin typeface="Carlito"/>
                          <a:cs typeface="Carlito"/>
                        </a:rPr>
                        <a:t>Simbol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R="5238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Lebih</a:t>
                      </a:r>
                      <a:r>
                        <a:rPr sz="179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Besar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181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R="521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Lebih</a:t>
                      </a:r>
                      <a:r>
                        <a:rPr sz="179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Kecil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5181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5755">
                <a:tc>
                  <a:txBody>
                    <a:bodyPr/>
                    <a:lstStyle/>
                    <a:p>
                      <a:pPr marR="521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31032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== 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atau</a:t>
                      </a:r>
                      <a:r>
                        <a:rPr sz="179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dirty="0">
                          <a:latin typeface="Carlito"/>
                          <a:cs typeface="Carlito"/>
                        </a:rPr>
                        <a:t>===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R="525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Tidak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1673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!= 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atau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!==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5755">
                <a:tc>
                  <a:txBody>
                    <a:bodyPr/>
                    <a:lstStyle/>
                    <a:p>
                      <a:pPr marL="25704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Lebih Besar </a:t>
                      </a:r>
                      <a:r>
                        <a:rPr sz="1790" spc="10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L="26422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Lebih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Kecil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5755"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Operator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21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Simbol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1095" y="1295715"/>
            <a:ext cx="10972030" cy="1022350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5"/>
              </a:spcBef>
            </a:pPr>
            <a:r>
              <a:rPr sz="2180" spc="15" dirty="0">
                <a:latin typeface="Arial" panose="020B0704020202090204"/>
                <a:cs typeface="Arial" panose="020B0704020202090204"/>
              </a:rPr>
              <a:t>Operator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relasi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atau perbandingan adalah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operator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yang digunakan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untuk 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membandingkan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dua nilai.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Operator perbandingan akan menghasilkan sebuah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nilai  </a:t>
            </a:r>
            <a:r>
              <a:rPr sz="218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boolean </a:t>
            </a:r>
            <a:r>
              <a:rPr sz="2180" b="1" spc="10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true </a:t>
            </a:r>
            <a:r>
              <a:rPr sz="2180" b="1" spc="15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dan</a:t>
            </a:r>
            <a:r>
              <a:rPr sz="2180" b="1" spc="-25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2180" b="1" spc="10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false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.</a:t>
            </a:r>
            <a:endParaRPr sz="218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729" y="-118374"/>
            <a:ext cx="8509385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/>
              <a:t>: </a:t>
            </a:r>
            <a:r>
              <a:rPr sz="4000" spc="-95" dirty="0"/>
              <a:t>OPERATOR</a:t>
            </a:r>
            <a:r>
              <a:rPr sz="4000" spc="-5" dirty="0"/>
              <a:t> </a:t>
            </a:r>
            <a:r>
              <a:rPr sz="4000" spc="-10" dirty="0"/>
              <a:t>PERBANDINGAN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846299" y="1112094"/>
            <a:ext cx="9373754" cy="5697682"/>
            <a:chOff x="1390043" y="1834955"/>
            <a:chExt cx="15466694" cy="9401175"/>
          </a:xfrm>
        </p:grpSpPr>
        <p:sp>
          <p:nvSpPr>
            <p:cNvPr id="7" name="object 7"/>
            <p:cNvSpPr/>
            <p:nvPr/>
          </p:nvSpPr>
          <p:spPr>
            <a:xfrm>
              <a:off x="1390043" y="1834955"/>
              <a:ext cx="8483537" cy="9401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11687173" y="3228771"/>
              <a:ext cx="5169302" cy="44136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5332" y="-175722"/>
            <a:ext cx="4277591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dirty="0"/>
              <a:t>4. </a:t>
            </a:r>
            <a:r>
              <a:rPr sz="4395" spc="-40" dirty="0"/>
              <a:t>Operator</a:t>
            </a:r>
            <a:r>
              <a:rPr sz="4395" spc="-70" dirty="0"/>
              <a:t> </a:t>
            </a:r>
            <a:r>
              <a:rPr sz="4395" spc="-15" dirty="0"/>
              <a:t>Logika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1499" y="2650050"/>
          <a:ext cx="1096518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730"/>
                <a:gridCol w="5251450"/>
              </a:tblGrid>
              <a:tr h="327025">
                <a:tc>
                  <a:txBody>
                    <a:bodyPr/>
                    <a:lstStyle/>
                    <a:p>
                      <a:pPr marL="3307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10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79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b="1" spc="-15" dirty="0">
                          <a:latin typeface="Carlito"/>
                          <a:cs typeface="Carlito"/>
                        </a:rPr>
                        <a:t>Operator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5" dirty="0">
                          <a:latin typeface="Carlito"/>
                          <a:cs typeface="Carlito"/>
                        </a:rPr>
                        <a:t>Simbol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R="37592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Logika</a:t>
                      </a:r>
                      <a:r>
                        <a:rPr sz="1790" spc="10" dirty="0">
                          <a:latin typeface="Carlito"/>
                          <a:cs typeface="Carlito"/>
                        </a:rPr>
                        <a:t> AND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&amp;&amp;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R="3765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Logika</a:t>
                      </a:r>
                      <a:r>
                        <a:rPr sz="179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||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7025">
                <a:tc>
                  <a:txBody>
                    <a:bodyPr/>
                    <a:lstStyle/>
                    <a:p>
                      <a:pPr marL="3220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Negasi/kebalikan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3740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!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1095" y="1300031"/>
            <a:ext cx="10557164" cy="93027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67150" algn="l"/>
              </a:tabLst>
            </a:pPr>
            <a:r>
              <a:rPr sz="3000" b="1" spc="-10" dirty="0">
                <a:latin typeface="Carlito"/>
                <a:cs typeface="Carlito"/>
              </a:rPr>
              <a:t>Operator </a:t>
            </a:r>
            <a:r>
              <a:rPr sz="3000" b="1" spc="-5" dirty="0">
                <a:latin typeface="Carlito"/>
                <a:cs typeface="Carlito"/>
              </a:rPr>
              <a:t>logika digunakan untuk </a:t>
            </a:r>
            <a:r>
              <a:rPr sz="3000" b="1" spc="-10" dirty="0">
                <a:latin typeface="Carlito"/>
                <a:cs typeface="Carlito"/>
              </a:rPr>
              <a:t>melakukan </a:t>
            </a:r>
            <a:r>
              <a:rPr sz="3000" b="1" spc="-5" dirty="0">
                <a:latin typeface="Carlito"/>
                <a:cs typeface="Carlito"/>
              </a:rPr>
              <a:t>operasi terhadap </a:t>
            </a:r>
            <a:r>
              <a:rPr sz="3000" b="1" spc="-10" dirty="0">
                <a:latin typeface="Carlito"/>
                <a:cs typeface="Carlito"/>
              </a:rPr>
              <a:t>dua  </a:t>
            </a:r>
            <a:r>
              <a:rPr sz="3000" b="1" spc="-5" dirty="0">
                <a:latin typeface="Carlito"/>
                <a:cs typeface="Carlito"/>
              </a:rPr>
              <a:t>nilai</a:t>
            </a:r>
            <a:r>
              <a:rPr sz="3000" b="1" spc="20" dirty="0">
                <a:latin typeface="Carlito"/>
                <a:cs typeface="Carlito"/>
              </a:rPr>
              <a:t> </a:t>
            </a:r>
            <a:r>
              <a:rPr sz="3000" b="1" spc="-5" dirty="0">
                <a:solidFill>
                  <a:srgbClr val="E83D8B"/>
                </a:solidFill>
                <a:latin typeface="Carlito"/>
                <a:cs typeface="Carlito"/>
              </a:rPr>
              <a:t>Boolean.	</a:t>
            </a:r>
            <a:r>
              <a:rPr sz="3000" b="1" spc="-5" dirty="0">
                <a:solidFill>
                  <a:srgbClr val="00AF50"/>
                </a:solidFill>
                <a:latin typeface="Carlito"/>
                <a:cs typeface="Carlito"/>
              </a:rPr>
              <a:t>true dan</a:t>
            </a:r>
            <a:r>
              <a:rPr sz="3000" b="1" spc="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000" b="1" spc="-10" dirty="0">
                <a:solidFill>
                  <a:srgbClr val="00AF50"/>
                </a:solidFill>
                <a:latin typeface="Carlito"/>
                <a:cs typeface="Carlito"/>
              </a:rPr>
              <a:t>false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64" y="317567"/>
            <a:ext cx="6704830" cy="62293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Variabel </a:t>
            </a:r>
            <a:r>
              <a:rPr sz="4000" dirty="0"/>
              <a:t>dalam</a:t>
            </a:r>
            <a:r>
              <a:rPr sz="4000" spc="-20" dirty="0"/>
              <a:t> </a:t>
            </a:r>
            <a:r>
              <a:rPr sz="4000" spc="-25" dirty="0"/>
              <a:t>Javascript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0536327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651095" y="1589163"/>
            <a:ext cx="10436321" cy="310451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b="1" spc="-30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3180" spc="10" dirty="0">
                <a:latin typeface="Carlito"/>
                <a:cs typeface="Carlito"/>
              </a:rPr>
              <a:t>adalah </a:t>
            </a:r>
            <a:r>
              <a:rPr sz="3180" spc="5" dirty="0">
                <a:latin typeface="Carlito"/>
                <a:cs typeface="Carlito"/>
              </a:rPr>
              <a:t>sebuah </a:t>
            </a:r>
            <a:r>
              <a:rPr sz="3180" spc="10" dirty="0">
                <a:latin typeface="Carlito"/>
                <a:cs typeface="Carlito"/>
              </a:rPr>
              <a:t>nama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-5" dirty="0">
                <a:latin typeface="Carlito"/>
                <a:cs typeface="Carlito"/>
              </a:rPr>
              <a:t>mewakili </a:t>
            </a:r>
            <a:r>
              <a:rPr sz="3180" spc="5" dirty="0">
                <a:latin typeface="Carlito"/>
                <a:cs typeface="Carlito"/>
              </a:rPr>
              <a:t>sebuah </a:t>
            </a:r>
            <a:r>
              <a:rPr sz="3180" dirty="0">
                <a:latin typeface="Carlito"/>
                <a:cs typeface="Carlito"/>
              </a:rPr>
              <a:t>nilai.  </a:t>
            </a:r>
            <a:r>
              <a:rPr sz="3180" spc="-30" dirty="0">
                <a:latin typeface="Carlito"/>
                <a:cs typeface="Carlito"/>
              </a:rPr>
              <a:t>Variabel </a:t>
            </a:r>
            <a:r>
              <a:rPr sz="3180" spc="5" dirty="0">
                <a:latin typeface="Carlito"/>
                <a:cs typeface="Carlito"/>
              </a:rPr>
              <a:t>bisa </a:t>
            </a:r>
            <a:r>
              <a:rPr sz="3180" dirty="0">
                <a:latin typeface="Carlito"/>
                <a:cs typeface="Carlito"/>
              </a:rPr>
              <a:t>diisi </a:t>
            </a:r>
            <a:r>
              <a:rPr sz="3180" spc="-10" dirty="0">
                <a:latin typeface="Carlito"/>
                <a:cs typeface="Carlito"/>
              </a:rPr>
              <a:t>dengan berbagai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macam nilai </a:t>
            </a:r>
            <a:r>
              <a:rPr sz="3180" spc="5" dirty="0">
                <a:latin typeface="Carlito"/>
                <a:cs typeface="Carlito"/>
              </a:rPr>
              <a:t>seperti </a:t>
            </a:r>
            <a:r>
              <a:rPr sz="3180" spc="-5" dirty="0">
                <a:latin typeface="Carlito"/>
                <a:cs typeface="Carlito"/>
              </a:rPr>
              <a:t>string  </a:t>
            </a:r>
            <a:r>
              <a:rPr sz="3180" spc="-10" dirty="0">
                <a:latin typeface="Carlito"/>
                <a:cs typeface="Carlito"/>
              </a:rPr>
              <a:t>(teks), </a:t>
            </a:r>
            <a:r>
              <a:rPr sz="3180" spc="10" dirty="0">
                <a:latin typeface="Carlito"/>
                <a:cs typeface="Carlito"/>
              </a:rPr>
              <a:t>number </a:t>
            </a:r>
            <a:r>
              <a:rPr sz="3180" dirty="0">
                <a:latin typeface="Carlito"/>
                <a:cs typeface="Carlito"/>
              </a:rPr>
              <a:t>(angka), </a:t>
            </a:r>
            <a:r>
              <a:rPr sz="3180" spc="5" dirty="0">
                <a:latin typeface="Carlito"/>
                <a:cs typeface="Carlito"/>
              </a:rPr>
              <a:t>objek, </a:t>
            </a:r>
            <a:r>
              <a:rPr sz="3180" spc="-95" dirty="0">
                <a:latin typeface="Carlito"/>
                <a:cs typeface="Carlito"/>
              </a:rPr>
              <a:t>array, </a:t>
            </a:r>
            <a:r>
              <a:rPr sz="3180" spc="10" dirty="0">
                <a:latin typeface="Carlito"/>
                <a:cs typeface="Carlito"/>
              </a:rPr>
              <a:t>dan</a:t>
            </a:r>
            <a:r>
              <a:rPr sz="3180" spc="204" dirty="0">
                <a:latin typeface="Carlito"/>
                <a:cs typeface="Carlito"/>
              </a:rPr>
              <a:t> </a:t>
            </a:r>
            <a:r>
              <a:rPr sz="3180" spc="-20" dirty="0">
                <a:latin typeface="Carlito"/>
                <a:cs typeface="Carlito"/>
              </a:rPr>
              <a:t>sebagainya.</a:t>
            </a:r>
            <a:endParaRPr sz="3180">
              <a:latin typeface="Carlito"/>
              <a:cs typeface="Carlito"/>
            </a:endParaRPr>
          </a:p>
          <a:p>
            <a:pPr marL="577850" marR="2401570" indent="-565785">
              <a:lnSpc>
                <a:spcPct val="1000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10" dirty="0">
                <a:latin typeface="Carlito"/>
                <a:cs typeface="Carlito"/>
              </a:rPr>
              <a:t>Kita </a:t>
            </a:r>
            <a:r>
              <a:rPr sz="3180" spc="5" dirty="0">
                <a:latin typeface="Carlito"/>
                <a:cs typeface="Carlito"/>
              </a:rPr>
              <a:t>bisa </a:t>
            </a:r>
            <a:r>
              <a:rPr sz="3180" spc="-20" dirty="0">
                <a:latin typeface="Carlito"/>
                <a:cs typeface="Carlito"/>
              </a:rPr>
              <a:t>ibaratkan,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3180" spc="5" dirty="0">
                <a:latin typeface="Carlito"/>
                <a:cs typeface="Carlito"/>
              </a:rPr>
              <a:t>itu seperti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wadah </a:t>
            </a:r>
            <a:r>
              <a:rPr sz="3180" dirty="0">
                <a:latin typeface="Carlito"/>
                <a:cs typeface="Carlito"/>
              </a:rPr>
              <a:t>untuk  menyimpan</a:t>
            </a:r>
            <a:r>
              <a:rPr sz="3180" spc="15" dirty="0">
                <a:latin typeface="Carlito"/>
                <a:cs typeface="Carlito"/>
              </a:rPr>
              <a:t> </a:t>
            </a:r>
            <a:r>
              <a:rPr sz="3180" dirty="0">
                <a:latin typeface="Carlito"/>
                <a:cs typeface="Carlito"/>
              </a:rPr>
              <a:t>sesuatu.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164" y="6316133"/>
            <a:ext cx="4530436" cy="31432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9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000" spc="-10" dirty="0">
                <a:latin typeface="Carlito"/>
                <a:cs typeface="Carlito"/>
              </a:rPr>
              <a:t>Sumber </a:t>
            </a:r>
            <a:r>
              <a:rPr sz="2000" spc="-5" dirty="0">
                <a:latin typeface="Carlito"/>
                <a:cs typeface="Carlito"/>
              </a:rPr>
              <a:t>: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petanikode.com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5117" y="4139890"/>
            <a:ext cx="5307590" cy="223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929" y="-167148"/>
            <a:ext cx="8508230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/>
              <a:t>: </a:t>
            </a:r>
            <a:r>
              <a:rPr sz="4000" spc="-90" dirty="0"/>
              <a:t>OPERATOR</a:t>
            </a:r>
            <a:r>
              <a:rPr sz="4000" spc="-50" dirty="0"/>
              <a:t> </a:t>
            </a:r>
            <a:r>
              <a:rPr sz="4000" spc="-10" dirty="0"/>
              <a:t>PERBANDINGAN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50972" y="1271293"/>
            <a:ext cx="5024235" cy="48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7202763" y="1686424"/>
            <a:ext cx="3153476" cy="1890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1095" y="-87617"/>
            <a:ext cx="4505036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dirty="0"/>
              <a:t>5. </a:t>
            </a:r>
            <a:r>
              <a:rPr sz="4395" spc="-40" dirty="0"/>
              <a:t>Operator</a:t>
            </a:r>
            <a:r>
              <a:rPr sz="4395" spc="-55" dirty="0"/>
              <a:t> </a:t>
            </a:r>
            <a:r>
              <a:rPr sz="4395" dirty="0"/>
              <a:t>Bitwise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3375" y="2576799"/>
          <a:ext cx="10965180" cy="293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515"/>
                <a:gridCol w="5320665"/>
              </a:tblGrid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10" dirty="0">
                          <a:latin typeface="Carlito"/>
                          <a:cs typeface="Carlito"/>
                        </a:rPr>
                        <a:t>Nama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5" dirty="0">
                          <a:latin typeface="Carlito"/>
                          <a:cs typeface="Carlito"/>
                        </a:rPr>
                        <a:t>Simbol di</a:t>
                      </a:r>
                      <a:r>
                        <a:rPr sz="179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b="1" spc="-15" dirty="0">
                          <a:latin typeface="Carlito"/>
                          <a:cs typeface="Carlito"/>
                        </a:rPr>
                        <a:t>Java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AND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7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&amp;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57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|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6390">
                <a:tc>
                  <a:txBody>
                    <a:bodyPr/>
                    <a:lstStyle/>
                    <a:p>
                      <a:pPr marR="260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20" dirty="0">
                          <a:latin typeface="Carlito"/>
                          <a:cs typeface="Carlito"/>
                        </a:rPr>
                        <a:t>XOR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^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60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Negasi/kebalikan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~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6390"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&lt;&lt;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59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Right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&gt;&gt;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dirty="0">
                          <a:latin typeface="Carlito"/>
                          <a:cs typeface="Carlito"/>
                        </a:rPr>
                        <a:t>(unsigned)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&lt;&lt;&lt;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609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Right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r>
                        <a:rPr sz="179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dirty="0">
                          <a:latin typeface="Carlito"/>
                          <a:cs typeface="Carlito"/>
                        </a:rPr>
                        <a:t>(unsigned)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&gt;&gt;&gt;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1095" y="1360968"/>
            <a:ext cx="10166158" cy="83820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Operator bitwise merupkan operator yang digunakan untuk</a:t>
            </a:r>
            <a:r>
              <a:rPr sz="2695" spc="-8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operasi  berdasarkan bit</a:t>
            </a:r>
            <a:r>
              <a:rPr sz="2695" spc="-15" dirty="0">
                <a:latin typeface="Arial" panose="020B0704020202090204"/>
                <a:cs typeface="Arial" panose="020B0704020202090204"/>
              </a:rPr>
              <a:t> </a:t>
            </a:r>
            <a:r>
              <a:rPr sz="2695" spc="-5" dirty="0">
                <a:latin typeface="Arial" panose="020B0704020202090204"/>
                <a:cs typeface="Arial" panose="020B0704020202090204"/>
              </a:rPr>
              <a:t>(biner).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1949" y="-145253"/>
            <a:ext cx="7454900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/>
              <a:t>: </a:t>
            </a:r>
            <a:r>
              <a:rPr sz="4395" spc="-100" dirty="0"/>
              <a:t>OPERATOR</a:t>
            </a:r>
            <a:r>
              <a:rPr sz="4395" spc="-5" dirty="0"/>
              <a:t> </a:t>
            </a:r>
            <a:r>
              <a:rPr sz="4395" dirty="0"/>
              <a:t>BITWISE</a:t>
            </a:r>
            <a:endParaRPr sz="4395"/>
          </a:p>
        </p:txBody>
      </p:sp>
      <p:sp>
        <p:nvSpPr>
          <p:cNvPr id="6" name="object 6"/>
          <p:cNvSpPr/>
          <p:nvPr/>
        </p:nvSpPr>
        <p:spPr>
          <a:xfrm>
            <a:off x="602552" y="1245394"/>
            <a:ext cx="4747734" cy="5609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7048136" y="1787732"/>
            <a:ext cx="3196894" cy="2769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03" y="1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20092785" y="0"/>
                  </a:moveTo>
                  <a:lnTo>
                    <a:pt x="0" y="0"/>
                  </a:lnTo>
                  <a:lnTo>
                    <a:pt x="0" y="1959381"/>
                  </a:lnTo>
                  <a:lnTo>
                    <a:pt x="0" y="2004631"/>
                  </a:lnTo>
                  <a:lnTo>
                    <a:pt x="20092785" y="2004631"/>
                  </a:lnTo>
                  <a:lnTo>
                    <a:pt x="20092785" y="1959381"/>
                  </a:lnTo>
                  <a:lnTo>
                    <a:pt x="20092785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4713" y="-206404"/>
            <a:ext cx="4551218" cy="136144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95" dirty="0"/>
              <a:t>6. </a:t>
            </a:r>
            <a:r>
              <a:rPr sz="4395" spc="-40" dirty="0"/>
              <a:t>Operator</a:t>
            </a:r>
            <a:r>
              <a:rPr sz="4395" spc="-30" dirty="0"/>
              <a:t> </a:t>
            </a:r>
            <a:r>
              <a:rPr sz="4395" spc="-90" dirty="0"/>
              <a:t>Ternary</a:t>
            </a:r>
            <a:endParaRPr sz="4395"/>
          </a:p>
        </p:txBody>
      </p:sp>
      <p:sp>
        <p:nvSpPr>
          <p:cNvPr id="6" name="object 6"/>
          <p:cNvSpPr/>
          <p:nvPr/>
        </p:nvSpPr>
        <p:spPr>
          <a:xfrm>
            <a:off x="653484" y="3057731"/>
            <a:ext cx="6912809" cy="55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617024" y="1187504"/>
            <a:ext cx="11363421" cy="1522845"/>
          </a:xfrm>
          <a:custGeom>
            <a:avLst/>
            <a:gdLst/>
            <a:ahLst/>
            <a:cxnLst/>
            <a:rect l="l" t="t" r="r" b="b"/>
            <a:pathLst>
              <a:path w="18749645" h="2512695">
                <a:moveTo>
                  <a:pt x="18749247" y="0"/>
                </a:moveTo>
                <a:lnTo>
                  <a:pt x="0" y="0"/>
                </a:lnTo>
                <a:lnTo>
                  <a:pt x="0" y="2512384"/>
                </a:lnTo>
                <a:lnTo>
                  <a:pt x="18749247" y="2512384"/>
                </a:lnTo>
                <a:lnTo>
                  <a:pt x="187492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8" name="object 8"/>
          <p:cNvSpPr txBox="1"/>
          <p:nvPr/>
        </p:nvSpPr>
        <p:spPr>
          <a:xfrm>
            <a:off x="654713" y="1190154"/>
            <a:ext cx="11137900" cy="14846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95" b="1" spc="-5" dirty="0">
                <a:latin typeface="Carlito"/>
                <a:cs typeface="Carlito"/>
              </a:rPr>
              <a:t>Jika </a:t>
            </a:r>
            <a:r>
              <a:rPr sz="2395" b="1" dirty="0">
                <a:latin typeface="Carlito"/>
                <a:cs typeface="Carlito"/>
              </a:rPr>
              <a:t>Operator-operator sebelumnya hanya dua bagian saja, yaitu: bagian kiri dan kanan.  Atau biasa disebut operator</a:t>
            </a:r>
            <a:r>
              <a:rPr sz="2395" b="1" spc="-10" dirty="0">
                <a:latin typeface="Carlito"/>
                <a:cs typeface="Carlito"/>
              </a:rPr>
              <a:t> </a:t>
            </a:r>
            <a:r>
              <a:rPr sz="2395" b="1" spc="-5" dirty="0">
                <a:latin typeface="Carlito"/>
                <a:cs typeface="Carlito"/>
              </a:rPr>
              <a:t>binary.</a:t>
            </a:r>
            <a:endParaRPr sz="2395">
              <a:latin typeface="Carlito"/>
              <a:cs typeface="Carlito"/>
            </a:endParaRPr>
          </a:p>
          <a:p>
            <a:pPr marL="12700" marR="1809750">
              <a:lnSpc>
                <a:spcPct val="100000"/>
              </a:lnSpc>
            </a:pPr>
            <a:r>
              <a:rPr sz="2395" b="1" dirty="0">
                <a:latin typeface="Carlito"/>
                <a:cs typeface="Carlito"/>
              </a:rPr>
              <a:t>Sedangkan </a:t>
            </a:r>
            <a:r>
              <a:rPr sz="2395" b="1" spc="-5" dirty="0">
                <a:latin typeface="Carlito"/>
                <a:cs typeface="Carlito"/>
              </a:rPr>
              <a:t>Operator </a:t>
            </a:r>
            <a:r>
              <a:rPr sz="2395" b="1" dirty="0">
                <a:latin typeface="Carlito"/>
                <a:cs typeface="Carlito"/>
              </a:rPr>
              <a:t>ternary merupakan operator yang teridiri dari </a:t>
            </a:r>
            <a:r>
              <a:rPr sz="2395" b="1" dirty="0">
                <a:solidFill>
                  <a:srgbClr val="FF0000"/>
                </a:solidFill>
                <a:latin typeface="Carlito"/>
                <a:cs typeface="Carlito"/>
              </a:rPr>
              <a:t>tiga bagian.  </a:t>
            </a:r>
            <a:r>
              <a:rPr sz="2395" b="1" dirty="0">
                <a:latin typeface="Carlito"/>
                <a:cs typeface="Carlito"/>
              </a:rPr>
              <a:t>Operator trinary terdiri dari </a:t>
            </a:r>
            <a:r>
              <a:rPr sz="2395" b="1" dirty="0">
                <a:solidFill>
                  <a:srgbClr val="006FC0"/>
                </a:solidFill>
                <a:latin typeface="Carlito"/>
                <a:cs typeface="Carlito"/>
              </a:rPr>
              <a:t>bagian kiri, tengah, dan kanan</a:t>
            </a:r>
            <a:endParaRPr sz="2395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1119" y="3932535"/>
            <a:ext cx="7125563" cy="571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10" name="object 10"/>
          <p:cNvSpPr/>
          <p:nvPr/>
        </p:nvSpPr>
        <p:spPr>
          <a:xfrm>
            <a:off x="4219909" y="4921213"/>
            <a:ext cx="3603837" cy="1399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870" y="-102280"/>
            <a:ext cx="7688118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>
                <a:solidFill>
                  <a:srgbClr val="000000"/>
                </a:solidFill>
              </a:rPr>
              <a:t>: </a:t>
            </a:r>
            <a:r>
              <a:rPr sz="4395" spc="-100" dirty="0">
                <a:solidFill>
                  <a:srgbClr val="000000"/>
                </a:solidFill>
              </a:rPr>
              <a:t>OPERATOR</a:t>
            </a:r>
            <a:r>
              <a:rPr sz="4395" spc="-5" dirty="0">
                <a:solidFill>
                  <a:srgbClr val="000000"/>
                </a:solidFill>
              </a:rPr>
              <a:t> </a:t>
            </a:r>
            <a:r>
              <a:rPr sz="4395" spc="-20" dirty="0">
                <a:solidFill>
                  <a:srgbClr val="000000"/>
                </a:solidFill>
              </a:rPr>
              <a:t>TERNARY</a:t>
            </a:r>
            <a:endParaRPr sz="4395"/>
          </a:p>
        </p:txBody>
      </p:sp>
      <p:grpSp>
        <p:nvGrpSpPr>
          <p:cNvPr id="6" name="object 6"/>
          <p:cNvGrpSpPr/>
          <p:nvPr/>
        </p:nvGrpSpPr>
        <p:grpSpPr>
          <a:xfrm>
            <a:off x="227029" y="1310140"/>
            <a:ext cx="11961476" cy="3318164"/>
            <a:chOff x="368248" y="2161731"/>
            <a:chExt cx="19736435" cy="5474970"/>
          </a:xfrm>
        </p:grpSpPr>
        <p:sp>
          <p:nvSpPr>
            <p:cNvPr id="7" name="object 7"/>
            <p:cNvSpPr/>
            <p:nvPr/>
          </p:nvSpPr>
          <p:spPr>
            <a:xfrm>
              <a:off x="368248" y="2161731"/>
              <a:ext cx="9683801" cy="5474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9535496" y="3094291"/>
              <a:ext cx="10568603" cy="41010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188" y="-174935"/>
            <a:ext cx="7588827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Cara </a:t>
            </a:r>
            <a:r>
              <a:rPr spc="-10" dirty="0"/>
              <a:t>Membuat </a:t>
            </a:r>
            <a:r>
              <a:rPr spc="-45" dirty="0"/>
              <a:t>Variabel </a:t>
            </a:r>
            <a:r>
              <a:rPr dirty="0"/>
              <a:t>di</a:t>
            </a:r>
            <a:r>
              <a:rPr spc="120" dirty="0"/>
              <a:t> </a:t>
            </a:r>
            <a:r>
              <a:rPr spc="-20" dirty="0"/>
              <a:t>Javascript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651095" y="1589163"/>
            <a:ext cx="10448636" cy="458787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Cara </a:t>
            </a:r>
            <a:r>
              <a:rPr sz="3180" spc="5" dirty="0">
                <a:latin typeface="Carlito"/>
                <a:cs typeface="Carlito"/>
              </a:rPr>
              <a:t>membuat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15" dirty="0">
                <a:latin typeface="Carlito"/>
                <a:cs typeface="Carlito"/>
              </a:rPr>
              <a:t>umum </a:t>
            </a:r>
            <a:r>
              <a:rPr sz="3180" spc="-5" dirty="0">
                <a:latin typeface="Carlito"/>
                <a:cs typeface="Carlito"/>
              </a:rPr>
              <a:t>digunakan </a:t>
            </a:r>
            <a:r>
              <a:rPr sz="3180" spc="5" dirty="0">
                <a:latin typeface="Carlito"/>
                <a:cs typeface="Carlito"/>
              </a:rPr>
              <a:t>di </a:t>
            </a:r>
            <a:r>
              <a:rPr sz="3180" spc="-15" dirty="0">
                <a:latin typeface="Carlito"/>
                <a:cs typeface="Carlito"/>
              </a:rPr>
              <a:t>javascript  </a:t>
            </a:r>
            <a:r>
              <a:rPr sz="3180" spc="10" dirty="0">
                <a:latin typeface="Carlito"/>
                <a:cs typeface="Carlito"/>
              </a:rPr>
              <a:t>adalah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b="1" spc="-35" dirty="0">
                <a:solidFill>
                  <a:srgbClr val="FF0000"/>
                </a:solidFill>
                <a:latin typeface="Carlito"/>
                <a:cs typeface="Carlito"/>
              </a:rPr>
              <a:t>kata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kunci </a:t>
            </a:r>
            <a:r>
              <a:rPr sz="3180" b="1" spc="-15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spc="10" dirty="0">
                <a:latin typeface="Carlito"/>
                <a:cs typeface="Carlito"/>
              </a:rPr>
              <a:t>lalu </a:t>
            </a:r>
            <a:r>
              <a:rPr sz="3180" spc="-10" dirty="0">
                <a:latin typeface="Carlito"/>
                <a:cs typeface="Carlito"/>
              </a:rPr>
              <a:t>diikuti dengan </a:t>
            </a:r>
            <a:r>
              <a:rPr sz="3180" spc="5" dirty="0">
                <a:latin typeface="Carlito"/>
                <a:cs typeface="Carlito"/>
              </a:rPr>
              <a:t>nama  </a:t>
            </a:r>
            <a:r>
              <a:rPr sz="3180" spc="-5" dirty="0">
                <a:latin typeface="Carlito"/>
                <a:cs typeface="Carlito"/>
              </a:rPr>
              <a:t>variabel </a:t>
            </a:r>
            <a:r>
              <a:rPr sz="3180" spc="10" dirty="0">
                <a:latin typeface="Carlito"/>
                <a:cs typeface="Carlito"/>
              </a:rPr>
              <a:t>dan </a:t>
            </a:r>
            <a:r>
              <a:rPr sz="3180" spc="-15" dirty="0">
                <a:latin typeface="Carlito"/>
                <a:cs typeface="Carlito"/>
              </a:rPr>
              <a:t>nilainya.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Contoh</a:t>
            </a:r>
            <a:r>
              <a:rPr sz="3180" b="1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5" dirty="0">
                <a:latin typeface="Carlito"/>
                <a:cs typeface="Carlito"/>
              </a:rPr>
              <a:t>title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spc="5" dirty="0">
                <a:latin typeface="Carlito"/>
                <a:cs typeface="Carlito"/>
              </a:rPr>
              <a:t>"Belajar </a:t>
            </a:r>
            <a:r>
              <a:rPr sz="3180" spc="-20" dirty="0">
                <a:latin typeface="Carlito"/>
                <a:cs typeface="Carlito"/>
              </a:rPr>
              <a:t>Pemrograman</a:t>
            </a:r>
            <a:r>
              <a:rPr sz="3180" spc="100" dirty="0">
                <a:latin typeface="Carlito"/>
                <a:cs typeface="Carlito"/>
              </a:rPr>
              <a:t> </a:t>
            </a:r>
            <a:r>
              <a:rPr sz="3180" spc="-10" dirty="0">
                <a:latin typeface="Carlito"/>
                <a:cs typeface="Carlito"/>
              </a:rPr>
              <a:t>Javascript";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dirty="0">
                <a:latin typeface="Carlito"/>
                <a:cs typeface="Carlito"/>
              </a:rPr>
              <a:t>siteName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spc="5" dirty="0">
                <a:latin typeface="Carlito"/>
                <a:cs typeface="Carlito"/>
              </a:rPr>
              <a:t>“Blog</a:t>
            </a:r>
            <a:r>
              <a:rPr sz="3180" spc="60" dirty="0">
                <a:latin typeface="Carlito"/>
                <a:cs typeface="Carlito"/>
              </a:rPr>
              <a:t> </a:t>
            </a:r>
            <a:r>
              <a:rPr sz="3180" spc="-25" dirty="0">
                <a:latin typeface="Carlito"/>
                <a:cs typeface="Carlito"/>
              </a:rPr>
              <a:t>Saya";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5" dirty="0">
                <a:latin typeface="Carlito"/>
                <a:cs typeface="Carlito"/>
              </a:rPr>
              <a:t>url </a:t>
            </a:r>
            <a:r>
              <a:rPr sz="3180" spc="10" dirty="0">
                <a:latin typeface="Carlito"/>
                <a:cs typeface="Carlito"/>
              </a:rPr>
              <a:t>=</a:t>
            </a:r>
            <a:r>
              <a:rPr sz="3180" spc="30" dirty="0">
                <a:latin typeface="Carlito"/>
                <a:cs typeface="Carlito"/>
              </a:rPr>
              <a:t> </a:t>
            </a:r>
            <a:r>
              <a:rPr sz="3180" spc="-15" dirty="0">
                <a:latin typeface="Carlito"/>
                <a:cs typeface="Carlito"/>
              </a:rPr>
              <a:t>"http</a:t>
            </a:r>
            <a:r>
              <a:rPr sz="3180" spc="-15" dirty="0">
                <a:latin typeface="Carlito"/>
                <a:cs typeface="Carlito"/>
                <a:hlinkClick r:id="rId1"/>
              </a:rPr>
              <a:t>s://w</a:t>
            </a:r>
            <a:r>
              <a:rPr sz="3180" spc="-15" dirty="0">
                <a:latin typeface="Carlito"/>
                <a:cs typeface="Carlito"/>
              </a:rPr>
              <a:t>ww</a:t>
            </a:r>
            <a:r>
              <a:rPr sz="3180" spc="-15" dirty="0">
                <a:latin typeface="Carlito"/>
                <a:cs typeface="Carlito"/>
                <a:hlinkClick r:id="rId1"/>
              </a:rPr>
              <a:t>.blogku.c</a:t>
            </a:r>
            <a:r>
              <a:rPr sz="3180" spc="-15" dirty="0">
                <a:latin typeface="Carlito"/>
                <a:cs typeface="Carlito"/>
              </a:rPr>
              <a:t>om";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-5" dirty="0">
                <a:latin typeface="Carlito"/>
                <a:cs typeface="Carlito"/>
              </a:rPr>
              <a:t>visitorCount </a:t>
            </a:r>
            <a:r>
              <a:rPr sz="3180" spc="10" dirty="0">
                <a:latin typeface="Carlito"/>
                <a:cs typeface="Carlito"/>
              </a:rPr>
              <a:t>=</a:t>
            </a:r>
            <a:r>
              <a:rPr sz="3180" spc="70" dirty="0">
                <a:latin typeface="Carlito"/>
                <a:cs typeface="Carlito"/>
              </a:rPr>
              <a:t> </a:t>
            </a:r>
            <a:r>
              <a:rPr sz="3180" spc="10" dirty="0">
                <a:latin typeface="Carlito"/>
                <a:cs typeface="Carlito"/>
              </a:rPr>
              <a:t>90;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188" y="-174935"/>
            <a:ext cx="7588827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Cara </a:t>
            </a:r>
            <a:r>
              <a:rPr spc="-10" dirty="0"/>
              <a:t>Membuat </a:t>
            </a:r>
            <a:r>
              <a:rPr spc="-45" dirty="0"/>
              <a:t>Variabel </a:t>
            </a:r>
            <a:r>
              <a:rPr dirty="0"/>
              <a:t>di</a:t>
            </a:r>
            <a:r>
              <a:rPr spc="120" dirty="0"/>
              <a:t> </a:t>
            </a:r>
            <a:r>
              <a:rPr spc="-20" dirty="0"/>
              <a:t>Javascript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651095" y="1589163"/>
            <a:ext cx="10216188" cy="147383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15" dirty="0">
                <a:latin typeface="Carlito"/>
                <a:cs typeface="Carlito"/>
              </a:rPr>
              <a:t>Perlu </a:t>
            </a:r>
            <a:r>
              <a:rPr sz="3180" spc="-10" dirty="0">
                <a:latin typeface="Carlito"/>
                <a:cs typeface="Carlito"/>
              </a:rPr>
              <a:t>kamu </a:t>
            </a:r>
            <a:r>
              <a:rPr sz="3180" spc="-30" dirty="0">
                <a:latin typeface="Carlito"/>
                <a:cs typeface="Carlito"/>
              </a:rPr>
              <a:t>ketahui </a:t>
            </a:r>
            <a:r>
              <a:rPr sz="3180" spc="-15" dirty="0">
                <a:latin typeface="Carlito"/>
                <a:cs typeface="Carlito"/>
              </a:rPr>
              <a:t>juga, </a:t>
            </a:r>
            <a:r>
              <a:rPr sz="3180" dirty="0">
                <a:latin typeface="Carlito"/>
                <a:cs typeface="Carlito"/>
              </a:rPr>
              <a:t>selain </a:t>
            </a:r>
            <a:r>
              <a:rPr sz="3180" spc="-45" dirty="0">
                <a:latin typeface="Carlito"/>
                <a:cs typeface="Carlito"/>
              </a:rPr>
              <a:t>kata </a:t>
            </a:r>
            <a:r>
              <a:rPr sz="3180" spc="-10" dirty="0">
                <a:latin typeface="Carlito"/>
                <a:cs typeface="Carlito"/>
              </a:rPr>
              <a:t>kunci </a:t>
            </a: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-10" dirty="0">
                <a:latin typeface="Carlito"/>
                <a:cs typeface="Carlito"/>
              </a:rPr>
              <a:t>kita </a:t>
            </a:r>
            <a:r>
              <a:rPr sz="3180" spc="-20" dirty="0">
                <a:latin typeface="Carlito"/>
                <a:cs typeface="Carlito"/>
              </a:rPr>
              <a:t>juga </a:t>
            </a:r>
            <a:r>
              <a:rPr sz="3180" spc="5" dirty="0">
                <a:latin typeface="Carlito"/>
                <a:cs typeface="Carlito"/>
              </a:rPr>
              <a:t>bisa  membuat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spc="-10" dirty="0">
                <a:latin typeface="Carlito"/>
                <a:cs typeface="Carlito"/>
              </a:rPr>
              <a:t>dengan </a:t>
            </a:r>
            <a:r>
              <a:rPr sz="3180" b="1" spc="-35" dirty="0">
                <a:solidFill>
                  <a:srgbClr val="FF0000"/>
                </a:solidFill>
                <a:latin typeface="Carlito"/>
                <a:cs typeface="Carlito"/>
              </a:rPr>
              <a:t>kata </a:t>
            </a:r>
            <a:r>
              <a:rPr sz="3180" b="1" spc="-5" dirty="0">
                <a:solidFill>
                  <a:srgbClr val="FF0000"/>
                </a:solidFill>
                <a:latin typeface="Carlito"/>
                <a:cs typeface="Carlito"/>
              </a:rPr>
              <a:t>kunci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let </a:t>
            </a:r>
            <a:r>
              <a:rPr sz="3180" spc="-20" dirty="0">
                <a:latin typeface="Carlito"/>
                <a:cs typeface="Carlito"/>
              </a:rPr>
              <a:t>atau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tanpa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awalan </a:t>
            </a:r>
            <a:r>
              <a:rPr sz="3180" b="1" spc="-10" dirty="0">
                <a:latin typeface="Carlito"/>
                <a:cs typeface="Carlito"/>
              </a:rPr>
              <a:t> </a:t>
            </a:r>
            <a:r>
              <a:rPr sz="3180" spc="10" dirty="0">
                <a:latin typeface="Carlito"/>
                <a:cs typeface="Carlito"/>
              </a:rPr>
              <a:t>apapun.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512" y="191281"/>
            <a:ext cx="7514167" cy="102425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76295" algn="l"/>
              </a:tabLst>
            </a:pPr>
            <a:r>
              <a:rPr sz="3305" spc="-15" dirty="0">
                <a:solidFill>
                  <a:srgbClr val="FF0000"/>
                </a:solidFill>
              </a:rPr>
              <a:t>LETS</a:t>
            </a:r>
            <a:r>
              <a:rPr sz="3305" spc="10" dirty="0">
                <a:solidFill>
                  <a:srgbClr val="FF0000"/>
                </a:solidFill>
              </a:rPr>
              <a:t> </a:t>
            </a:r>
            <a:r>
              <a:rPr sz="3305" spc="-20" dirty="0">
                <a:solidFill>
                  <a:srgbClr val="FF0000"/>
                </a:solidFill>
              </a:rPr>
              <a:t>CODE	</a:t>
            </a:r>
            <a:br>
              <a:rPr sz="3305" spc="-20" dirty="0">
                <a:solidFill>
                  <a:srgbClr val="FF0000"/>
                </a:solidFill>
              </a:rPr>
            </a:br>
            <a:r>
              <a:rPr sz="3305" spc="-15" dirty="0"/>
              <a:t>Membuat </a:t>
            </a:r>
            <a:r>
              <a:rPr sz="3305" spc="-45" dirty="0"/>
              <a:t>Variabel </a:t>
            </a:r>
            <a:r>
              <a:rPr sz="3305" spc="-5" dirty="0"/>
              <a:t>di</a:t>
            </a:r>
            <a:r>
              <a:rPr sz="3305" spc="10" dirty="0"/>
              <a:t> </a:t>
            </a:r>
            <a:r>
              <a:rPr sz="3305" spc="-25" dirty="0"/>
              <a:t>Javascript</a:t>
            </a:r>
            <a:endParaRPr sz="3305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13064" y="1416627"/>
            <a:ext cx="6022494" cy="5339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7645785" y="2460721"/>
            <a:ext cx="4248342" cy="24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48" y="-189559"/>
            <a:ext cx="4801755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Mengisi </a:t>
            </a:r>
            <a:r>
              <a:rPr spc="5" dirty="0"/>
              <a:t>Ulang</a:t>
            </a:r>
            <a:r>
              <a:rPr spc="-75" dirty="0"/>
              <a:t> </a:t>
            </a:r>
            <a:r>
              <a:rPr spc="-40" dirty="0"/>
              <a:t>Variabel</a:t>
            </a:r>
            <a:endParaRPr spc="-40" dirty="0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399857" y="1204182"/>
            <a:ext cx="11332248" cy="835660"/>
          </a:xfrm>
          <a:prstGeom prst="rect">
            <a:avLst/>
          </a:prstGeom>
        </p:spPr>
        <p:txBody>
          <a:bodyPr vert="horz" wrap="square" lIns="0" tIns="6542" rIns="0" bIns="0" rtlCol="0">
            <a:spAutoFit/>
          </a:bodyPr>
          <a:lstStyle/>
          <a:p>
            <a:pPr marL="577850" marR="5080" indent="-565785">
              <a:lnSpc>
                <a:spcPct val="101000"/>
              </a:lnSpc>
              <a:spcBef>
                <a:spcPts val="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665" spc="-30" dirty="0">
                <a:latin typeface="Carlito"/>
                <a:cs typeface="Carlito"/>
              </a:rPr>
              <a:t>Variabel bersifat </a:t>
            </a:r>
            <a:r>
              <a:rPr sz="2665" i="1" dirty="0">
                <a:latin typeface="Carlito"/>
                <a:cs typeface="Carlito"/>
              </a:rPr>
              <a:t>mutable</a:t>
            </a:r>
            <a:r>
              <a:rPr sz="2665" dirty="0">
                <a:latin typeface="Carlito"/>
                <a:cs typeface="Carlito"/>
              </a:rPr>
              <a:t>, </a:t>
            </a:r>
            <a:r>
              <a:rPr sz="2665" spc="-20" dirty="0">
                <a:latin typeface="Carlito"/>
                <a:cs typeface="Carlito"/>
              </a:rPr>
              <a:t>artinya </a:t>
            </a:r>
            <a:r>
              <a:rPr sz="2665" dirty="0">
                <a:latin typeface="Carlito"/>
                <a:cs typeface="Carlito"/>
              </a:rPr>
              <a:t>nilai </a:t>
            </a:r>
            <a:r>
              <a:rPr sz="2665" spc="-10" dirty="0">
                <a:latin typeface="Carlito"/>
                <a:cs typeface="Carlito"/>
              </a:rPr>
              <a:t>yang tersimpan </a:t>
            </a:r>
            <a:r>
              <a:rPr sz="2665" spc="5" dirty="0">
                <a:latin typeface="Carlito"/>
                <a:cs typeface="Carlito"/>
              </a:rPr>
              <a:t>di </a:t>
            </a:r>
            <a:r>
              <a:rPr sz="2665" spc="-20" dirty="0">
                <a:latin typeface="Carlito"/>
                <a:cs typeface="Carlito"/>
              </a:rPr>
              <a:t>dalamnya  </a:t>
            </a:r>
            <a:r>
              <a:rPr sz="2665" spc="-5" dirty="0">
                <a:latin typeface="Carlito"/>
                <a:cs typeface="Carlito"/>
              </a:rPr>
              <a:t>dapat </a:t>
            </a:r>
            <a:r>
              <a:rPr sz="2665" spc="-10" dirty="0">
                <a:latin typeface="Carlito"/>
                <a:cs typeface="Carlito"/>
              </a:rPr>
              <a:t>kita </a:t>
            </a:r>
            <a:r>
              <a:rPr sz="2665" spc="5" dirty="0">
                <a:latin typeface="Carlito"/>
                <a:cs typeface="Carlito"/>
              </a:rPr>
              <a:t>isi ulang</a:t>
            </a:r>
            <a:r>
              <a:rPr sz="2665" spc="90" dirty="0">
                <a:latin typeface="Carlito"/>
                <a:cs typeface="Carlito"/>
              </a:rPr>
              <a:t> </a:t>
            </a:r>
            <a:r>
              <a:rPr sz="2665" spc="5" dirty="0">
                <a:latin typeface="Carlito"/>
                <a:cs typeface="Carlito"/>
              </a:rPr>
              <a:t>(berubah).</a:t>
            </a:r>
            <a:endParaRPr sz="2665" spc="5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857" y="4617085"/>
            <a:ext cx="10747664" cy="2221230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665" spc="-20" dirty="0">
                <a:latin typeface="Carlito"/>
                <a:cs typeface="Carlito"/>
              </a:rPr>
              <a:t>Karena </a:t>
            </a:r>
            <a:r>
              <a:rPr sz="2665" spc="-45" dirty="0">
                <a:latin typeface="Carlito"/>
                <a:cs typeface="Carlito"/>
              </a:rPr>
              <a:t>kata </a:t>
            </a:r>
            <a:r>
              <a:rPr sz="2665" spc="-10" dirty="0">
                <a:latin typeface="Carlito"/>
                <a:cs typeface="Carlito"/>
              </a:rPr>
              <a:t>kunci </a:t>
            </a:r>
            <a:r>
              <a:rPr sz="2665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2665" spc="-5" dirty="0">
                <a:latin typeface="Carlito"/>
                <a:cs typeface="Carlito"/>
              </a:rPr>
              <a:t>dibutuhkan </a:t>
            </a:r>
            <a:r>
              <a:rPr sz="2665" spc="-10" dirty="0">
                <a:latin typeface="Carlito"/>
                <a:cs typeface="Carlito"/>
              </a:rPr>
              <a:t>saat </a:t>
            </a:r>
            <a:r>
              <a:rPr sz="2665" spc="5" dirty="0">
                <a:latin typeface="Carlito"/>
                <a:cs typeface="Carlito"/>
              </a:rPr>
              <a:t>membuat </a:t>
            </a:r>
            <a:r>
              <a:rPr sz="2665" dirty="0">
                <a:latin typeface="Carlito"/>
                <a:cs typeface="Carlito"/>
              </a:rPr>
              <a:t>variabel </a:t>
            </a:r>
            <a:r>
              <a:rPr sz="2665" spc="5" dirty="0">
                <a:latin typeface="Carlito"/>
                <a:cs typeface="Carlito"/>
              </a:rPr>
              <a:t>saja.  </a:t>
            </a:r>
            <a:r>
              <a:rPr sz="2665" spc="-5" dirty="0">
                <a:latin typeface="Carlito"/>
                <a:cs typeface="Carlito"/>
              </a:rPr>
              <a:t>Sedangkan </a:t>
            </a:r>
            <a:r>
              <a:rPr sz="2665" dirty="0">
                <a:latin typeface="Carlito"/>
                <a:cs typeface="Carlito"/>
              </a:rPr>
              <a:t>untuk </a:t>
            </a:r>
            <a:r>
              <a:rPr sz="2665" spc="10" dirty="0">
                <a:latin typeface="Carlito"/>
                <a:cs typeface="Carlito"/>
              </a:rPr>
              <a:t>mengisi </a:t>
            </a:r>
            <a:r>
              <a:rPr sz="2665" spc="15" dirty="0">
                <a:latin typeface="Carlito"/>
                <a:cs typeface="Carlito"/>
              </a:rPr>
              <a:t>ulang, </a:t>
            </a:r>
            <a:r>
              <a:rPr sz="2665" spc="-10" dirty="0">
                <a:latin typeface="Carlito"/>
                <a:cs typeface="Carlito"/>
              </a:rPr>
              <a:t>kita </a:t>
            </a:r>
            <a:r>
              <a:rPr sz="2665" spc="-5" dirty="0">
                <a:latin typeface="Carlito"/>
                <a:cs typeface="Carlito"/>
              </a:rPr>
              <a:t>cukup </a:t>
            </a:r>
            <a:r>
              <a:rPr sz="2665" spc="5" dirty="0">
                <a:latin typeface="Carlito"/>
                <a:cs typeface="Carlito"/>
              </a:rPr>
              <a:t>tulis seperti di</a:t>
            </a:r>
            <a:r>
              <a:rPr sz="2665" spc="225" dirty="0">
                <a:latin typeface="Carlito"/>
                <a:cs typeface="Carlito"/>
              </a:rPr>
              <a:t> </a:t>
            </a:r>
            <a:r>
              <a:rPr sz="2665" spc="-15" dirty="0">
                <a:latin typeface="Carlito"/>
                <a:cs typeface="Carlito"/>
              </a:rPr>
              <a:t>atas.</a:t>
            </a:r>
            <a:endParaRPr sz="2665">
              <a:latin typeface="Carlito"/>
              <a:cs typeface="Carlito"/>
            </a:endParaRPr>
          </a:p>
          <a:p>
            <a:pPr marL="577850" marR="541020" indent="-565785">
              <a:lnSpc>
                <a:spcPct val="100000"/>
              </a:lnSpc>
              <a:spcBef>
                <a:spcPts val="127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665" spc="5" dirty="0">
                <a:latin typeface="Carlito"/>
                <a:cs typeface="Carlito"/>
              </a:rPr>
              <a:t>Apabila </a:t>
            </a:r>
            <a:r>
              <a:rPr sz="2665" spc="-10" dirty="0">
                <a:latin typeface="Carlito"/>
                <a:cs typeface="Carlito"/>
              </a:rPr>
              <a:t>kita </a:t>
            </a:r>
            <a:r>
              <a:rPr sz="2665" spc="5" dirty="0">
                <a:latin typeface="Carlito"/>
                <a:cs typeface="Carlito"/>
              </a:rPr>
              <a:t>menggunakan </a:t>
            </a:r>
            <a:r>
              <a:rPr sz="2665" b="1" spc="-35" dirty="0">
                <a:latin typeface="Carlito"/>
                <a:cs typeface="Carlito"/>
              </a:rPr>
              <a:t>kata </a:t>
            </a:r>
            <a:r>
              <a:rPr sz="2665" b="1" spc="-5" dirty="0">
                <a:latin typeface="Carlito"/>
                <a:cs typeface="Carlito"/>
              </a:rPr>
              <a:t>kunci </a:t>
            </a:r>
            <a:r>
              <a:rPr sz="2665" b="1" spc="-15" dirty="0">
                <a:solidFill>
                  <a:srgbClr val="FF0000"/>
                </a:solidFill>
                <a:latin typeface="Carlito"/>
                <a:cs typeface="Carlito"/>
              </a:rPr>
              <a:t>var</a:t>
            </a:r>
            <a:r>
              <a:rPr sz="2665" spc="-15" dirty="0">
                <a:latin typeface="Carlito"/>
                <a:cs typeface="Carlito"/>
              </a:rPr>
              <a:t>, </a:t>
            </a:r>
            <a:r>
              <a:rPr sz="2665" spc="-10" dirty="0">
                <a:latin typeface="Carlito"/>
                <a:cs typeface="Carlito"/>
              </a:rPr>
              <a:t>berarti </a:t>
            </a:r>
            <a:r>
              <a:rPr sz="2665" spc="-20" dirty="0">
                <a:latin typeface="Carlito"/>
                <a:cs typeface="Carlito"/>
              </a:rPr>
              <a:t>jadinya </a:t>
            </a:r>
            <a:r>
              <a:rPr sz="2665" spc="-10" dirty="0">
                <a:latin typeface="Carlito"/>
                <a:cs typeface="Carlito"/>
              </a:rPr>
              <a:t>kita  </a:t>
            </a:r>
            <a:r>
              <a:rPr sz="2665" spc="5" dirty="0">
                <a:latin typeface="Carlito"/>
                <a:cs typeface="Carlito"/>
              </a:rPr>
              <a:t>membuat </a:t>
            </a:r>
            <a:r>
              <a:rPr sz="2665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2665" b="1" spc="5" dirty="0">
                <a:solidFill>
                  <a:srgbClr val="FF0000"/>
                </a:solidFill>
                <a:latin typeface="Carlito"/>
                <a:cs typeface="Carlito"/>
              </a:rPr>
              <a:t>baru </a:t>
            </a:r>
            <a:r>
              <a:rPr sz="2665" b="1" spc="10" dirty="0">
                <a:solidFill>
                  <a:srgbClr val="FF0000"/>
                </a:solidFill>
                <a:latin typeface="Carlito"/>
                <a:cs typeface="Carlito"/>
              </a:rPr>
              <a:t>donk, </a:t>
            </a:r>
            <a:r>
              <a:rPr sz="2665" b="1" spc="-5" dirty="0">
                <a:solidFill>
                  <a:srgbClr val="FF0000"/>
                </a:solidFill>
                <a:latin typeface="Carlito"/>
                <a:cs typeface="Carlito"/>
              </a:rPr>
              <a:t>bukan </a:t>
            </a:r>
            <a:r>
              <a:rPr sz="2665" b="1" spc="5" dirty="0">
                <a:solidFill>
                  <a:srgbClr val="FF0000"/>
                </a:solidFill>
                <a:latin typeface="Carlito"/>
                <a:cs typeface="Carlito"/>
              </a:rPr>
              <a:t>mengisi</a:t>
            </a:r>
            <a:r>
              <a:rPr sz="2665" b="1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65" b="1" spc="5" dirty="0">
                <a:solidFill>
                  <a:srgbClr val="FF0000"/>
                </a:solidFill>
                <a:latin typeface="Carlito"/>
                <a:cs typeface="Carlito"/>
              </a:rPr>
              <a:t>ulang</a:t>
            </a:r>
            <a:r>
              <a:rPr sz="2665" spc="5" dirty="0">
                <a:latin typeface="Carlito"/>
                <a:cs typeface="Carlito"/>
              </a:rPr>
              <a:t>.</a:t>
            </a:r>
            <a:endParaRPr sz="2665" spc="5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3398" y="2357490"/>
            <a:ext cx="5712058" cy="1875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655" y="-174935"/>
            <a:ext cx="4290676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Menghapus</a:t>
            </a:r>
            <a:r>
              <a:rPr spc="-70" dirty="0"/>
              <a:t> </a:t>
            </a:r>
            <a:r>
              <a:rPr spc="-40" dirty="0"/>
              <a:t>Variabel</a:t>
            </a:r>
            <a:endParaRPr spc="-40" dirty="0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399857" y="1204182"/>
            <a:ext cx="11204479" cy="3597910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dirty="0">
                <a:latin typeface="Carlito"/>
                <a:cs typeface="Carlito"/>
              </a:rPr>
              <a:t>Penghapusan variabel </a:t>
            </a:r>
            <a:r>
              <a:rPr sz="3180" spc="5" dirty="0">
                <a:latin typeface="Carlito"/>
                <a:cs typeface="Carlito"/>
              </a:rPr>
              <a:t>dalam </a:t>
            </a:r>
            <a:r>
              <a:rPr sz="3180" spc="-15" dirty="0">
                <a:latin typeface="Carlito"/>
                <a:cs typeface="Carlito"/>
              </a:rPr>
              <a:t>Javascript </a:t>
            </a:r>
            <a:r>
              <a:rPr sz="3180" spc="10" dirty="0">
                <a:latin typeface="Carlito"/>
                <a:cs typeface="Carlito"/>
              </a:rPr>
              <a:t>memang </a:t>
            </a:r>
            <a:r>
              <a:rPr sz="3180" spc="-10" dirty="0">
                <a:latin typeface="Carlito"/>
                <a:cs typeface="Carlito"/>
              </a:rPr>
              <a:t>jarang dilakukan.  </a:t>
            </a:r>
            <a:r>
              <a:rPr sz="3180" spc="10" dirty="0">
                <a:latin typeface="Carlito"/>
                <a:cs typeface="Carlito"/>
              </a:rPr>
              <a:t>Namun, </a:t>
            </a:r>
            <a:r>
              <a:rPr sz="3180" dirty="0">
                <a:latin typeface="Carlito"/>
                <a:cs typeface="Carlito"/>
              </a:rPr>
              <a:t>untuk </a:t>
            </a:r>
            <a:r>
              <a:rPr sz="3180" spc="-20" dirty="0">
                <a:latin typeface="Carlito"/>
                <a:cs typeface="Carlito"/>
              </a:rPr>
              <a:t>program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5" dirty="0">
                <a:latin typeface="Carlito"/>
                <a:cs typeface="Carlito"/>
              </a:rPr>
              <a:t>membutuhkan </a:t>
            </a:r>
            <a:r>
              <a:rPr sz="3180" spc="-20" dirty="0">
                <a:latin typeface="Carlito"/>
                <a:cs typeface="Carlito"/>
              </a:rPr>
              <a:t>ketelitian </a:t>
            </a:r>
            <a:r>
              <a:rPr sz="3180" spc="5" dirty="0">
                <a:latin typeface="Carlito"/>
                <a:cs typeface="Carlito"/>
              </a:rPr>
              <a:t>dalam  </a:t>
            </a:r>
            <a:r>
              <a:rPr sz="3180" spc="-10" dirty="0">
                <a:latin typeface="Carlito"/>
                <a:cs typeface="Carlito"/>
              </a:rPr>
              <a:t>alokasi </a:t>
            </a:r>
            <a:r>
              <a:rPr sz="3180" spc="10" dirty="0">
                <a:latin typeface="Carlito"/>
                <a:cs typeface="Carlito"/>
              </a:rPr>
              <a:t>memori, </a:t>
            </a:r>
            <a:r>
              <a:rPr sz="3180" spc="5" dirty="0">
                <a:latin typeface="Carlito"/>
                <a:cs typeface="Carlito"/>
              </a:rPr>
              <a:t>penghapusan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spc="5" dirty="0">
                <a:latin typeface="Carlito"/>
                <a:cs typeface="Carlito"/>
              </a:rPr>
              <a:t>perlu </a:t>
            </a:r>
            <a:r>
              <a:rPr sz="3180" spc="-15" dirty="0">
                <a:latin typeface="Carlito"/>
                <a:cs typeface="Carlito"/>
              </a:rPr>
              <a:t>dilakukan </a:t>
            </a:r>
            <a:r>
              <a:rPr sz="3180" spc="-20" dirty="0">
                <a:latin typeface="Carlito"/>
                <a:cs typeface="Carlito"/>
              </a:rPr>
              <a:t>agar  </a:t>
            </a:r>
            <a:r>
              <a:rPr sz="3180" spc="10" dirty="0">
                <a:latin typeface="Carlito"/>
                <a:cs typeface="Carlito"/>
              </a:rPr>
              <a:t>penggunaan memori </a:t>
            </a:r>
            <a:r>
              <a:rPr sz="3180" spc="5" dirty="0">
                <a:latin typeface="Carlito"/>
                <a:cs typeface="Carlito"/>
              </a:rPr>
              <a:t>lebih</a:t>
            </a:r>
            <a:r>
              <a:rPr sz="3180" spc="55" dirty="0"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optimal.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dirty="0">
                <a:latin typeface="Carlito"/>
                <a:cs typeface="Carlito"/>
              </a:rPr>
              <a:t>Penghapusan variabel </a:t>
            </a:r>
            <a:r>
              <a:rPr sz="3180" spc="-5" dirty="0">
                <a:latin typeface="Carlito"/>
                <a:cs typeface="Carlito"/>
              </a:rPr>
              <a:t>dapat </a:t>
            </a:r>
            <a:r>
              <a:rPr sz="3180" spc="-15" dirty="0">
                <a:latin typeface="Carlito"/>
                <a:cs typeface="Carlito"/>
              </a:rPr>
              <a:t>dilakukan </a:t>
            </a:r>
            <a:r>
              <a:rPr sz="3180" spc="-10" dirty="0">
                <a:latin typeface="Carlito"/>
                <a:cs typeface="Carlito"/>
              </a:rPr>
              <a:t>dengan </a:t>
            </a:r>
            <a:r>
              <a:rPr sz="3180" spc="-25" dirty="0">
                <a:latin typeface="Carlito"/>
                <a:cs typeface="Carlito"/>
              </a:rPr>
              <a:t>katakunci</a:t>
            </a:r>
            <a:r>
              <a:rPr sz="3180" spc="245" dirty="0">
                <a:latin typeface="Carlito"/>
                <a:cs typeface="Carlito"/>
              </a:rPr>
              <a:t>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delete.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5770" y="4312798"/>
            <a:ext cx="6478338" cy="159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718" y="264901"/>
            <a:ext cx="6536652" cy="68516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Mengenal </a:t>
            </a:r>
            <a:r>
              <a:rPr dirty="0"/>
              <a:t>Tipe </a:t>
            </a:r>
            <a:r>
              <a:rPr spc="-30" dirty="0"/>
              <a:t>Data</a:t>
            </a:r>
            <a:r>
              <a:rPr spc="-50" dirty="0"/>
              <a:t> </a:t>
            </a:r>
            <a:r>
              <a:rPr spc="-5" dirty="0"/>
              <a:t>Js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399857" y="1528979"/>
            <a:ext cx="10322021" cy="446087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Tipe </a:t>
            </a:r>
            <a:r>
              <a:rPr sz="3000" spc="-30" dirty="0">
                <a:latin typeface="Carlito"/>
                <a:cs typeface="Carlito"/>
              </a:rPr>
              <a:t>data </a:t>
            </a:r>
            <a:r>
              <a:rPr sz="3000" spc="-5" dirty="0">
                <a:latin typeface="Carlito"/>
                <a:cs typeface="Carlito"/>
              </a:rPr>
              <a:t>adalah jenis-jenis </a:t>
            </a:r>
            <a:r>
              <a:rPr sz="3000" spc="-30" dirty="0">
                <a:latin typeface="Carlito"/>
                <a:cs typeface="Carlito"/>
              </a:rPr>
              <a:t>data </a:t>
            </a:r>
            <a:r>
              <a:rPr sz="3000" spc="-20" dirty="0">
                <a:latin typeface="Carlito"/>
                <a:cs typeface="Carlito"/>
              </a:rPr>
              <a:t>yang </a:t>
            </a:r>
            <a:r>
              <a:rPr sz="3000" spc="-5" dirty="0">
                <a:latin typeface="Carlito"/>
                <a:cs typeface="Carlito"/>
              </a:rPr>
              <a:t>bisa </a:t>
            </a:r>
            <a:r>
              <a:rPr sz="3000" spc="-15" dirty="0">
                <a:latin typeface="Carlito"/>
                <a:cs typeface="Carlito"/>
              </a:rPr>
              <a:t>kita </a:t>
            </a:r>
            <a:r>
              <a:rPr sz="3000" spc="-5" dirty="0">
                <a:latin typeface="Carlito"/>
                <a:cs typeface="Carlito"/>
              </a:rPr>
              <a:t>simpan di dalam  </a:t>
            </a:r>
            <a:r>
              <a:rPr sz="3000" spc="-10" dirty="0">
                <a:latin typeface="Carlito"/>
                <a:cs typeface="Carlito"/>
              </a:rPr>
              <a:t>variabel. </a:t>
            </a:r>
            <a:r>
              <a:rPr sz="3000" spc="-5" dirty="0">
                <a:latin typeface="Carlito"/>
                <a:cs typeface="Carlito"/>
              </a:rPr>
              <a:t>Ada </a:t>
            </a:r>
            <a:r>
              <a:rPr sz="3000" spc="-15" dirty="0">
                <a:latin typeface="Carlito"/>
                <a:cs typeface="Carlito"/>
              </a:rPr>
              <a:t>beberapa </a:t>
            </a: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tipe </a:t>
            </a:r>
            <a:r>
              <a:rPr sz="3000" spc="-3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3000" spc="-5" dirty="0">
                <a:latin typeface="Carlito"/>
                <a:cs typeface="Carlito"/>
              </a:rPr>
              <a:t>dalam </a:t>
            </a:r>
            <a:r>
              <a:rPr sz="3000" spc="-20" dirty="0">
                <a:latin typeface="Carlito"/>
                <a:cs typeface="Carlito"/>
              </a:rPr>
              <a:t>pemrograman</a:t>
            </a:r>
            <a:r>
              <a:rPr sz="3000" spc="15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Javascript: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5" dirty="0">
                <a:latin typeface="Carlito"/>
                <a:cs typeface="Carlito"/>
              </a:rPr>
              <a:t>String </a:t>
            </a:r>
            <a:r>
              <a:rPr sz="3000" spc="-25" dirty="0">
                <a:latin typeface="Carlito"/>
                <a:cs typeface="Carlito"/>
              </a:rPr>
              <a:t>(teks)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30" dirty="0">
                <a:latin typeface="Carlito"/>
                <a:cs typeface="Carlito"/>
              </a:rPr>
              <a:t>Integer atau </a:t>
            </a:r>
            <a:r>
              <a:rPr sz="3000" spc="-5" dirty="0">
                <a:latin typeface="Carlito"/>
                <a:cs typeface="Carlito"/>
              </a:rPr>
              <a:t>Number </a:t>
            </a:r>
            <a:r>
              <a:rPr sz="3000" spc="-15" dirty="0">
                <a:latin typeface="Carlito"/>
                <a:cs typeface="Carlito"/>
              </a:rPr>
              <a:t>(bilangan</a:t>
            </a:r>
            <a:r>
              <a:rPr sz="3000" spc="1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bulat)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10" dirty="0">
                <a:latin typeface="Carlito"/>
                <a:cs typeface="Carlito"/>
              </a:rPr>
              <a:t>Float </a:t>
            </a:r>
            <a:r>
              <a:rPr sz="3000" spc="-15" dirty="0">
                <a:latin typeface="Carlito"/>
                <a:cs typeface="Carlito"/>
              </a:rPr>
              <a:t>(bilangan</a:t>
            </a:r>
            <a:r>
              <a:rPr sz="3000" spc="2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Pecahan)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dirty="0">
                <a:latin typeface="Carlito"/>
                <a:cs typeface="Carlito"/>
              </a:rPr>
              <a:t>Boolean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10" dirty="0">
                <a:latin typeface="Carlito"/>
                <a:cs typeface="Carlito"/>
              </a:rPr>
              <a:t>Object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064" y="155219"/>
            <a:ext cx="7686964" cy="68516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Mengenal </a:t>
            </a:r>
            <a:r>
              <a:rPr dirty="0"/>
              <a:t>Tipe </a:t>
            </a:r>
            <a:r>
              <a:rPr spc="-30" dirty="0"/>
              <a:t>Data</a:t>
            </a:r>
            <a:r>
              <a:rPr spc="-5" dirty="0"/>
              <a:t> </a:t>
            </a:r>
            <a:r>
              <a:rPr dirty="0"/>
              <a:t>Js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50210" y="1599590"/>
            <a:ext cx="3094825" cy="16094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679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6021070" marR="572770">
              <a:lnSpc>
                <a:spcPct val="100000"/>
              </a:lnSpc>
              <a:spcBef>
                <a:spcPts val="100"/>
              </a:spcBef>
            </a:pPr>
            <a:r>
              <a:rPr sz="2790" spc="-10" dirty="0"/>
              <a:t>Javascript </a:t>
            </a:r>
            <a:r>
              <a:rPr sz="2790" spc="5" dirty="0"/>
              <a:t>adalah bahasa </a:t>
            </a:r>
            <a:r>
              <a:rPr sz="2790" spc="-10" dirty="0"/>
              <a:t>yang </a:t>
            </a:r>
            <a:r>
              <a:rPr sz="2790" spc="-25" dirty="0"/>
              <a:t>bersifat </a:t>
            </a:r>
            <a:r>
              <a:rPr sz="2790" i="1" spc="5" dirty="0">
                <a:latin typeface="Carlito"/>
                <a:cs typeface="Carlito"/>
              </a:rPr>
              <a:t>dynamic  typing</a:t>
            </a:r>
            <a:r>
              <a:rPr sz="2790" spc="5" dirty="0"/>
              <a:t>, </a:t>
            </a:r>
            <a:r>
              <a:rPr sz="2790" spc="-20" dirty="0"/>
              <a:t>artinya </a:t>
            </a:r>
            <a:r>
              <a:rPr sz="2790" spc="-15" dirty="0"/>
              <a:t>kita </a:t>
            </a:r>
            <a:r>
              <a:rPr sz="2790" spc="5" dirty="0"/>
              <a:t>tidak harus </a:t>
            </a:r>
            <a:r>
              <a:rPr sz="2790" dirty="0"/>
              <a:t>menuliskan </a:t>
            </a:r>
            <a:r>
              <a:rPr sz="2790" spc="5" dirty="0"/>
              <a:t>tipe  </a:t>
            </a:r>
            <a:r>
              <a:rPr sz="2790" spc="-20" dirty="0"/>
              <a:t>data </a:t>
            </a:r>
            <a:r>
              <a:rPr sz="2790" spc="5" dirty="0"/>
              <a:t>pada </a:t>
            </a:r>
            <a:r>
              <a:rPr sz="2790" spc="-5" dirty="0"/>
              <a:t>saat pembuatan </a:t>
            </a:r>
            <a:r>
              <a:rPr sz="2790" dirty="0"/>
              <a:t>variabel seperti </a:t>
            </a:r>
            <a:r>
              <a:rPr sz="2790" spc="5" dirty="0"/>
              <a:t>pada  bahasa </a:t>
            </a:r>
            <a:r>
              <a:rPr sz="279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</a:t>
            </a:r>
            <a:r>
              <a:rPr sz="2790" spc="-5" dirty="0"/>
              <a:t>, </a:t>
            </a:r>
            <a:r>
              <a:rPr sz="279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C++</a:t>
            </a:r>
            <a:r>
              <a:rPr sz="2790" spc="15" dirty="0"/>
              <a:t>, </a:t>
            </a:r>
            <a:r>
              <a:rPr sz="279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Java</a:t>
            </a:r>
            <a:r>
              <a:rPr sz="2790" spc="-25" dirty="0"/>
              <a:t>, </a:t>
            </a:r>
            <a:r>
              <a:rPr sz="2790" spc="5" dirty="0"/>
              <a:t>dsb. </a:t>
            </a:r>
            <a:r>
              <a:rPr sz="2790" spc="-15" dirty="0"/>
              <a:t>yang </a:t>
            </a:r>
            <a:r>
              <a:rPr sz="2790" spc="-25" dirty="0"/>
              <a:t>bersifat </a:t>
            </a:r>
            <a:r>
              <a:rPr sz="2790" i="1" spc="-15" dirty="0">
                <a:latin typeface="Carlito"/>
                <a:cs typeface="Carlito"/>
              </a:rPr>
              <a:t>static  </a:t>
            </a:r>
            <a:r>
              <a:rPr sz="2790" i="1" spc="5" dirty="0">
                <a:latin typeface="Carlito"/>
                <a:cs typeface="Carlito"/>
              </a:rPr>
              <a:t>typing</a:t>
            </a:r>
            <a:r>
              <a:rPr sz="2790" spc="5" dirty="0"/>
              <a:t>.</a:t>
            </a:r>
            <a:endParaRPr sz="2790">
              <a:latin typeface="Carlito"/>
              <a:cs typeface="Carlito"/>
            </a:endParaRPr>
          </a:p>
          <a:p>
            <a:pPr marL="6021070" marR="5080">
              <a:lnSpc>
                <a:spcPct val="100000"/>
              </a:lnSpc>
              <a:spcBef>
                <a:spcPts val="1105"/>
              </a:spcBef>
            </a:pPr>
            <a:r>
              <a:rPr sz="2790" spc="-10" dirty="0"/>
              <a:t>Javascript </a:t>
            </a:r>
            <a:r>
              <a:rPr sz="2790" b="1" spc="-5" dirty="0">
                <a:solidFill>
                  <a:srgbClr val="FF0000"/>
                </a:solidFill>
                <a:latin typeface="Carlito"/>
                <a:cs typeface="Carlito"/>
              </a:rPr>
              <a:t>akan otomatis </a:t>
            </a:r>
            <a:r>
              <a:rPr sz="2790" dirty="0"/>
              <a:t>mengenali </a:t>
            </a:r>
            <a:r>
              <a:rPr sz="2790" spc="5" dirty="0"/>
              <a:t>tipe </a:t>
            </a:r>
            <a:r>
              <a:rPr sz="2790" spc="-20" dirty="0"/>
              <a:t>data </a:t>
            </a:r>
            <a:r>
              <a:rPr sz="2790" spc="-10" dirty="0"/>
              <a:t>yang  </a:t>
            </a:r>
            <a:r>
              <a:rPr sz="2790" spc="-15" dirty="0"/>
              <a:t>kita </a:t>
            </a:r>
            <a:r>
              <a:rPr sz="2790" spc="-10" dirty="0"/>
              <a:t>berikan </a:t>
            </a:r>
            <a:r>
              <a:rPr sz="2790" spc="5" dirty="0"/>
              <a:t>pada</a:t>
            </a:r>
            <a:r>
              <a:rPr sz="2790" spc="60" dirty="0"/>
              <a:t> </a:t>
            </a:r>
            <a:r>
              <a:rPr sz="2790" dirty="0"/>
              <a:t>variabel.</a:t>
            </a:r>
            <a:endParaRPr sz="279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4492</Words>
  <Application>WPS Presentation</Application>
  <PresentationFormat>Widescreen</PresentationFormat>
  <Paragraphs>248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Arial</vt:lpstr>
      <vt:lpstr>Carlito</vt:lpstr>
      <vt:lpstr>Thonburi</vt:lpstr>
      <vt:lpstr>Office Theme</vt:lpstr>
      <vt:lpstr>Bab 3  Variabel dan Tipe Data dalam Javascript</vt:lpstr>
      <vt:lpstr>Variabel dalam Javascript</vt:lpstr>
      <vt:lpstr>Cara Membuat Variabel di Javascript</vt:lpstr>
      <vt:lpstr>Cara Membuat Variabel di Javascript</vt:lpstr>
      <vt:lpstr>LETS CODE	 Membuat Variabel di Javascript</vt:lpstr>
      <vt:lpstr>Mengisi Ulang Variabel</vt:lpstr>
      <vt:lpstr>Menghapus Variabel</vt:lpstr>
      <vt:lpstr>Mengenal Tipe Data Js</vt:lpstr>
      <vt:lpstr>Mengenal Tipe Data Js</vt:lpstr>
      <vt:lpstr>Aturan Penulisan Nama Variabel di Javascript</vt:lpstr>
      <vt:lpstr>OPERATOR DALAM JAVASCRIPT</vt:lpstr>
      <vt:lpstr>OPERATOR DALAM JAVASCRIPT</vt:lpstr>
      <vt:lpstr>1.OPERATOR ARITMATIKA</vt:lpstr>
      <vt:lpstr>LETS CODE :  OPERATOR ARITMATIKA</vt:lpstr>
      <vt:lpstr>2.Operator Penugasan</vt:lpstr>
      <vt:lpstr>LETS CODE : OPERATOR PENUGASAN</vt:lpstr>
      <vt:lpstr>3.Operator Perbandingan</vt:lpstr>
      <vt:lpstr>LETS CODE : OPERATOR PERBANDINGAN</vt:lpstr>
      <vt:lpstr>4. Operator Logika</vt:lpstr>
      <vt:lpstr>LETS CODE : OPERATOR PERBANDINGAN</vt:lpstr>
      <vt:lpstr>5. Operator Bitwise</vt:lpstr>
      <vt:lpstr>LETS CODE : OPERATOR BITWISE</vt:lpstr>
      <vt:lpstr>6. Operator Ternary</vt:lpstr>
      <vt:lpstr>LETS CODE : OPERATOR TERNARY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Variabel dan Tipe Data dalam Javascript</dc:title>
  <dc:creator>robikurniawan</dc:creator>
  <cp:lastModifiedBy>robikurniawan</cp:lastModifiedBy>
  <cp:revision>1</cp:revision>
  <dcterms:created xsi:type="dcterms:W3CDTF">2022-01-21T02:17:01Z</dcterms:created>
  <dcterms:modified xsi:type="dcterms:W3CDTF">2022-01-21T02:17:01Z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