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7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7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90204" pitchFamily="34" charset="0"/>
        <a:buNone/>
        <a:defRPr b="0" i="0" u="none" kern="1200" baseline="0">
          <a:solidFill>
            <a:schemeClr val="tx1"/>
          </a:solidFill>
          <a:latin typeface="Arial" panose="020B0704020202090204" pitchFamily="34" charset="0"/>
          <a:ea typeface="Arial" panose="020B070402020209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7.jpeg"/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1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1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9.png"/><Relationship Id="rId1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3.png"/><Relationship Id="rId1" Type="http://schemas.openxmlformats.org/officeDocument/2006/relationships/image" Target="../media/image5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5.png"/><Relationship Id="rId1" Type="http://schemas.openxmlformats.org/officeDocument/2006/relationships/image" Target="../media/image5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9430" y="1854835"/>
            <a:ext cx="9237345" cy="177863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endParaRPr sz="4000">
              <a:latin typeface="Arial" panose="020B0704020202090204"/>
              <a:cs typeface="Arial" panose="020B0704020202090204"/>
            </a:endParaRPr>
          </a:p>
          <a:p>
            <a:pPr marL="12065" marR="5080" algn="ctr">
              <a:lnSpc>
                <a:spcPct val="101000"/>
              </a:lnSpc>
              <a:spcBef>
                <a:spcPts val="340"/>
              </a:spcBef>
            </a:pPr>
            <a:r>
              <a:rPr sz="3575" spc="15" dirty="0"/>
              <a:t>PERULANGAN /</a:t>
            </a:r>
            <a:r>
              <a:rPr sz="3575" spc="-45" dirty="0"/>
              <a:t> </a:t>
            </a:r>
            <a:r>
              <a:rPr sz="3575" dirty="0"/>
              <a:t>LOOPING  </a:t>
            </a:r>
            <a:r>
              <a:rPr sz="3575" spc="-5" dirty="0"/>
              <a:t>DALAM </a:t>
            </a:r>
            <a:r>
              <a:rPr sz="3575" spc="-60" dirty="0"/>
              <a:t>JAVASCRIPT</a:t>
            </a:r>
            <a:endParaRPr sz="357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82930" y="1667510"/>
            <a:ext cx="5482590" cy="38519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494780" y="1667510"/>
            <a:ext cx="5199380" cy="364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5074285" y="5768340"/>
            <a:ext cx="1827530" cy="141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2930" y="274955"/>
            <a:ext cx="8606155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sz="3600"/>
              <a:t>LETS CODE	: </a:t>
            </a:r>
            <a:br>
              <a:rPr sz="3600"/>
            </a:br>
            <a:r>
              <a:rPr sz="3600"/>
              <a:t>Cara 1. PERULANGAN FOREACH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sz="3800"/>
              <a:t>LETS CODE : </a:t>
            </a:r>
            <a:br>
              <a:rPr sz="3800"/>
            </a:br>
            <a:r>
              <a:rPr sz="3800"/>
              <a:t>Cara ke-2 PERULANGAN FOREACH</a:t>
            </a:r>
            <a:endParaRPr sz="3800"/>
          </a:p>
        </p:txBody>
      </p:sp>
      <p:sp>
        <p:nvSpPr>
          <p:cNvPr id="5" name="object 5"/>
          <p:cNvSpPr/>
          <p:nvPr/>
        </p:nvSpPr>
        <p:spPr>
          <a:xfrm>
            <a:off x="1856740" y="1558290"/>
            <a:ext cx="8651240" cy="53562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73531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t>LETS CODE : </a:t>
            </a:r>
            <a:br/>
            <a:r>
              <a:t>Cara ke-2 PERULANGAN FOREACH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565" y="2216785"/>
            <a:ext cx="4446905" cy="343090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180" spc="5" dirty="0">
                <a:latin typeface="Carlito"/>
                <a:cs typeface="Carlito"/>
              </a:rPr>
              <a:t>Method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forEach() </a:t>
            </a:r>
            <a:r>
              <a:rPr sz="3180" spc="5" dirty="0">
                <a:latin typeface="Carlito"/>
                <a:cs typeface="Carlito"/>
              </a:rPr>
              <a:t>memiliki  </a:t>
            </a:r>
            <a:r>
              <a:rPr sz="3180" spc="-15" dirty="0">
                <a:latin typeface="Carlito"/>
                <a:cs typeface="Carlito"/>
              </a:rPr>
              <a:t>parameter </a:t>
            </a:r>
            <a:r>
              <a:rPr sz="3180" spc="5" dirty="0">
                <a:latin typeface="Carlito"/>
                <a:cs typeface="Carlito"/>
              </a:rPr>
              <a:t>berupa fungsi 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callback</a:t>
            </a:r>
            <a:r>
              <a:rPr sz="3180" spc="5" dirty="0">
                <a:latin typeface="Carlito"/>
                <a:cs typeface="Carlito"/>
              </a:rPr>
              <a:t>. </a:t>
            </a:r>
            <a:r>
              <a:rPr sz="3180" spc="-15" dirty="0">
                <a:latin typeface="Carlito"/>
                <a:cs typeface="Carlito"/>
              </a:rPr>
              <a:t>Sebenarnya </a:t>
            </a:r>
            <a:r>
              <a:rPr sz="3180" spc="-10" dirty="0">
                <a:latin typeface="Carlito"/>
                <a:cs typeface="Carlito"/>
              </a:rPr>
              <a:t>kita </a:t>
            </a:r>
            <a:r>
              <a:rPr sz="3180" spc="-20" dirty="0">
                <a:latin typeface="Carlito"/>
                <a:cs typeface="Carlito"/>
              </a:rPr>
              <a:t>juga  </a:t>
            </a:r>
            <a:r>
              <a:rPr sz="3180" spc="5" dirty="0">
                <a:latin typeface="Carlito"/>
                <a:cs typeface="Carlito"/>
              </a:rPr>
              <a:t>bisa menggunakan </a:t>
            </a:r>
            <a:r>
              <a:rPr sz="3180" spc="-15" dirty="0">
                <a:latin typeface="Carlito"/>
                <a:cs typeface="Carlito"/>
              </a:rPr>
              <a:t>arrow  </a:t>
            </a:r>
            <a:r>
              <a:rPr sz="3180" spc="5" dirty="0">
                <a:latin typeface="Carlito"/>
                <a:cs typeface="Carlito"/>
              </a:rPr>
              <a:t>function seperti</a:t>
            </a:r>
            <a:r>
              <a:rPr sz="3180" spc="70" dirty="0">
                <a:latin typeface="Carlito"/>
                <a:cs typeface="Carlito"/>
              </a:rPr>
              <a:t> </a:t>
            </a:r>
            <a:r>
              <a:rPr sz="3180" dirty="0">
                <a:latin typeface="Carlito"/>
                <a:cs typeface="Carlito"/>
              </a:rPr>
              <a:t>ini: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494030" y="-414020"/>
            <a:ext cx="13247370" cy="6711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647690" y="1417955"/>
            <a:ext cx="2593975" cy="5208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sz="3600"/>
              <a:t>LETS CODE : </a:t>
            </a:r>
            <a:br>
              <a:rPr sz="3600"/>
            </a:br>
            <a:r>
              <a:rPr sz="3600"/>
              <a:t>HASIL PERULANGAN FOREACH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Bentuk Perulangan pada 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120" y="1383030"/>
            <a:ext cx="9882505" cy="3924935"/>
          </a:xfrm>
          <a:prstGeom prst="rect">
            <a:avLst/>
          </a:prstGeom>
        </p:spPr>
        <p:txBody>
          <a:bodyPr vert="horz" wrap="square" lIns="0" tIns="160096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2080"/>
              </a:spcBef>
              <a:buAutoNum type="arabicPeriod" startAt="5"/>
              <a:tabLst>
                <a:tab pos="641350" algn="l"/>
              </a:tabLst>
            </a:pPr>
            <a:r>
              <a:rPr sz="2695" dirty="0">
                <a:latin typeface="Arial" panose="020B0704020202090204"/>
                <a:cs typeface="Arial" panose="020B0704020202090204"/>
              </a:rPr>
              <a:t>Percabangan</a:t>
            </a:r>
            <a:r>
              <a:rPr sz="2695" spc="-3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Repeat()</a:t>
            </a:r>
            <a:endParaRPr sz="2695">
              <a:latin typeface="Arial" panose="020B0704020202090204"/>
              <a:cs typeface="Arial" panose="020B0704020202090204"/>
            </a:endParaRPr>
          </a:p>
          <a:p>
            <a:pPr marL="906145" marR="676275" lvl="1" indent="-565785">
              <a:lnSpc>
                <a:spcPct val="101000"/>
              </a:lnSpc>
              <a:spcBef>
                <a:spcPts val="1895"/>
              </a:spcBef>
              <a:buFont typeface="Arial" panose="020B0704020202090204"/>
              <a:buChar char="•"/>
              <a:tabLst>
                <a:tab pos="905510" algn="l"/>
                <a:tab pos="906780" algn="l"/>
              </a:tabLst>
            </a:pPr>
            <a:r>
              <a:rPr sz="2575" spc="-5" dirty="0">
                <a:latin typeface="Carlito"/>
                <a:cs typeface="Carlito"/>
              </a:rPr>
              <a:t>Perulangan </a:t>
            </a:r>
            <a:r>
              <a:rPr sz="2575" spc="5" dirty="0">
                <a:latin typeface="Carlito"/>
                <a:cs typeface="Carlito"/>
              </a:rPr>
              <a:t>dengen </a:t>
            </a:r>
            <a:r>
              <a:rPr sz="2575" spc="10" dirty="0">
                <a:latin typeface="Carlito"/>
                <a:cs typeface="Carlito"/>
              </a:rPr>
              <a:t>method </a:t>
            </a:r>
            <a:r>
              <a:rPr sz="2575" spc="-10" dirty="0">
                <a:latin typeface="Carlito"/>
                <a:cs typeface="Carlito"/>
              </a:rPr>
              <a:t>atau  </a:t>
            </a:r>
            <a:r>
              <a:rPr sz="2575" spc="10" dirty="0">
                <a:latin typeface="Carlito"/>
                <a:cs typeface="Carlito"/>
              </a:rPr>
              <a:t>fungsi </a:t>
            </a:r>
            <a:r>
              <a:rPr sz="2575" dirty="0">
                <a:latin typeface="Carlito"/>
                <a:cs typeface="Carlito"/>
              </a:rPr>
              <a:t>repeat() </a:t>
            </a:r>
            <a:r>
              <a:rPr sz="2575" spc="5" dirty="0">
                <a:latin typeface="Carlito"/>
                <a:cs typeface="Carlito"/>
              </a:rPr>
              <a:t>termasuk </a:t>
            </a:r>
            <a:r>
              <a:rPr sz="2575" spc="10" dirty="0">
                <a:latin typeface="Carlito"/>
                <a:cs typeface="Carlito"/>
              </a:rPr>
              <a:t>dalam  </a:t>
            </a:r>
            <a:r>
              <a:rPr sz="2575" dirty="0">
                <a:latin typeface="Carlito"/>
                <a:cs typeface="Carlito"/>
              </a:rPr>
              <a:t>perulangan </a:t>
            </a:r>
            <a:r>
              <a:rPr sz="2575" b="1" spc="-5" dirty="0">
                <a:solidFill>
                  <a:srgbClr val="FF0000"/>
                </a:solidFill>
                <a:latin typeface="Carlito"/>
                <a:cs typeface="Carlito"/>
              </a:rPr>
              <a:t>counted</a:t>
            </a:r>
            <a:r>
              <a:rPr sz="2575" b="1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75" b="1" spc="10" dirty="0">
                <a:solidFill>
                  <a:srgbClr val="FF0000"/>
                </a:solidFill>
                <a:latin typeface="Carlito"/>
                <a:cs typeface="Carlito"/>
              </a:rPr>
              <a:t>loop</a:t>
            </a:r>
            <a:r>
              <a:rPr sz="2575" spc="10" dirty="0">
                <a:latin typeface="Carlito"/>
                <a:cs typeface="Carlito"/>
              </a:rPr>
              <a:t>.</a:t>
            </a:r>
            <a:endParaRPr sz="2575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 panose="020B0704020202090204"/>
              <a:buChar char="•"/>
            </a:pPr>
            <a:endParaRPr sz="3575">
              <a:latin typeface="Carlito"/>
              <a:cs typeface="Carlito"/>
            </a:endParaRPr>
          </a:p>
          <a:p>
            <a:pPr marL="906145" marR="316230" lvl="1" indent="-565785">
              <a:lnSpc>
                <a:spcPct val="101000"/>
              </a:lnSpc>
              <a:buFont typeface="Arial" panose="020B0704020202090204"/>
              <a:buChar char="•"/>
              <a:tabLst>
                <a:tab pos="905510" algn="l"/>
                <a:tab pos="906780" algn="l"/>
              </a:tabLst>
            </a:pPr>
            <a:r>
              <a:rPr sz="2575" spc="15" dirty="0">
                <a:latin typeface="Carlito"/>
                <a:cs typeface="Carlito"/>
              </a:rPr>
              <a:t>Fungsi </a:t>
            </a:r>
            <a:r>
              <a:rPr sz="2575" spc="10" dirty="0">
                <a:latin typeface="Carlito"/>
                <a:cs typeface="Carlito"/>
              </a:rPr>
              <a:t>ini </a:t>
            </a:r>
            <a:r>
              <a:rPr sz="2575" b="1" spc="15" dirty="0">
                <a:solidFill>
                  <a:srgbClr val="FF0000"/>
                </a:solidFill>
                <a:latin typeface="Carlito"/>
                <a:cs typeface="Carlito"/>
              </a:rPr>
              <a:t>khusus </a:t>
            </a:r>
            <a:r>
              <a:rPr sz="2575" spc="5" dirty="0">
                <a:latin typeface="Carlito"/>
                <a:cs typeface="Carlito"/>
              </a:rPr>
              <a:t>digunakan untuk  </a:t>
            </a:r>
            <a:r>
              <a:rPr sz="2575" spc="15" dirty="0">
                <a:latin typeface="Carlito"/>
                <a:cs typeface="Carlito"/>
              </a:rPr>
              <a:t>mengulang </a:t>
            </a:r>
            <a:r>
              <a:rPr sz="2575" b="1" spc="15" dirty="0">
                <a:solidFill>
                  <a:srgbClr val="FF0000"/>
                </a:solidFill>
                <a:latin typeface="Carlito"/>
                <a:cs typeface="Carlito"/>
              </a:rPr>
              <a:t>sebuah </a:t>
            </a:r>
            <a:r>
              <a:rPr sz="2575" b="1" spc="-10" dirty="0">
                <a:solidFill>
                  <a:srgbClr val="FF0000"/>
                </a:solidFill>
                <a:latin typeface="Carlito"/>
                <a:cs typeface="Carlito"/>
              </a:rPr>
              <a:t>teks</a:t>
            </a:r>
            <a:r>
              <a:rPr sz="2575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75" b="1" spc="5" dirty="0">
                <a:solidFill>
                  <a:srgbClr val="FF0000"/>
                </a:solidFill>
                <a:latin typeface="Carlito"/>
                <a:cs typeface="Carlito"/>
              </a:rPr>
              <a:t>(string).</a:t>
            </a:r>
            <a:endParaRPr sz="2575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 panose="020B0704020202090204"/>
              <a:buChar char="•"/>
            </a:pPr>
            <a:endParaRPr sz="3575">
              <a:latin typeface="Carlito"/>
              <a:cs typeface="Carlito"/>
            </a:endParaRPr>
          </a:p>
          <a:p>
            <a:pPr marL="906145" marR="5080" lvl="1" indent="-565785">
              <a:lnSpc>
                <a:spcPct val="101000"/>
              </a:lnSpc>
              <a:buFont typeface="Arial" panose="020B0704020202090204"/>
              <a:buChar char="•"/>
              <a:tabLst>
                <a:tab pos="905510" algn="l"/>
                <a:tab pos="906780" algn="l"/>
              </a:tabLst>
            </a:pPr>
            <a:r>
              <a:rPr sz="2575" spc="10" dirty="0">
                <a:latin typeface="Carlito"/>
                <a:cs typeface="Carlito"/>
              </a:rPr>
              <a:t>Bisa dibilang: Ini merupakan </a:t>
            </a:r>
            <a:r>
              <a:rPr sz="2575" spc="-10" dirty="0">
                <a:latin typeface="Carlito"/>
                <a:cs typeface="Carlito"/>
              </a:rPr>
              <a:t>singkat  </a:t>
            </a:r>
            <a:r>
              <a:rPr sz="2575" spc="10" dirty="0">
                <a:latin typeface="Carlito"/>
                <a:cs typeface="Carlito"/>
              </a:rPr>
              <a:t>dari </a:t>
            </a:r>
            <a:r>
              <a:rPr sz="2575" dirty="0">
                <a:latin typeface="Carlito"/>
                <a:cs typeface="Carlito"/>
              </a:rPr>
              <a:t>perulangan</a:t>
            </a:r>
            <a:r>
              <a:rPr sz="2575" spc="40" dirty="0">
                <a:latin typeface="Carlito"/>
                <a:cs typeface="Carlito"/>
              </a:rPr>
              <a:t> </a:t>
            </a:r>
            <a:r>
              <a:rPr sz="2575" b="1" spc="-100" dirty="0">
                <a:solidFill>
                  <a:srgbClr val="FF0000"/>
                </a:solidFill>
                <a:latin typeface="Carlito"/>
                <a:cs typeface="Carlito"/>
              </a:rPr>
              <a:t>for.</a:t>
            </a:r>
            <a:endParaRPr sz="2575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0360" y="1478280"/>
            <a:ext cx="5244465" cy="44602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5823585" y="1650365"/>
            <a:ext cx="6131560" cy="4118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: PERULANGAN Repeat()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4405" y="840423"/>
            <a:ext cx="10972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sz="3600"/>
              <a:t>LETS CODE :</a:t>
            </a:r>
            <a:br>
              <a:rPr sz="3600"/>
            </a:br>
            <a:r>
              <a:rPr sz="3600"/>
              <a:t>HASIL PERULANGAN REPEAT()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954405" y="2440940"/>
            <a:ext cx="10283190" cy="13912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Bentuk Perulangan pada 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120" y="1396365"/>
            <a:ext cx="10960100" cy="3092450"/>
          </a:xfrm>
          <a:prstGeom prst="rect">
            <a:avLst/>
          </a:prstGeom>
        </p:spPr>
        <p:txBody>
          <a:bodyPr vert="horz" wrap="square" lIns="0" tIns="147012" rIns="0" bIns="0" rtlCol="0">
            <a:spAutoFit/>
          </a:bodyPr>
          <a:lstStyle/>
          <a:p>
            <a:pPr marL="641350" indent="-629285">
              <a:lnSpc>
                <a:spcPct val="100000"/>
              </a:lnSpc>
              <a:spcBef>
                <a:spcPts val="1910"/>
              </a:spcBef>
              <a:buAutoNum type="arabicPeriod" startAt="6"/>
              <a:tabLst>
                <a:tab pos="641985" algn="l"/>
              </a:tabLst>
            </a:pPr>
            <a:r>
              <a:rPr sz="2695" dirty="0">
                <a:latin typeface="Arial" panose="020B0704020202090204"/>
                <a:cs typeface="Arial" panose="020B0704020202090204"/>
              </a:rPr>
              <a:t>Bonus: Perulangan Bersarang</a:t>
            </a:r>
            <a:r>
              <a:rPr sz="2695" spc="-70" dirty="0">
                <a:latin typeface="Arial" panose="020B0704020202090204"/>
                <a:cs typeface="Arial" panose="020B0704020202090204"/>
              </a:rPr>
              <a:t> </a:t>
            </a:r>
            <a:r>
              <a:rPr sz="2695" spc="-5" dirty="0">
                <a:latin typeface="Arial" panose="020B0704020202090204"/>
                <a:cs typeface="Arial" panose="020B0704020202090204"/>
              </a:rPr>
              <a:t>(Nested)</a:t>
            </a:r>
            <a:endParaRPr sz="2695">
              <a:latin typeface="Arial" panose="020B0704020202090204"/>
              <a:cs typeface="Arial" panose="020B0704020202090204"/>
            </a:endParaRPr>
          </a:p>
          <a:p>
            <a:pPr marL="906145" marR="1720215" lvl="1" indent="-565785">
              <a:lnSpc>
                <a:spcPct val="100000"/>
              </a:lnSpc>
              <a:spcBef>
                <a:spcPts val="1875"/>
              </a:spcBef>
              <a:buFont typeface="Arial" panose="020B0704020202090204"/>
              <a:buChar char="•"/>
              <a:tabLst>
                <a:tab pos="905510" algn="l"/>
                <a:tab pos="906780" algn="l"/>
              </a:tabLst>
            </a:pPr>
            <a:r>
              <a:rPr sz="2790" spc="5" dirty="0">
                <a:latin typeface="Carlito"/>
                <a:cs typeface="Carlito"/>
              </a:rPr>
              <a:t>Di dalam blok </a:t>
            </a:r>
            <a:r>
              <a:rPr sz="2790" spc="-5" dirty="0">
                <a:latin typeface="Carlito"/>
                <a:cs typeface="Carlito"/>
              </a:rPr>
              <a:t>perulangan, </a:t>
            </a:r>
            <a:r>
              <a:rPr sz="2790" spc="-15" dirty="0">
                <a:latin typeface="Carlito"/>
                <a:cs typeface="Carlito"/>
              </a:rPr>
              <a:t>kita  </a:t>
            </a:r>
            <a:r>
              <a:rPr sz="2790" spc="-20" dirty="0">
                <a:latin typeface="Carlito"/>
                <a:cs typeface="Carlito"/>
              </a:rPr>
              <a:t>juga </a:t>
            </a:r>
            <a:r>
              <a:rPr sz="2790" spc="-5" dirty="0">
                <a:latin typeface="Carlito"/>
                <a:cs typeface="Carlito"/>
              </a:rPr>
              <a:t>dapat </a:t>
            </a:r>
            <a:r>
              <a:rPr sz="2790" spc="5" dirty="0">
                <a:latin typeface="Carlito"/>
                <a:cs typeface="Carlito"/>
              </a:rPr>
              <a:t>membuat</a:t>
            </a:r>
            <a:r>
              <a:rPr sz="2790" spc="-30" dirty="0">
                <a:latin typeface="Carlito"/>
                <a:cs typeface="Carlito"/>
              </a:rPr>
              <a:t> </a:t>
            </a:r>
            <a:r>
              <a:rPr sz="2790" spc="-5" dirty="0">
                <a:latin typeface="Carlito"/>
                <a:cs typeface="Carlito"/>
              </a:rPr>
              <a:t>perulangan.</a:t>
            </a:r>
            <a:endParaRPr sz="2790">
              <a:latin typeface="Carlito"/>
              <a:cs typeface="Carlito"/>
            </a:endParaRPr>
          </a:p>
          <a:p>
            <a:pPr marL="906145" lvl="1" indent="-566420">
              <a:lnSpc>
                <a:spcPct val="100000"/>
              </a:lnSpc>
              <a:spcBef>
                <a:spcPts val="1130"/>
              </a:spcBef>
              <a:buFont typeface="Arial" panose="020B0704020202090204"/>
              <a:buChar char="•"/>
              <a:tabLst>
                <a:tab pos="905510" algn="l"/>
                <a:tab pos="906780" algn="l"/>
              </a:tabLst>
            </a:pPr>
            <a:r>
              <a:rPr sz="2790" spc="5" dirty="0">
                <a:latin typeface="Carlito"/>
                <a:cs typeface="Carlito"/>
              </a:rPr>
              <a:t>Ini </a:t>
            </a:r>
            <a:r>
              <a:rPr sz="2790" dirty="0">
                <a:latin typeface="Carlito"/>
                <a:cs typeface="Carlito"/>
              </a:rPr>
              <a:t>disebut </a:t>
            </a:r>
            <a:r>
              <a:rPr sz="2790" spc="-10" dirty="0">
                <a:latin typeface="Carlito"/>
                <a:cs typeface="Carlito"/>
              </a:rPr>
              <a:t>dengan </a:t>
            </a:r>
            <a:r>
              <a:rPr sz="2790" i="1" spc="-15" dirty="0">
                <a:latin typeface="Carlito"/>
                <a:cs typeface="Carlito"/>
              </a:rPr>
              <a:t>nested</a:t>
            </a:r>
            <a:endParaRPr sz="2790">
              <a:latin typeface="Carlito"/>
              <a:cs typeface="Carlito"/>
            </a:endParaRPr>
          </a:p>
          <a:p>
            <a:pPr marL="906145" marR="2094865">
              <a:lnSpc>
                <a:spcPct val="100000"/>
              </a:lnSpc>
              <a:tabLst>
                <a:tab pos="3261995" algn="l"/>
              </a:tabLst>
            </a:pPr>
            <a:r>
              <a:rPr sz="2790" i="1" spc="5" dirty="0">
                <a:latin typeface="Carlito"/>
                <a:cs typeface="Carlito"/>
              </a:rPr>
              <a:t>loop</a:t>
            </a:r>
            <a:r>
              <a:rPr sz="2790" i="1" dirty="0">
                <a:latin typeface="Carlito"/>
                <a:cs typeface="Carlito"/>
              </a:rPr>
              <a:t> </a:t>
            </a:r>
            <a:r>
              <a:rPr sz="2790" spc="-20" dirty="0">
                <a:latin typeface="Carlito"/>
                <a:cs typeface="Carlito"/>
              </a:rPr>
              <a:t>atau	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spc="-15" dirty="0">
                <a:latin typeface="Carlito"/>
                <a:cs typeface="Carlito"/>
              </a:rPr>
              <a:t>bersarang  </a:t>
            </a:r>
            <a:r>
              <a:rPr sz="2790" spc="-20" dirty="0">
                <a:latin typeface="Carlito"/>
                <a:cs typeface="Carlito"/>
              </a:rPr>
              <a:t>atau 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spc="5" dirty="0">
                <a:latin typeface="Carlito"/>
                <a:cs typeface="Carlito"/>
              </a:rPr>
              <a:t>di dalam  </a:t>
            </a:r>
            <a:r>
              <a:rPr sz="2790" spc="-5" dirty="0">
                <a:latin typeface="Carlito"/>
                <a:cs typeface="Carlito"/>
              </a:rPr>
              <a:t>perualangan.</a:t>
            </a:r>
            <a:endParaRPr sz="279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: PERULANGAN NESTED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1645" y="1592210"/>
            <a:ext cx="4998412" cy="443928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577850" marR="351790" indent="-565785" algn="just">
              <a:lnSpc>
                <a:spcPct val="100000"/>
              </a:lnSpc>
              <a:spcBef>
                <a:spcPts val="10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2790" spc="-15" dirty="0">
                <a:latin typeface="Carlito"/>
                <a:cs typeface="Carlito"/>
              </a:rPr>
              <a:t>Pada 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spc="-15" dirty="0">
                <a:latin typeface="Carlito"/>
                <a:cs typeface="Carlito"/>
              </a:rPr>
              <a:t>tersebut, kita  </a:t>
            </a:r>
            <a:r>
              <a:rPr sz="2790" spc="5" dirty="0">
                <a:latin typeface="Carlito"/>
                <a:cs typeface="Carlito"/>
              </a:rPr>
              <a:t>menggunakan </a:t>
            </a:r>
            <a:r>
              <a:rPr sz="2790" b="1" spc="10" dirty="0">
                <a:solidFill>
                  <a:srgbClr val="FF0000"/>
                </a:solidFill>
                <a:latin typeface="Carlito"/>
                <a:cs typeface="Carlito"/>
              </a:rPr>
              <a:t>dua</a:t>
            </a:r>
            <a:r>
              <a:rPr sz="2790" b="1" spc="-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90" b="1" dirty="0">
                <a:solidFill>
                  <a:srgbClr val="FF0000"/>
                </a:solidFill>
                <a:latin typeface="Carlito"/>
                <a:cs typeface="Carlito"/>
              </a:rPr>
              <a:t>perulangan  </a:t>
            </a:r>
            <a:r>
              <a:rPr sz="2790" b="1" spc="-15" dirty="0">
                <a:solidFill>
                  <a:srgbClr val="FF0000"/>
                </a:solidFill>
                <a:latin typeface="Carlito"/>
                <a:cs typeface="Carlito"/>
              </a:rPr>
              <a:t>for</a:t>
            </a:r>
            <a:r>
              <a:rPr sz="2790" spc="-15" dirty="0">
                <a:latin typeface="Carlito"/>
                <a:cs typeface="Carlito"/>
              </a:rPr>
              <a:t>.</a:t>
            </a:r>
            <a:endParaRPr sz="2790">
              <a:latin typeface="Carlito"/>
              <a:cs typeface="Carlito"/>
            </a:endParaRPr>
          </a:p>
          <a:p>
            <a:pPr marL="577850" marR="5080" indent="-565785">
              <a:lnSpc>
                <a:spcPct val="100000"/>
              </a:lnSpc>
              <a:spcBef>
                <a:spcPts val="111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790" spc="-10" dirty="0">
                <a:latin typeface="Carlito"/>
                <a:cs typeface="Carlito"/>
              </a:rPr>
              <a:t>Perulangan </a:t>
            </a:r>
            <a:r>
              <a:rPr sz="2790" spc="-5" dirty="0">
                <a:latin typeface="Carlito"/>
                <a:cs typeface="Carlito"/>
              </a:rPr>
              <a:t>pertama  </a:t>
            </a:r>
            <a:r>
              <a:rPr sz="2790" spc="5" dirty="0">
                <a:latin typeface="Carlito"/>
                <a:cs typeface="Carlito"/>
              </a:rPr>
              <a:t>menggunakan </a:t>
            </a:r>
            <a:r>
              <a:rPr sz="2790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2790" b="1" spc="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279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90" spc="-10" dirty="0">
                <a:latin typeface="Carlito"/>
                <a:cs typeface="Carlito"/>
              </a:rPr>
              <a:t>sebagai  </a:t>
            </a:r>
            <a:r>
              <a:rPr sz="2790" spc="-65" dirty="0">
                <a:latin typeface="Carlito"/>
                <a:cs typeface="Carlito"/>
              </a:rPr>
              <a:t>counter, </a:t>
            </a:r>
            <a:r>
              <a:rPr sz="2790" spc="-5" dirty="0">
                <a:latin typeface="Carlito"/>
                <a:cs typeface="Carlito"/>
              </a:rPr>
              <a:t>sedangkan perulangan  </a:t>
            </a:r>
            <a:r>
              <a:rPr sz="2790" spc="-25" dirty="0">
                <a:latin typeface="Carlito"/>
                <a:cs typeface="Carlito"/>
              </a:rPr>
              <a:t>kedua </a:t>
            </a:r>
            <a:r>
              <a:rPr sz="2790" spc="5" dirty="0">
                <a:latin typeface="Carlito"/>
                <a:cs typeface="Carlito"/>
              </a:rPr>
              <a:t>menggunakan </a:t>
            </a:r>
            <a:r>
              <a:rPr sz="2790" b="1" dirty="0">
                <a:solidFill>
                  <a:srgbClr val="FF0000"/>
                </a:solidFill>
                <a:latin typeface="Carlito"/>
                <a:cs typeface="Carlito"/>
              </a:rPr>
              <a:t>variabel </a:t>
            </a:r>
            <a:r>
              <a:rPr sz="2790" b="1" spc="5" dirty="0">
                <a:solidFill>
                  <a:srgbClr val="FF0000"/>
                </a:solidFill>
                <a:latin typeface="Carlito"/>
                <a:cs typeface="Carlito"/>
              </a:rPr>
              <a:t>j </a:t>
            </a:r>
            <a:r>
              <a:rPr sz="2790" b="1" spc="5" dirty="0">
                <a:latin typeface="Carlito"/>
                <a:cs typeface="Carlito"/>
              </a:rPr>
              <a:t> </a:t>
            </a:r>
            <a:r>
              <a:rPr sz="2790" spc="-10" dirty="0">
                <a:latin typeface="Carlito"/>
                <a:cs typeface="Carlito"/>
              </a:rPr>
              <a:t>sebagai</a:t>
            </a:r>
            <a:r>
              <a:rPr sz="2790" spc="-5" dirty="0">
                <a:latin typeface="Carlito"/>
                <a:cs typeface="Carlito"/>
              </a:rPr>
              <a:t> </a:t>
            </a:r>
            <a:r>
              <a:rPr sz="2790" spc="-75" dirty="0">
                <a:latin typeface="Carlito"/>
                <a:cs typeface="Carlito"/>
              </a:rPr>
              <a:t>counter.</a:t>
            </a:r>
            <a:endParaRPr sz="279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66" y="1599590"/>
            <a:ext cx="6460818" cy="38420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50720" y="1416685"/>
            <a:ext cx="2931160" cy="50006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273368"/>
            <a:ext cx="10972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sz="3200"/>
              <a:t>LETS CODE : HASIL PERULANGAN NESTED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PERULANGAN / LOOPING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89" y="1578499"/>
            <a:ext cx="10562552" cy="310832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15" dirty="0">
                <a:latin typeface="Carlito"/>
                <a:cs typeface="Carlito"/>
              </a:rPr>
              <a:t>Perulangan akan </a:t>
            </a:r>
            <a:r>
              <a:rPr sz="3180" spc="5" dirty="0">
                <a:latin typeface="Carlito"/>
                <a:cs typeface="Carlito"/>
              </a:rPr>
              <a:t>membantu </a:t>
            </a:r>
            <a:r>
              <a:rPr sz="3180" spc="-10" dirty="0">
                <a:latin typeface="Carlito"/>
                <a:cs typeface="Carlito"/>
              </a:rPr>
              <a:t>kita mengeksekusi </a:t>
            </a:r>
            <a:r>
              <a:rPr sz="3180" spc="-40" dirty="0">
                <a:latin typeface="Carlito"/>
                <a:cs typeface="Carlito"/>
              </a:rPr>
              <a:t>kode </a:t>
            </a:r>
            <a:r>
              <a:rPr sz="3180" spc="-10" dirty="0">
                <a:latin typeface="Carlito"/>
                <a:cs typeface="Carlito"/>
              </a:rPr>
              <a:t>yang  </a:t>
            </a:r>
            <a:r>
              <a:rPr sz="3180" spc="10" dirty="0">
                <a:latin typeface="Carlito"/>
                <a:cs typeface="Carlito"/>
              </a:rPr>
              <a:t>berulang-ulang, </a:t>
            </a:r>
            <a:r>
              <a:rPr sz="3180" spc="-5" dirty="0">
                <a:latin typeface="Carlito"/>
                <a:cs typeface="Carlito"/>
              </a:rPr>
              <a:t>berapapun </a:t>
            </a:r>
            <a:r>
              <a:rPr sz="3180" spc="-10" dirty="0">
                <a:latin typeface="Carlito"/>
                <a:cs typeface="Carlito"/>
              </a:rPr>
              <a:t>yang kita </a:t>
            </a:r>
            <a:r>
              <a:rPr sz="3180" spc="10" dirty="0">
                <a:latin typeface="Carlito"/>
                <a:cs typeface="Carlito"/>
              </a:rPr>
              <a:t>mau. Ada lima </a:t>
            </a:r>
            <a:r>
              <a:rPr sz="3180" dirty="0">
                <a:latin typeface="Carlito"/>
                <a:cs typeface="Carlito"/>
              </a:rPr>
              <a:t>macam  bentuk </a:t>
            </a:r>
            <a:r>
              <a:rPr sz="3180" spc="-5" dirty="0">
                <a:latin typeface="Carlito"/>
                <a:cs typeface="Carlito"/>
              </a:rPr>
              <a:t>perulangan </a:t>
            </a:r>
            <a:r>
              <a:rPr sz="3180" spc="5" dirty="0">
                <a:latin typeface="Carlito"/>
                <a:cs typeface="Carlito"/>
              </a:rPr>
              <a:t>di </a:t>
            </a:r>
            <a:r>
              <a:rPr sz="3180" spc="-10" dirty="0">
                <a:latin typeface="Carlito"/>
                <a:cs typeface="Carlito"/>
              </a:rPr>
              <a:t>Javascript. </a:t>
            </a:r>
            <a:r>
              <a:rPr sz="3180" spc="-20" dirty="0">
                <a:latin typeface="Carlito"/>
                <a:cs typeface="Carlito"/>
              </a:rPr>
              <a:t>Secara </a:t>
            </a:r>
            <a:r>
              <a:rPr sz="3180" spc="10" dirty="0">
                <a:latin typeface="Carlito"/>
                <a:cs typeface="Carlito"/>
              </a:rPr>
              <a:t>umum, </a:t>
            </a:r>
            <a:r>
              <a:rPr sz="3180" spc="-5" dirty="0">
                <a:latin typeface="Carlito"/>
                <a:cs typeface="Carlito"/>
              </a:rPr>
              <a:t>perulangan </a:t>
            </a:r>
            <a:r>
              <a:rPr sz="3180" spc="5" dirty="0">
                <a:latin typeface="Carlito"/>
                <a:cs typeface="Carlito"/>
              </a:rPr>
              <a:t>ini  dibagi</a:t>
            </a:r>
            <a:r>
              <a:rPr sz="3180" spc="25" dirty="0"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dua.</a:t>
            </a:r>
            <a:endParaRPr sz="3180">
              <a:latin typeface="Carlito"/>
              <a:cs typeface="Carlito"/>
            </a:endParaRPr>
          </a:p>
          <a:p>
            <a:pPr marL="578485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50" dirty="0">
                <a:latin typeface="Carlito"/>
                <a:cs typeface="Carlito"/>
              </a:rPr>
              <a:t>Yaitu: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counted </a:t>
            </a:r>
            <a:r>
              <a:rPr sz="3180" b="1" spc="10" dirty="0">
                <a:solidFill>
                  <a:srgbClr val="FF0000"/>
                </a:solidFill>
                <a:latin typeface="Carlito"/>
                <a:cs typeface="Carlito"/>
              </a:rPr>
              <a:t>loop dan </a:t>
            </a:r>
            <a:r>
              <a:rPr sz="3180" b="1" spc="-5" dirty="0">
                <a:solidFill>
                  <a:srgbClr val="FF0000"/>
                </a:solidFill>
                <a:latin typeface="Carlito"/>
                <a:cs typeface="Carlito"/>
              </a:rPr>
              <a:t>uncounted</a:t>
            </a:r>
            <a:r>
              <a:rPr sz="3180" b="1" spc="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180" b="1" spc="10" dirty="0">
                <a:solidFill>
                  <a:srgbClr val="FF0000"/>
                </a:solidFill>
                <a:latin typeface="Carlito"/>
                <a:cs typeface="Carlito"/>
              </a:rPr>
              <a:t>loop</a:t>
            </a:r>
            <a:r>
              <a:rPr sz="3180" spc="10" dirty="0">
                <a:latin typeface="Carlito"/>
                <a:cs typeface="Carlito"/>
              </a:rPr>
              <a:t>.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11390" y="2714625"/>
            <a:ext cx="3927475" cy="38722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10235" y="1593215"/>
            <a:ext cx="5789295" cy="4220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: PERULANGAN NESTED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4380" y="2286953"/>
            <a:ext cx="10972800" cy="1143000"/>
          </a:xfrm>
          <a:prstGeom prst="rect">
            <a:avLst/>
          </a:prstGeom>
        </p:spPr>
        <p:txBody>
          <a:bodyPr/>
          <a:lstStyle/>
          <a:p/>
          <a:p>
            <a:r>
              <a:t>Struktur Data Array pada Javascript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LATAR BELAKANG </a:t>
            </a:r>
            <a:br/>
            <a:r>
              <a:t>Struktur Data Array 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1221" y="1440630"/>
            <a:ext cx="10121515" cy="162496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95" b="1" spc="-20" dirty="0">
                <a:latin typeface="Carlito"/>
                <a:cs typeface="Carlito"/>
              </a:rPr>
              <a:t>Bayangkan </a:t>
            </a:r>
            <a:r>
              <a:rPr sz="2395" b="1" spc="-15" dirty="0">
                <a:latin typeface="Carlito"/>
                <a:cs typeface="Carlito"/>
              </a:rPr>
              <a:t>sekarang </a:t>
            </a:r>
            <a:r>
              <a:rPr sz="2395" b="1" spc="-10" dirty="0">
                <a:latin typeface="Carlito"/>
                <a:cs typeface="Carlito"/>
              </a:rPr>
              <a:t>kita </a:t>
            </a:r>
            <a:r>
              <a:rPr sz="2395" b="1" dirty="0">
                <a:latin typeface="Carlito"/>
                <a:cs typeface="Carlito"/>
              </a:rPr>
              <a:t>sedang </a:t>
            </a:r>
            <a:r>
              <a:rPr sz="2395" b="1" spc="-10" dirty="0">
                <a:latin typeface="Carlito"/>
                <a:cs typeface="Carlito"/>
              </a:rPr>
              <a:t>membuat </a:t>
            </a:r>
            <a:r>
              <a:rPr sz="2395" b="1" spc="-5" dirty="0">
                <a:latin typeface="Carlito"/>
                <a:cs typeface="Carlito"/>
              </a:rPr>
              <a:t>aplikasi </a:t>
            </a:r>
            <a:r>
              <a:rPr sz="2395" b="1" spc="-10" dirty="0">
                <a:latin typeface="Carlito"/>
                <a:cs typeface="Carlito"/>
              </a:rPr>
              <a:t>web, </a:t>
            </a:r>
            <a:r>
              <a:rPr sz="2395" b="1" spc="-5" dirty="0">
                <a:latin typeface="Carlito"/>
                <a:cs typeface="Carlito"/>
              </a:rPr>
              <a:t>lalu </a:t>
            </a:r>
            <a:r>
              <a:rPr sz="2395" b="1" dirty="0">
                <a:latin typeface="Carlito"/>
                <a:cs typeface="Carlito"/>
              </a:rPr>
              <a:t>ingin </a:t>
            </a:r>
            <a:r>
              <a:rPr sz="2395" b="1" spc="-5" dirty="0">
                <a:latin typeface="Carlito"/>
                <a:cs typeface="Carlito"/>
              </a:rPr>
              <a:t>menampilkan  </a:t>
            </a:r>
            <a:r>
              <a:rPr sz="2395" b="1" spc="-10" dirty="0">
                <a:latin typeface="Carlito"/>
                <a:cs typeface="Carlito"/>
              </a:rPr>
              <a:t>daftar </a:t>
            </a:r>
            <a:r>
              <a:rPr sz="2395" b="1" dirty="0">
                <a:latin typeface="Carlito"/>
                <a:cs typeface="Carlito"/>
              </a:rPr>
              <a:t>nama-nama</a:t>
            </a:r>
            <a:r>
              <a:rPr sz="2395" b="1" spc="45" dirty="0">
                <a:latin typeface="Carlito"/>
                <a:cs typeface="Carlito"/>
              </a:rPr>
              <a:t> </a:t>
            </a:r>
            <a:r>
              <a:rPr sz="2395" b="1" spc="-5" dirty="0">
                <a:latin typeface="Carlito"/>
                <a:cs typeface="Carlito"/>
              </a:rPr>
              <a:t>produk.</a:t>
            </a:r>
            <a:endParaRPr sz="2395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5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95" b="1" spc="-20" dirty="0">
                <a:latin typeface="Carlito"/>
                <a:cs typeface="Carlito"/>
              </a:rPr>
              <a:t>var </a:t>
            </a:r>
            <a:r>
              <a:rPr sz="2395" b="1" spc="-5" dirty="0">
                <a:latin typeface="Carlito"/>
                <a:cs typeface="Carlito"/>
              </a:rPr>
              <a:t>produk1 </a:t>
            </a:r>
            <a:r>
              <a:rPr sz="2395" b="1" dirty="0">
                <a:latin typeface="Carlito"/>
                <a:cs typeface="Carlito"/>
              </a:rPr>
              <a:t>=</a:t>
            </a:r>
            <a:r>
              <a:rPr sz="2395" b="1" spc="40" dirty="0">
                <a:latin typeface="Carlito"/>
                <a:cs typeface="Carlito"/>
              </a:rPr>
              <a:t> </a:t>
            </a:r>
            <a:r>
              <a:rPr sz="2395" b="1" spc="-5" dirty="0">
                <a:latin typeface="Carlito"/>
                <a:cs typeface="Carlito"/>
              </a:rPr>
              <a:t>"Modem";</a:t>
            </a:r>
            <a:endParaRPr sz="2395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164" y="3049539"/>
            <a:ext cx="4941839" cy="90487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395" b="1" spc="-20" dirty="0">
                <a:latin typeface="Carlito"/>
                <a:cs typeface="Carlito"/>
              </a:rPr>
              <a:t>var </a:t>
            </a:r>
            <a:r>
              <a:rPr sz="2395" b="1" spc="-5" dirty="0">
                <a:latin typeface="Carlito"/>
                <a:cs typeface="Carlito"/>
              </a:rPr>
              <a:t>produk2 </a:t>
            </a:r>
            <a:r>
              <a:rPr sz="2395" b="1" dirty="0">
                <a:latin typeface="Carlito"/>
                <a:cs typeface="Carlito"/>
              </a:rPr>
              <a:t>= </a:t>
            </a:r>
            <a:r>
              <a:rPr sz="2395" b="1" spc="-10" dirty="0">
                <a:latin typeface="Carlito"/>
                <a:cs typeface="Carlito"/>
              </a:rPr>
              <a:t>"Hardisk";  </a:t>
            </a:r>
            <a:endParaRPr sz="2395" b="1" spc="-10" dirty="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395" b="1" spc="-20" dirty="0">
                <a:latin typeface="Carlito"/>
                <a:cs typeface="Carlito"/>
              </a:rPr>
              <a:t>var </a:t>
            </a:r>
            <a:r>
              <a:rPr sz="2395" b="1" spc="-5" dirty="0">
                <a:latin typeface="Carlito"/>
                <a:cs typeface="Carlito"/>
              </a:rPr>
              <a:t>produk3 </a:t>
            </a:r>
            <a:r>
              <a:rPr sz="2395" b="1" dirty="0">
                <a:latin typeface="Carlito"/>
                <a:cs typeface="Carlito"/>
              </a:rPr>
              <a:t>=</a:t>
            </a:r>
            <a:r>
              <a:rPr sz="2395" b="1" spc="-20" dirty="0">
                <a:latin typeface="Carlito"/>
                <a:cs typeface="Carlito"/>
              </a:rPr>
              <a:t> </a:t>
            </a:r>
            <a:r>
              <a:rPr sz="2395" b="1" dirty="0">
                <a:latin typeface="Carlito"/>
                <a:cs typeface="Carlito"/>
              </a:rPr>
              <a:t>"Flashdisk";</a:t>
            </a:r>
            <a:endParaRPr sz="2395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659" y="4366106"/>
            <a:ext cx="6647103" cy="1360170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2395" b="1" spc="-10" dirty="0">
                <a:latin typeface="Carlito"/>
                <a:cs typeface="Carlito"/>
                <a:sym typeface="+mn-ea"/>
              </a:rPr>
              <a:t>document.write(`${produk</a:t>
            </a:r>
            <a:r>
              <a:rPr lang="en-US" sz="2395" b="1" spc="-10" dirty="0">
                <a:latin typeface="Carlito"/>
                <a:cs typeface="Carlito"/>
                <a:sym typeface="+mn-ea"/>
              </a:rPr>
              <a:t>1</a:t>
            </a:r>
            <a:r>
              <a:rPr sz="2395" b="1" spc="-10" dirty="0">
                <a:latin typeface="Carlito"/>
                <a:cs typeface="Carlito"/>
                <a:sym typeface="+mn-ea"/>
              </a:rPr>
              <a:t>}&lt;br&gt;`);</a:t>
            </a:r>
            <a:endParaRPr sz="2395">
              <a:latin typeface="Carlito"/>
              <a:cs typeface="Carlito"/>
            </a:endParaRPr>
          </a:p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2395" b="1" spc="-10" dirty="0">
                <a:latin typeface="Carlito"/>
                <a:cs typeface="Carlito"/>
                <a:sym typeface="+mn-ea"/>
              </a:rPr>
              <a:t>document.write(`${produk</a:t>
            </a:r>
            <a:r>
              <a:rPr lang="en-US" sz="2395" b="1" spc="-10" dirty="0">
                <a:latin typeface="Carlito"/>
                <a:cs typeface="Carlito"/>
                <a:sym typeface="+mn-ea"/>
              </a:rPr>
              <a:t>2</a:t>
            </a:r>
            <a:r>
              <a:rPr sz="2395" b="1" spc="-10" dirty="0">
                <a:latin typeface="Carlito"/>
                <a:cs typeface="Carlito"/>
                <a:sym typeface="+mn-ea"/>
              </a:rPr>
              <a:t>}&lt;br&gt;`);</a:t>
            </a:r>
            <a:endParaRPr sz="2395" b="1" spc="-10" dirty="0">
              <a:latin typeface="Carlito"/>
              <a:cs typeface="Carlito"/>
            </a:endParaRPr>
          </a:p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2395" b="1" spc="-10" dirty="0">
                <a:latin typeface="Carlito"/>
                <a:cs typeface="Carlito"/>
              </a:rPr>
              <a:t>document.write(`${produk3}&lt;br&gt;`);</a:t>
            </a:r>
            <a:endParaRPr sz="2395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87201" y="3188515"/>
            <a:ext cx="5864321" cy="752379"/>
            <a:chOff x="10202532" y="5261050"/>
            <a:chExt cx="9676130" cy="1241425"/>
          </a:xfrm>
        </p:grpSpPr>
        <p:sp>
          <p:nvSpPr>
            <p:cNvPr id="10" name="object 10"/>
            <p:cNvSpPr/>
            <p:nvPr/>
          </p:nvSpPr>
          <p:spPr>
            <a:xfrm>
              <a:off x="10202532" y="5584491"/>
              <a:ext cx="1405165" cy="4513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59854" y="5261050"/>
              <a:ext cx="920620" cy="12411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48377" y="5261050"/>
              <a:ext cx="8430123" cy="1241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87461" y="3289743"/>
            <a:ext cx="5671512" cy="4229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9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Boleh-boleh saja. </a:t>
            </a:r>
            <a:r>
              <a:rPr sz="2695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Tapi </a:t>
            </a:r>
            <a:r>
              <a:rPr sz="269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kurang</a:t>
            </a:r>
            <a:r>
              <a:rPr sz="2695" spc="-3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 </a:t>
            </a:r>
            <a:r>
              <a:rPr sz="2695" spc="-5" dirty="0">
                <a:solidFill>
                  <a:srgbClr val="FF0000"/>
                </a:solidFill>
                <a:latin typeface="Arial" panose="020B0704020202090204"/>
                <a:cs typeface="Arial" panose="020B0704020202090204"/>
              </a:rPr>
              <a:t>efektif.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42655"/>
            <a:ext cx="12177761" cy="1172633"/>
            <a:chOff x="11311" y="70381"/>
            <a:chExt cx="20093305" cy="1934845"/>
          </a:xfrm>
        </p:grpSpPr>
        <p:sp>
          <p:nvSpPr>
            <p:cNvPr id="3" name="object 3"/>
            <p:cNvSpPr/>
            <p:nvPr/>
          </p:nvSpPr>
          <p:spPr>
            <a:xfrm>
              <a:off x="11311" y="70381"/>
              <a:ext cx="20093305" cy="1934845"/>
            </a:xfrm>
            <a:custGeom>
              <a:avLst/>
              <a:gdLst/>
              <a:ahLst/>
              <a:cxnLst/>
              <a:rect l="l" t="t" r="r" b="b"/>
              <a:pathLst>
                <a:path w="20093305" h="1934845">
                  <a:moveTo>
                    <a:pt x="20092788" y="0"/>
                  </a:moveTo>
                  <a:lnTo>
                    <a:pt x="0" y="0"/>
                  </a:lnTo>
                  <a:lnTo>
                    <a:pt x="0" y="1934246"/>
                  </a:lnTo>
                  <a:lnTo>
                    <a:pt x="20092788" y="1934246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5147199" y="70381"/>
              <a:ext cx="1934246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Struktur Data Array pada 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239" y="1525306"/>
            <a:ext cx="10653761" cy="4254500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b="1" spc="5" dirty="0">
                <a:latin typeface="Carlito"/>
                <a:cs typeface="Carlito"/>
              </a:rPr>
              <a:t>Struktur </a:t>
            </a:r>
            <a:r>
              <a:rPr sz="3180" b="1" spc="-15" dirty="0">
                <a:latin typeface="Carlito"/>
                <a:cs typeface="Carlito"/>
              </a:rPr>
              <a:t>data </a:t>
            </a:r>
            <a:r>
              <a:rPr sz="3180" dirty="0">
                <a:latin typeface="Carlito"/>
                <a:cs typeface="Carlito"/>
              </a:rPr>
              <a:t>merupakan </a:t>
            </a:r>
            <a:r>
              <a:rPr sz="3180" spc="-30" dirty="0">
                <a:latin typeface="Carlito"/>
                <a:cs typeface="Carlito"/>
              </a:rPr>
              <a:t>cara-cara </a:t>
            </a:r>
            <a:r>
              <a:rPr sz="3180" spc="-20" dirty="0">
                <a:latin typeface="Carlito"/>
                <a:cs typeface="Carlito"/>
              </a:rPr>
              <a:t>atau </a:t>
            </a:r>
            <a:r>
              <a:rPr sz="3180" spc="-5" dirty="0">
                <a:latin typeface="Carlito"/>
                <a:cs typeface="Carlito"/>
              </a:rPr>
              <a:t>metode </a:t>
            </a:r>
            <a:r>
              <a:rPr sz="3180" spc="-10" dirty="0">
                <a:latin typeface="Carlito"/>
                <a:cs typeface="Carlito"/>
              </a:rPr>
              <a:t>yang  </a:t>
            </a:r>
            <a:r>
              <a:rPr sz="3180" spc="-5" dirty="0">
                <a:latin typeface="Carlito"/>
                <a:cs typeface="Carlito"/>
              </a:rPr>
              <a:t>digunakan </a:t>
            </a:r>
            <a:r>
              <a:rPr sz="3180" dirty="0">
                <a:latin typeface="Carlito"/>
                <a:cs typeface="Carlito"/>
              </a:rPr>
              <a:t>untuk menyimpan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5" dirty="0">
                <a:latin typeface="Carlito"/>
                <a:cs typeface="Carlito"/>
              </a:rPr>
              <a:t>di dalam </a:t>
            </a:r>
            <a:r>
              <a:rPr sz="3180" spc="10" dirty="0">
                <a:latin typeface="Carlito"/>
                <a:cs typeface="Carlito"/>
              </a:rPr>
              <a:t>memori</a:t>
            </a:r>
            <a:r>
              <a:rPr sz="3180" spc="215" dirty="0">
                <a:latin typeface="Carlito"/>
                <a:cs typeface="Carlito"/>
              </a:rPr>
              <a:t> </a:t>
            </a:r>
            <a:r>
              <a:rPr sz="3180" spc="-80" dirty="0">
                <a:latin typeface="Carlito"/>
                <a:cs typeface="Carlito"/>
              </a:rPr>
              <a:t>komputer.</a:t>
            </a:r>
            <a:endParaRPr sz="3180">
              <a:latin typeface="Carlito"/>
              <a:cs typeface="Carlito"/>
            </a:endParaRPr>
          </a:p>
          <a:p>
            <a:pPr marL="577850" marR="2505710" indent="-565785">
              <a:lnSpc>
                <a:spcPct val="100000"/>
              </a:lnSpc>
              <a:spcBef>
                <a:spcPts val="127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Salah </a:t>
            </a:r>
            <a:r>
              <a:rPr sz="3180" spc="-10" dirty="0">
                <a:latin typeface="Carlito"/>
                <a:cs typeface="Carlito"/>
              </a:rPr>
              <a:t>satu </a:t>
            </a:r>
            <a:r>
              <a:rPr sz="3180" spc="-5" dirty="0">
                <a:latin typeface="Carlito"/>
                <a:cs typeface="Carlito"/>
              </a:rPr>
              <a:t>struktur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5" dirty="0">
                <a:latin typeface="Carlito"/>
                <a:cs typeface="Carlito"/>
              </a:rPr>
              <a:t>sering </a:t>
            </a:r>
            <a:r>
              <a:rPr sz="3180" spc="-5" dirty="0">
                <a:latin typeface="Carlito"/>
                <a:cs typeface="Carlito"/>
              </a:rPr>
              <a:t>digunakan </a:t>
            </a:r>
            <a:r>
              <a:rPr sz="3180" spc="5" dirty="0">
                <a:latin typeface="Carlito"/>
                <a:cs typeface="Carlito"/>
              </a:rPr>
              <a:t>dalam  </a:t>
            </a:r>
            <a:r>
              <a:rPr sz="3180" spc="-10" dirty="0">
                <a:latin typeface="Carlito"/>
                <a:cs typeface="Carlito"/>
              </a:rPr>
              <a:t>pemrograman </a:t>
            </a:r>
            <a:r>
              <a:rPr sz="3180" spc="10" dirty="0">
                <a:latin typeface="Carlito"/>
                <a:cs typeface="Carlito"/>
              </a:rPr>
              <a:t>adalah</a:t>
            </a:r>
            <a:r>
              <a:rPr sz="3180" spc="75" dirty="0">
                <a:latin typeface="Carlito"/>
                <a:cs typeface="Carlito"/>
              </a:rPr>
              <a:t> </a:t>
            </a:r>
            <a:r>
              <a:rPr sz="3180" b="1" spc="-30" dirty="0">
                <a:latin typeface="Carlito"/>
                <a:cs typeface="Carlito"/>
              </a:rPr>
              <a:t>Array</a:t>
            </a:r>
            <a:r>
              <a:rPr sz="3180" spc="-30" dirty="0">
                <a:latin typeface="Carlito"/>
                <a:cs typeface="Carlito"/>
              </a:rPr>
              <a:t>.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35" dirty="0">
                <a:latin typeface="Carlito"/>
                <a:cs typeface="Carlito"/>
              </a:rPr>
              <a:t>Array </a:t>
            </a:r>
            <a:r>
              <a:rPr sz="3180" dirty="0">
                <a:latin typeface="Carlito"/>
                <a:cs typeface="Carlito"/>
              </a:rPr>
              <a:t>merupakan </a:t>
            </a:r>
            <a:r>
              <a:rPr sz="3180" spc="-5" dirty="0">
                <a:latin typeface="Carlito"/>
                <a:cs typeface="Carlito"/>
              </a:rPr>
              <a:t>struktur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-10" dirty="0">
                <a:latin typeface="Carlito"/>
                <a:cs typeface="Carlito"/>
              </a:rPr>
              <a:t>yang</a:t>
            </a:r>
            <a:r>
              <a:rPr sz="3180" spc="170" dirty="0">
                <a:latin typeface="Carlito"/>
                <a:cs typeface="Carlito"/>
              </a:rPr>
              <a:t> </a:t>
            </a:r>
            <a:r>
              <a:rPr sz="3180" spc="-5" dirty="0">
                <a:latin typeface="Carlito"/>
                <a:cs typeface="Carlito"/>
              </a:rPr>
              <a:t>digunakan</a:t>
            </a:r>
            <a:endParaRPr sz="3180">
              <a:latin typeface="Carlito"/>
              <a:cs typeface="Carlito"/>
            </a:endParaRPr>
          </a:p>
          <a:p>
            <a:pPr marL="577850">
              <a:lnSpc>
                <a:spcPct val="100000"/>
              </a:lnSpc>
              <a:spcBef>
                <a:spcPts val="35"/>
              </a:spcBef>
            </a:pPr>
            <a:r>
              <a:rPr sz="3180" dirty="0">
                <a:latin typeface="Carlito"/>
                <a:cs typeface="Carlito"/>
              </a:rPr>
              <a:t>untuk </a:t>
            </a:r>
            <a:r>
              <a:rPr sz="3180" b="1" dirty="0">
                <a:latin typeface="Carlito"/>
                <a:cs typeface="Carlito"/>
              </a:rPr>
              <a:t>menyimpan </a:t>
            </a:r>
            <a:r>
              <a:rPr sz="3180" b="1" spc="5" dirty="0">
                <a:latin typeface="Carlito"/>
                <a:cs typeface="Carlito"/>
              </a:rPr>
              <a:t>sekumpulan </a:t>
            </a:r>
            <a:r>
              <a:rPr sz="3180" b="1" spc="-15" dirty="0">
                <a:latin typeface="Carlito"/>
                <a:cs typeface="Carlito"/>
              </a:rPr>
              <a:t>data </a:t>
            </a:r>
            <a:r>
              <a:rPr sz="3180" spc="5" dirty="0">
                <a:latin typeface="Carlito"/>
                <a:cs typeface="Carlito"/>
              </a:rPr>
              <a:t>dalam </a:t>
            </a:r>
            <a:r>
              <a:rPr sz="3180" spc="-10" dirty="0">
                <a:latin typeface="Carlito"/>
                <a:cs typeface="Carlito"/>
              </a:rPr>
              <a:t>satu</a:t>
            </a:r>
            <a:r>
              <a:rPr sz="3180" spc="175" dirty="0">
                <a:latin typeface="Carlito"/>
                <a:cs typeface="Carlito"/>
              </a:rPr>
              <a:t> </a:t>
            </a:r>
            <a:r>
              <a:rPr sz="3180" spc="-10" dirty="0">
                <a:latin typeface="Carlito"/>
                <a:cs typeface="Carlito"/>
              </a:rPr>
              <a:t>tempat.</a:t>
            </a:r>
            <a:endParaRPr sz="318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82726" y="5816946"/>
          <a:ext cx="8122920" cy="29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7640"/>
                <a:gridCol w="2707640"/>
                <a:gridCol w="2707640"/>
              </a:tblGrid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90" b="1" spc="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Indeks</a:t>
                      </a:r>
                      <a:r>
                        <a:rPr sz="179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79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[0]</a:t>
                      </a:r>
                      <a:endParaRPr sz="179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88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90" b="1" spc="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Indeks</a:t>
                      </a:r>
                      <a:r>
                        <a:rPr sz="179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79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[1]</a:t>
                      </a:r>
                      <a:endParaRPr sz="179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88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790" b="1" spc="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Indeks</a:t>
                      </a:r>
                      <a:r>
                        <a:rPr sz="179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79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[2]</a:t>
                      </a:r>
                      <a:endParaRPr sz="179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88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42655"/>
            <a:ext cx="12177761" cy="1180715"/>
            <a:chOff x="11311" y="70381"/>
            <a:chExt cx="20093305" cy="1948180"/>
          </a:xfrm>
        </p:grpSpPr>
        <p:sp>
          <p:nvSpPr>
            <p:cNvPr id="3" name="object 3"/>
            <p:cNvSpPr/>
            <p:nvPr/>
          </p:nvSpPr>
          <p:spPr>
            <a:xfrm>
              <a:off x="11311" y="70381"/>
              <a:ext cx="20093305" cy="1934845"/>
            </a:xfrm>
            <a:custGeom>
              <a:avLst/>
              <a:gdLst/>
              <a:ahLst/>
              <a:cxnLst/>
              <a:rect l="l" t="t" r="r" b="b"/>
              <a:pathLst>
                <a:path w="20093305" h="1934845">
                  <a:moveTo>
                    <a:pt x="20092788" y="0"/>
                  </a:moveTo>
                  <a:lnTo>
                    <a:pt x="0" y="0"/>
                  </a:lnTo>
                  <a:lnTo>
                    <a:pt x="0" y="1934246"/>
                  </a:lnTo>
                  <a:lnTo>
                    <a:pt x="20092788" y="1934246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7668382" y="84206"/>
              <a:ext cx="1932989" cy="193424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Struktur Data Array pada Javascript</a:t>
            </a:r>
          </a:p>
        </p:txBody>
      </p:sp>
      <p:sp>
        <p:nvSpPr>
          <p:cNvPr id="6" name="object 6"/>
          <p:cNvSpPr/>
          <p:nvPr/>
        </p:nvSpPr>
        <p:spPr>
          <a:xfrm>
            <a:off x="613216" y="1599590"/>
            <a:ext cx="6108147" cy="3656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Struktur Data Array pada Javascript</a:t>
            </a:r>
          </a:p>
        </p:txBody>
      </p:sp>
      <p:sp>
        <p:nvSpPr>
          <p:cNvPr id="4" name="object 4"/>
          <p:cNvSpPr/>
          <p:nvPr/>
        </p:nvSpPr>
        <p:spPr>
          <a:xfrm>
            <a:off x="613216" y="1599590"/>
            <a:ext cx="5399758" cy="39448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7699012" y="2109910"/>
            <a:ext cx="2329995" cy="2038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9864176" y="0"/>
            <a:ext cx="1172270" cy="117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" y="1128852"/>
            <a:ext cx="12177761" cy="5726545"/>
            <a:chOff x="11311" y="1862606"/>
            <a:chExt cx="20093305" cy="9448800"/>
          </a:xfrm>
        </p:grpSpPr>
        <p:sp>
          <p:nvSpPr>
            <p:cNvPr id="3" name="object 3"/>
            <p:cNvSpPr/>
            <p:nvPr/>
          </p:nvSpPr>
          <p:spPr>
            <a:xfrm>
              <a:off x="11311" y="1862606"/>
              <a:ext cx="20093305" cy="9448800"/>
            </a:xfrm>
            <a:custGeom>
              <a:avLst/>
              <a:gdLst/>
              <a:ahLst/>
              <a:cxnLst/>
              <a:rect l="l" t="t" r="r" b="b"/>
              <a:pathLst>
                <a:path w="20093305" h="9448800">
                  <a:moveTo>
                    <a:pt x="20092788" y="0"/>
                  </a:moveTo>
                  <a:lnTo>
                    <a:pt x="0" y="0"/>
                  </a:lnTo>
                  <a:lnTo>
                    <a:pt x="0" y="9448776"/>
                  </a:lnTo>
                  <a:lnTo>
                    <a:pt x="20092788" y="9448776"/>
                  </a:lnTo>
                  <a:lnTo>
                    <a:pt x="20092788" y="0"/>
                  </a:lnTo>
                  <a:close/>
                </a:path>
              </a:pathLst>
            </a:custGeom>
            <a:solidFill>
              <a:srgbClr val="31ADB8"/>
            </a:solid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292" y="2979921"/>
              <a:ext cx="4951872" cy="582913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5" name="object 5"/>
            <p:cNvSpPr/>
            <p:nvPr/>
          </p:nvSpPr>
          <p:spPr>
            <a:xfrm>
              <a:off x="1131138" y="2639322"/>
              <a:ext cx="9540523" cy="74655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</a:t>
            </a:r>
            <a:br/>
            <a:r>
              <a:t>Struktur Data Array pada Javascript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Cara Menambahkan Data ke Dalam 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515" y="1634452"/>
            <a:ext cx="8886536" cy="280987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 algn="just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10" dirty="0">
                <a:latin typeface="Carlito"/>
                <a:cs typeface="Carlito"/>
              </a:rPr>
              <a:t>Ada dua </a:t>
            </a:r>
            <a:r>
              <a:rPr sz="3180" spc="-30" dirty="0">
                <a:latin typeface="Carlito"/>
                <a:cs typeface="Carlito"/>
              </a:rPr>
              <a:t>cara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5" dirty="0">
                <a:latin typeface="Carlito"/>
                <a:cs typeface="Carlito"/>
              </a:rPr>
              <a:t>bisa </a:t>
            </a:r>
            <a:r>
              <a:rPr sz="3180" spc="-15" dirty="0">
                <a:latin typeface="Carlito"/>
                <a:cs typeface="Carlito"/>
              </a:rPr>
              <a:t>dilakukan  </a:t>
            </a:r>
            <a:r>
              <a:rPr sz="3180" dirty="0">
                <a:latin typeface="Carlito"/>
                <a:cs typeface="Carlito"/>
              </a:rPr>
              <a:t>untuk </a:t>
            </a:r>
            <a:r>
              <a:rPr sz="3180" spc="15" dirty="0">
                <a:latin typeface="Carlito"/>
                <a:cs typeface="Carlito"/>
              </a:rPr>
              <a:t>menambah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-75" dirty="0">
                <a:latin typeface="Carlito"/>
                <a:cs typeface="Carlito"/>
              </a:rPr>
              <a:t>ke </a:t>
            </a:r>
            <a:r>
              <a:rPr sz="3180" spc="5" dirty="0">
                <a:latin typeface="Carlito"/>
                <a:cs typeface="Carlito"/>
              </a:rPr>
              <a:t>dalam  </a:t>
            </a:r>
            <a:r>
              <a:rPr sz="3180" spc="-30" dirty="0">
                <a:latin typeface="Carlito"/>
                <a:cs typeface="Carlito"/>
              </a:rPr>
              <a:t>array:</a:t>
            </a:r>
            <a:endParaRPr sz="318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704020202090204"/>
              <a:buChar char="•"/>
            </a:pPr>
            <a:endParaRPr sz="4395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10" dirty="0">
                <a:latin typeface="Carlito"/>
                <a:cs typeface="Carlito"/>
              </a:rPr>
              <a:t>Mengisi </a:t>
            </a:r>
            <a:r>
              <a:rPr sz="3180" spc="5" dirty="0">
                <a:latin typeface="Carlito"/>
                <a:cs typeface="Carlito"/>
              </a:rPr>
              <a:t>menggunakan</a:t>
            </a:r>
            <a:r>
              <a:rPr sz="3180" spc="40" dirty="0">
                <a:latin typeface="Carlito"/>
                <a:cs typeface="Carlito"/>
              </a:rPr>
              <a:t> </a:t>
            </a:r>
            <a:r>
              <a:rPr sz="3180" b="1" dirty="0">
                <a:solidFill>
                  <a:srgbClr val="FF0000"/>
                </a:solidFill>
                <a:latin typeface="Carlito"/>
                <a:cs typeface="Carlito"/>
              </a:rPr>
              <a:t>indeks</a:t>
            </a:r>
            <a:r>
              <a:rPr sz="3180" dirty="0">
                <a:latin typeface="Carlito"/>
                <a:cs typeface="Carlito"/>
              </a:rPr>
              <a:t>;</a:t>
            </a:r>
            <a:endParaRPr sz="3180">
              <a:latin typeface="Carlito"/>
              <a:cs typeface="Carlito"/>
            </a:endParaRPr>
          </a:p>
          <a:p>
            <a:pPr marL="577850" marR="459740" indent="-565785">
              <a:lnSpc>
                <a:spcPct val="1000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10" dirty="0">
                <a:latin typeface="Carlito"/>
                <a:cs typeface="Carlito"/>
              </a:rPr>
              <a:t>Mengisi </a:t>
            </a: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method  </a:t>
            </a:r>
            <a:r>
              <a:rPr sz="3180" b="1" spc="10" dirty="0">
                <a:solidFill>
                  <a:srgbClr val="FF0000"/>
                </a:solidFill>
                <a:latin typeface="Carlito"/>
                <a:cs typeface="Carlito"/>
              </a:rPr>
              <a:t>push().</a:t>
            </a:r>
            <a:endParaRPr sz="318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64176" y="0"/>
            <a:ext cx="1172270" cy="11715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Cara 1 Menambahkan Data ke Dalam Array</a:t>
            </a:r>
          </a:p>
        </p:txBody>
      </p:sp>
      <p:sp>
        <p:nvSpPr>
          <p:cNvPr id="4" name="object 4"/>
          <p:cNvSpPr/>
          <p:nvPr/>
        </p:nvSpPr>
        <p:spPr>
          <a:xfrm>
            <a:off x="627468" y="1599590"/>
            <a:ext cx="5016838" cy="7129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45079" y="3129808"/>
            <a:ext cx="4043282" cy="73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6486846" y="1642607"/>
            <a:ext cx="4602516" cy="3043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244215"/>
          </a:xfrm>
          <a:custGeom>
            <a:avLst/>
            <a:gdLst/>
            <a:ahLst/>
            <a:cxnLst/>
            <a:rect l="l" t="t" r="r" b="b"/>
            <a:pathLst>
              <a:path w="20093305" h="2052955">
                <a:moveTo>
                  <a:pt x="20092788" y="0"/>
                </a:moveTo>
                <a:lnTo>
                  <a:pt x="0" y="0"/>
                </a:lnTo>
                <a:lnTo>
                  <a:pt x="0" y="2052387"/>
                </a:lnTo>
                <a:lnTo>
                  <a:pt x="20092788" y="2052387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Cara 2 Menambahkan Data ke Dalam Array</a:t>
            </a:r>
          </a:p>
        </p:txBody>
      </p:sp>
      <p:sp>
        <p:nvSpPr>
          <p:cNvPr id="4" name="object 4"/>
          <p:cNvSpPr/>
          <p:nvPr/>
        </p:nvSpPr>
        <p:spPr>
          <a:xfrm>
            <a:off x="832588" y="1513516"/>
            <a:ext cx="5856783" cy="35945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7516124" y="2315069"/>
            <a:ext cx="3418103" cy="214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8540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t>Counted loop dan Uncounted loop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35757" y="1592210"/>
            <a:ext cx="5270115" cy="401002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578485" marR="362585" indent="-566420">
              <a:lnSpc>
                <a:spcPct val="100000"/>
              </a:lnSpc>
              <a:spcBef>
                <a:spcPts val="100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2790" b="1" spc="-10" dirty="0">
                <a:latin typeface="Carlito"/>
                <a:cs typeface="Carlito"/>
              </a:rPr>
              <a:t>Counted </a:t>
            </a:r>
            <a:r>
              <a:rPr sz="2790" b="1" spc="10" dirty="0">
                <a:latin typeface="Carlito"/>
                <a:cs typeface="Carlito"/>
              </a:rPr>
              <a:t>Loop </a:t>
            </a:r>
            <a:r>
              <a:rPr sz="2790" dirty="0">
                <a:latin typeface="Carlito"/>
                <a:cs typeface="Carlito"/>
              </a:rPr>
              <a:t>merupakan  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spc="-10" dirty="0">
                <a:latin typeface="Carlito"/>
                <a:cs typeface="Carlito"/>
              </a:rPr>
              <a:t>yang </a:t>
            </a:r>
            <a:r>
              <a:rPr sz="2790" dirty="0">
                <a:latin typeface="Carlito"/>
                <a:cs typeface="Carlito"/>
              </a:rPr>
              <a:t>jelas </a:t>
            </a:r>
            <a:r>
              <a:rPr sz="2790" spc="5" dirty="0">
                <a:latin typeface="Carlito"/>
                <a:cs typeface="Carlito"/>
              </a:rPr>
              <a:t>dan sudah  </a:t>
            </a:r>
            <a:r>
              <a:rPr sz="2790" dirty="0">
                <a:latin typeface="Carlito"/>
                <a:cs typeface="Carlito"/>
              </a:rPr>
              <a:t>jelas </a:t>
            </a:r>
            <a:r>
              <a:rPr sz="2790" spc="5" dirty="0">
                <a:latin typeface="Carlito"/>
                <a:cs typeface="Carlito"/>
              </a:rPr>
              <a:t>jumlah </a:t>
            </a:r>
            <a:r>
              <a:rPr sz="2790" spc="-25" dirty="0">
                <a:latin typeface="Carlito"/>
                <a:cs typeface="Carlito"/>
              </a:rPr>
              <a:t>banyak  </a:t>
            </a:r>
            <a:r>
              <a:rPr sz="2790" spc="-15" dirty="0">
                <a:latin typeface="Carlito"/>
                <a:cs typeface="Carlito"/>
              </a:rPr>
              <a:t>perulangannya.</a:t>
            </a:r>
            <a:endParaRPr sz="2790">
              <a:latin typeface="Carlito"/>
              <a:cs typeface="Carlito"/>
            </a:endParaRPr>
          </a:p>
          <a:p>
            <a:pPr marL="578485" marR="5080" indent="-566420">
              <a:lnSpc>
                <a:spcPct val="100000"/>
              </a:lnSpc>
              <a:spcBef>
                <a:spcPts val="1105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2790" spc="-5" dirty="0">
                <a:latin typeface="Carlito"/>
                <a:cs typeface="Carlito"/>
              </a:rPr>
              <a:t>Sedangkan </a:t>
            </a:r>
            <a:r>
              <a:rPr sz="2790" b="1" spc="-5" dirty="0">
                <a:latin typeface="Carlito"/>
                <a:cs typeface="Carlito"/>
              </a:rPr>
              <a:t>Uncounted </a:t>
            </a:r>
            <a:r>
              <a:rPr sz="2790" b="1" spc="5" dirty="0">
                <a:latin typeface="Carlito"/>
                <a:cs typeface="Carlito"/>
              </a:rPr>
              <a:t>Loop</a:t>
            </a:r>
            <a:r>
              <a:rPr sz="2790" spc="5" dirty="0">
                <a:latin typeface="Carlito"/>
                <a:cs typeface="Carlito"/>
              </a:rPr>
              <a:t>,  </a:t>
            </a:r>
            <a:r>
              <a:rPr sz="2790" dirty="0">
                <a:latin typeface="Carlito"/>
                <a:cs typeface="Carlito"/>
              </a:rPr>
              <a:t>merupakan 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spc="-10" dirty="0">
                <a:latin typeface="Carlito"/>
                <a:cs typeface="Carlito"/>
              </a:rPr>
              <a:t>yang</a:t>
            </a:r>
            <a:r>
              <a:rPr sz="2790" spc="-60" dirty="0">
                <a:latin typeface="Carlito"/>
                <a:cs typeface="Carlito"/>
              </a:rPr>
              <a:t> </a:t>
            </a:r>
            <a:r>
              <a:rPr sz="2790" spc="5" dirty="0">
                <a:latin typeface="Carlito"/>
                <a:cs typeface="Carlito"/>
              </a:rPr>
              <a:t>tidak  </a:t>
            </a:r>
            <a:r>
              <a:rPr sz="2790" dirty="0">
                <a:latin typeface="Carlito"/>
                <a:cs typeface="Carlito"/>
              </a:rPr>
              <a:t>jelas </a:t>
            </a:r>
            <a:r>
              <a:rPr sz="2790" spc="-10" dirty="0">
                <a:latin typeface="Carlito"/>
                <a:cs typeface="Carlito"/>
              </a:rPr>
              <a:t>berapa </a:t>
            </a:r>
            <a:r>
              <a:rPr sz="2790" spc="-15" dirty="0">
                <a:latin typeface="Carlito"/>
                <a:cs typeface="Carlito"/>
              </a:rPr>
              <a:t>kali </a:t>
            </a:r>
            <a:r>
              <a:rPr sz="2790" spc="5" dirty="0">
                <a:latin typeface="Carlito"/>
                <a:cs typeface="Carlito"/>
              </a:rPr>
              <a:t>ia </a:t>
            </a:r>
            <a:r>
              <a:rPr sz="2790" dirty="0">
                <a:latin typeface="Carlito"/>
                <a:cs typeface="Carlito"/>
              </a:rPr>
              <a:t>harus  </a:t>
            </a:r>
            <a:r>
              <a:rPr sz="2790" spc="5" dirty="0">
                <a:latin typeface="Carlito"/>
                <a:cs typeface="Carlito"/>
              </a:rPr>
              <a:t>mengulang.</a:t>
            </a:r>
            <a:endParaRPr sz="279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866" y="1228637"/>
            <a:ext cx="5554384" cy="55018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Cara Menghapus Data dalam 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6569" y="1610301"/>
            <a:ext cx="9979121" cy="2813685"/>
          </a:xfrm>
          <a:prstGeom prst="rect">
            <a:avLst/>
          </a:prstGeom>
        </p:spPr>
        <p:txBody>
          <a:bodyPr vert="horz" wrap="square" lIns="0" tIns="6927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seperti menambahkan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-80" dirty="0">
                <a:latin typeface="Carlito"/>
                <a:cs typeface="Carlito"/>
              </a:rPr>
              <a:t>ke </a:t>
            </a:r>
            <a:r>
              <a:rPr sz="3180" spc="-95" dirty="0">
                <a:latin typeface="Carlito"/>
                <a:cs typeface="Carlito"/>
              </a:rPr>
              <a:t>array, </a:t>
            </a:r>
            <a:r>
              <a:rPr sz="3180" spc="10" dirty="0">
                <a:latin typeface="Carlito"/>
                <a:cs typeface="Carlito"/>
              </a:rPr>
              <a:t>menghapus </a:t>
            </a:r>
            <a:r>
              <a:rPr sz="3180" spc="-20" dirty="0">
                <a:latin typeface="Carlito"/>
                <a:cs typeface="Carlito"/>
              </a:rPr>
              <a:t>data juga  </a:t>
            </a:r>
            <a:r>
              <a:rPr sz="3180" spc="5" dirty="0">
                <a:latin typeface="Carlito"/>
                <a:cs typeface="Carlito"/>
              </a:rPr>
              <a:t>memiliki </a:t>
            </a:r>
            <a:r>
              <a:rPr sz="3180" spc="10" dirty="0">
                <a:latin typeface="Carlito"/>
                <a:cs typeface="Carlito"/>
              </a:rPr>
              <a:t>dua</a:t>
            </a:r>
            <a:r>
              <a:rPr sz="3180" spc="40" dirty="0">
                <a:latin typeface="Carlito"/>
                <a:cs typeface="Carlito"/>
              </a:rPr>
              <a:t> </a:t>
            </a:r>
            <a:r>
              <a:rPr sz="3180" spc="-25" dirty="0">
                <a:latin typeface="Carlito"/>
                <a:cs typeface="Carlito"/>
              </a:rPr>
              <a:t>cara:</a:t>
            </a:r>
            <a:endParaRPr sz="318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704020202090204"/>
              <a:buChar char="•"/>
            </a:pPr>
            <a:endParaRPr sz="4395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Menggunakan</a:t>
            </a:r>
            <a:r>
              <a:rPr sz="3180" spc="30" dirty="0">
                <a:latin typeface="Carlito"/>
                <a:cs typeface="Carlito"/>
              </a:rPr>
              <a:t> </a:t>
            </a:r>
            <a:r>
              <a:rPr sz="3180" b="1" spc="-10" dirty="0">
                <a:solidFill>
                  <a:srgbClr val="FF0000"/>
                </a:solidFill>
                <a:latin typeface="Carlito"/>
                <a:cs typeface="Carlito"/>
              </a:rPr>
              <a:t>delete;</a:t>
            </a:r>
            <a:endParaRPr sz="318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3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Menggunakan </a:t>
            </a:r>
            <a:r>
              <a:rPr sz="3180" b="1" spc="5" dirty="0">
                <a:solidFill>
                  <a:srgbClr val="FF0000"/>
                </a:solidFill>
                <a:latin typeface="Carlito"/>
                <a:cs typeface="Carlito"/>
              </a:rPr>
              <a:t>method</a:t>
            </a:r>
            <a:r>
              <a:rPr sz="3180" b="1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180" b="1" spc="10" dirty="0">
                <a:solidFill>
                  <a:srgbClr val="FF0000"/>
                </a:solidFill>
                <a:latin typeface="Carlito"/>
                <a:cs typeface="Carlito"/>
              </a:rPr>
              <a:t>pop().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Cara 1 Menghapus Data Dari 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27468" y="1599590"/>
            <a:ext cx="5016838" cy="7129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4" name="object 4"/>
          <p:cNvSpPr/>
          <p:nvPr/>
        </p:nvSpPr>
        <p:spPr>
          <a:xfrm>
            <a:off x="670966" y="2557737"/>
            <a:ext cx="4042531" cy="735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86041" y="3746109"/>
            <a:ext cx="2797296" cy="666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6134378" y="1965662"/>
            <a:ext cx="5238613" cy="2954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Cara 2 Menghapus Data Dari 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13216" y="1125044"/>
            <a:ext cx="6661148" cy="50112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4" name="object 4"/>
          <p:cNvSpPr/>
          <p:nvPr/>
        </p:nvSpPr>
        <p:spPr>
          <a:xfrm>
            <a:off x="8685299" y="2721027"/>
            <a:ext cx="1443744" cy="24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Cara 2 Menghapus Data Dari 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095" y="1303648"/>
            <a:ext cx="5579533" cy="4796790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9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10" dirty="0">
                <a:latin typeface="Carlito"/>
                <a:cs typeface="Carlito"/>
              </a:rPr>
              <a:t>Method </a:t>
            </a:r>
            <a:r>
              <a:rPr sz="3000" spc="-5" dirty="0">
                <a:latin typeface="Carlito"/>
                <a:cs typeface="Carlito"/>
              </a:rPr>
              <a:t>pop() </a:t>
            </a:r>
            <a:r>
              <a:rPr sz="3000" spc="-25" dirty="0">
                <a:latin typeface="Carlito"/>
                <a:cs typeface="Carlito"/>
              </a:rPr>
              <a:t>akan </a:t>
            </a:r>
            <a:r>
              <a:rPr sz="3000" spc="-5" dirty="0">
                <a:latin typeface="Carlito"/>
                <a:cs typeface="Carlito"/>
              </a:rPr>
              <a:t>menghapus  </a:t>
            </a:r>
            <a:r>
              <a:rPr sz="3000" spc="-40" dirty="0">
                <a:latin typeface="Carlito"/>
                <a:cs typeface="Carlito"/>
              </a:rPr>
              <a:t>array </a:t>
            </a:r>
            <a:r>
              <a:rPr sz="3000" spc="-25" dirty="0">
                <a:latin typeface="Carlito"/>
                <a:cs typeface="Carlito"/>
              </a:rPr>
              <a:t>yang </a:t>
            </a:r>
            <a:r>
              <a:rPr sz="3000" spc="-5" dirty="0">
                <a:latin typeface="Carlito"/>
                <a:cs typeface="Carlito"/>
              </a:rPr>
              <a:t>ada di paling</a:t>
            </a:r>
            <a:r>
              <a:rPr sz="3000" spc="5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belakang.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 panose="020B0704020202090204"/>
              <a:buChar char="•"/>
            </a:pPr>
            <a:endParaRPr sz="4120">
              <a:latin typeface="Carlito"/>
              <a:cs typeface="Carlito"/>
            </a:endParaRPr>
          </a:p>
          <a:p>
            <a:pPr marL="577850" marR="231140" indent="-565785">
              <a:lnSpc>
                <a:spcPct val="100000"/>
              </a:lnSpc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000" spc="-45" dirty="0">
                <a:latin typeface="Carlito"/>
                <a:cs typeface="Carlito"/>
              </a:rPr>
              <a:t>Array </a:t>
            </a:r>
            <a:r>
              <a:rPr sz="3000" spc="-5" dirty="0">
                <a:latin typeface="Carlito"/>
                <a:cs typeface="Carlito"/>
              </a:rPr>
              <a:t>pada </a:t>
            </a:r>
            <a:r>
              <a:rPr sz="3000" spc="-20" dirty="0">
                <a:latin typeface="Carlito"/>
                <a:cs typeface="Carlito"/>
              </a:rPr>
              <a:t>javascript </a:t>
            </a:r>
            <a:r>
              <a:rPr sz="3000" spc="-15" dirty="0">
                <a:latin typeface="Carlito"/>
                <a:cs typeface="Carlito"/>
              </a:rPr>
              <a:t>dapat </a:t>
            </a:r>
            <a:r>
              <a:rPr sz="3000" spc="-20" dirty="0">
                <a:latin typeface="Carlito"/>
                <a:cs typeface="Carlito"/>
              </a:rPr>
              <a:t>kita  </a:t>
            </a:r>
            <a:r>
              <a:rPr sz="3000" spc="-5" dirty="0">
                <a:latin typeface="Carlito"/>
                <a:cs typeface="Carlito"/>
              </a:rPr>
              <a:t>pandang </a:t>
            </a:r>
            <a:r>
              <a:rPr sz="3000" spc="-20" dirty="0">
                <a:latin typeface="Carlito"/>
                <a:cs typeface="Carlito"/>
              </a:rPr>
              <a:t>sebagai </a:t>
            </a:r>
            <a:r>
              <a:rPr sz="3000" spc="-5" dirty="0">
                <a:latin typeface="Carlito"/>
                <a:cs typeface="Carlito"/>
              </a:rPr>
              <a:t>sebuah </a:t>
            </a:r>
            <a:r>
              <a:rPr sz="3000" spc="-25" dirty="0">
                <a:latin typeface="Carlito"/>
                <a:cs typeface="Carlito"/>
              </a:rPr>
              <a:t>stack  </a:t>
            </a:r>
            <a:r>
              <a:rPr sz="3000" spc="-10" dirty="0">
                <a:latin typeface="Carlito"/>
                <a:cs typeface="Carlito"/>
              </a:rPr>
              <a:t>(tumpukan), </a:t>
            </a:r>
            <a:r>
              <a:rPr sz="3000" spc="-25" dirty="0">
                <a:latin typeface="Carlito"/>
                <a:cs typeface="Carlito"/>
              </a:rPr>
              <a:t>yang </a:t>
            </a:r>
            <a:r>
              <a:rPr sz="3000" spc="-5" dirty="0">
                <a:latin typeface="Carlito"/>
                <a:cs typeface="Carlito"/>
              </a:rPr>
              <a:t>mana memiliki  </a:t>
            </a:r>
            <a:r>
              <a:rPr sz="3000" spc="-30" dirty="0">
                <a:latin typeface="Carlito"/>
                <a:cs typeface="Carlito"/>
              </a:rPr>
              <a:t>sifat </a:t>
            </a:r>
            <a:r>
              <a:rPr sz="3000" spc="-35" dirty="0">
                <a:latin typeface="Carlito"/>
                <a:cs typeface="Carlito"/>
              </a:rPr>
              <a:t>LILO </a:t>
            </a:r>
            <a:r>
              <a:rPr sz="3000" spc="-15" dirty="0">
                <a:latin typeface="Carlito"/>
                <a:cs typeface="Carlito"/>
              </a:rPr>
              <a:t>(Last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Last</a:t>
            </a:r>
            <a:r>
              <a:rPr sz="3000" spc="5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out).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8592" y="2286257"/>
            <a:ext cx="3313517" cy="23936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Cara 2 Menghapus Data Dari Array ( Dari depan)</a:t>
            </a:r>
          </a:p>
        </p:txBody>
      </p:sp>
      <p:sp>
        <p:nvSpPr>
          <p:cNvPr id="3" name="object 3"/>
          <p:cNvSpPr/>
          <p:nvPr/>
        </p:nvSpPr>
        <p:spPr>
          <a:xfrm>
            <a:off x="613216" y="1144087"/>
            <a:ext cx="6806635" cy="5140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4" name="object 4"/>
          <p:cNvSpPr/>
          <p:nvPr/>
        </p:nvSpPr>
        <p:spPr>
          <a:xfrm>
            <a:off x="8626946" y="2985979"/>
            <a:ext cx="2355953" cy="25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Menghapus Data pada Indeks Tertentu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Apabila kita ingin menghapus data pada inteks tertentu, maka fungsi  atau method yang digunakan adalah splice().</a:t>
            </a:r>
          </a:p>
          <a:p>
            <a:r>
              <a:t>Fungsi ini memiliki dua parameter yang harus diberikan:</a:t>
            </a:r>
          </a:p>
          <a:p/>
          <a:p/>
          <a:p>
            <a:r>
              <a:t>Keterangan:</a:t>
            </a:r>
          </a:p>
          <a:p>
            <a:r>
              <a:t>&lt;indeks&gt; adalah indeks dari data di dalam array yang akan dihapus;</a:t>
            </a:r>
          </a:p>
          <a:p>
            <a:r>
              <a:t>&lt;total&gt; adalah jumlah data yang akan dihapus dari indeks tersebut.</a:t>
            </a:r>
          </a:p>
        </p:txBody>
      </p:sp>
      <p:sp>
        <p:nvSpPr>
          <p:cNvPr id="5" name="object 5"/>
          <p:cNvSpPr/>
          <p:nvPr/>
        </p:nvSpPr>
        <p:spPr>
          <a:xfrm>
            <a:off x="4179483" y="3411617"/>
            <a:ext cx="3611319" cy="5599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Menghapus Data pada Indeks Tertentu</a:t>
            </a:r>
          </a:p>
        </p:txBody>
      </p:sp>
      <p:sp>
        <p:nvSpPr>
          <p:cNvPr id="4" name="object 4"/>
          <p:cNvSpPr/>
          <p:nvPr/>
        </p:nvSpPr>
        <p:spPr>
          <a:xfrm>
            <a:off x="645207" y="1655956"/>
            <a:ext cx="6712182" cy="35434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8041405" y="3140527"/>
            <a:ext cx="3729328" cy="29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Menghapus Data pada Indeks Tertentu</a:t>
            </a:r>
          </a:p>
        </p:txBody>
      </p:sp>
      <p:sp>
        <p:nvSpPr>
          <p:cNvPr id="4" name="object 4"/>
          <p:cNvSpPr/>
          <p:nvPr/>
        </p:nvSpPr>
        <p:spPr>
          <a:xfrm>
            <a:off x="482964" y="1599590"/>
            <a:ext cx="6323711" cy="36562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7877364" y="2748349"/>
            <a:ext cx="3262959" cy="224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Mengubah Isi Data Pada Array</a:t>
            </a:r>
          </a:p>
        </p:txBody>
      </p:sp>
      <p:sp>
        <p:nvSpPr>
          <p:cNvPr id="4" name="object 4"/>
          <p:cNvSpPr/>
          <p:nvPr/>
        </p:nvSpPr>
        <p:spPr>
          <a:xfrm>
            <a:off x="183612" y="1728318"/>
            <a:ext cx="7412955" cy="33987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8203273" y="2702987"/>
            <a:ext cx="3478021" cy="14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Method-mothod Array Lain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278" y="1538182"/>
            <a:ext cx="9028545" cy="3375660"/>
          </a:xfrm>
          <a:prstGeom prst="rect">
            <a:avLst/>
          </a:prstGeom>
        </p:spPr>
        <p:txBody>
          <a:bodyPr vert="horz" wrap="square" lIns="0" tIns="106987" rIns="0" bIns="0" rtlCol="0">
            <a:spAutoFit/>
          </a:bodyPr>
          <a:lstStyle/>
          <a:p>
            <a:pPr marL="577850" indent="-565785" algn="just">
              <a:lnSpc>
                <a:spcPct val="100000"/>
              </a:lnSpc>
              <a:spcBef>
                <a:spcPts val="139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1. Method</a:t>
            </a:r>
            <a:r>
              <a:rPr sz="3180" spc="25" dirty="0">
                <a:latin typeface="Carlito"/>
                <a:cs typeface="Carlito"/>
              </a:rPr>
              <a:t> </a:t>
            </a:r>
            <a:r>
              <a:rPr sz="3180" spc="-5" dirty="0">
                <a:latin typeface="Carlito"/>
                <a:cs typeface="Carlito"/>
              </a:rPr>
              <a:t>filter()</a:t>
            </a:r>
            <a:endParaRPr sz="3180">
              <a:latin typeface="Carlito"/>
              <a:cs typeface="Carlito"/>
            </a:endParaRPr>
          </a:p>
          <a:p>
            <a:pPr marL="577850" marR="222250" indent="-565785" algn="just">
              <a:lnSpc>
                <a:spcPct val="101000"/>
              </a:lnSpc>
              <a:spcBef>
                <a:spcPts val="1265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Method </a:t>
            </a:r>
            <a:r>
              <a:rPr sz="3180" spc="-5" dirty="0">
                <a:latin typeface="Carlito"/>
                <a:cs typeface="Carlito"/>
              </a:rPr>
              <a:t>filter() </a:t>
            </a:r>
            <a:r>
              <a:rPr sz="3180" spc="5" dirty="0">
                <a:latin typeface="Carlito"/>
                <a:cs typeface="Carlito"/>
              </a:rPr>
              <a:t>berfungsi </a:t>
            </a:r>
            <a:r>
              <a:rPr sz="3180" dirty="0">
                <a:latin typeface="Carlito"/>
                <a:cs typeface="Carlito"/>
              </a:rPr>
              <a:t>untuk </a:t>
            </a:r>
            <a:r>
              <a:rPr sz="3180" spc="-10" dirty="0">
                <a:latin typeface="Carlito"/>
                <a:cs typeface="Carlito"/>
              </a:rPr>
              <a:t>menyaring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5" dirty="0">
                <a:latin typeface="Carlito"/>
                <a:cs typeface="Carlito"/>
              </a:rPr>
              <a:t>dari  </a:t>
            </a:r>
            <a:r>
              <a:rPr sz="3180" spc="-90" dirty="0">
                <a:latin typeface="Carlito"/>
                <a:cs typeface="Carlito"/>
              </a:rPr>
              <a:t>array.</a:t>
            </a:r>
            <a:endParaRPr sz="3180">
              <a:latin typeface="Carlito"/>
              <a:cs typeface="Carlito"/>
            </a:endParaRPr>
          </a:p>
          <a:p>
            <a:pPr marL="577850" marR="5080" indent="-565785" algn="just">
              <a:lnSpc>
                <a:spcPct val="1000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8485" algn="l"/>
              </a:tabLst>
            </a:pPr>
            <a:r>
              <a:rPr sz="3180" spc="-25" dirty="0">
                <a:latin typeface="Carlito"/>
                <a:cs typeface="Carlito"/>
              </a:rPr>
              <a:t>Parameter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5" dirty="0">
                <a:latin typeface="Carlito"/>
                <a:cs typeface="Carlito"/>
              </a:rPr>
              <a:t>harus </a:t>
            </a:r>
            <a:r>
              <a:rPr sz="3180" spc="-10" dirty="0">
                <a:latin typeface="Carlito"/>
                <a:cs typeface="Carlito"/>
              </a:rPr>
              <a:t>diberikan </a:t>
            </a:r>
            <a:r>
              <a:rPr sz="3180" spc="5" dirty="0">
                <a:latin typeface="Carlito"/>
                <a:cs typeface="Carlito"/>
              </a:rPr>
              <a:t>pada method </a:t>
            </a:r>
            <a:r>
              <a:rPr sz="3180" spc="-5" dirty="0">
                <a:latin typeface="Carlito"/>
                <a:cs typeface="Carlito"/>
              </a:rPr>
              <a:t>filter()  </a:t>
            </a:r>
            <a:r>
              <a:rPr sz="3180" spc="5" dirty="0">
                <a:latin typeface="Carlito"/>
                <a:cs typeface="Carlito"/>
              </a:rPr>
              <a:t>sama seperti method </a:t>
            </a:r>
            <a:r>
              <a:rPr sz="3180" spc="-15" dirty="0">
                <a:latin typeface="Carlito"/>
                <a:cs typeface="Carlito"/>
              </a:rPr>
              <a:t>forEach(), </a:t>
            </a:r>
            <a:r>
              <a:rPr sz="3180" spc="-10" dirty="0">
                <a:latin typeface="Carlito"/>
                <a:cs typeface="Carlito"/>
              </a:rPr>
              <a:t>yaitu: </a:t>
            </a:r>
            <a:r>
              <a:rPr sz="3180" spc="5" dirty="0">
                <a:latin typeface="Carlito"/>
                <a:cs typeface="Carlito"/>
              </a:rPr>
              <a:t>sebuah fungsi  </a:t>
            </a:r>
            <a:r>
              <a:rPr sz="3180" dirty="0">
                <a:latin typeface="Carlito"/>
                <a:cs typeface="Carlito"/>
              </a:rPr>
              <a:t>callback.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Counted loop dan Uncounted loop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1095" y="1592210"/>
            <a:ext cx="4807142" cy="258699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90" spc="-10" dirty="0">
                <a:latin typeface="Carlito"/>
                <a:cs typeface="Carlito"/>
              </a:rPr>
              <a:t>Perulangan yang </a:t>
            </a:r>
            <a:r>
              <a:rPr sz="2790" dirty="0">
                <a:latin typeface="Carlito"/>
                <a:cs typeface="Carlito"/>
              </a:rPr>
              <a:t>termasuk</a:t>
            </a:r>
            <a:r>
              <a:rPr sz="2790" spc="-85" dirty="0">
                <a:latin typeface="Carlito"/>
                <a:cs typeface="Carlito"/>
              </a:rPr>
              <a:t> </a:t>
            </a:r>
            <a:r>
              <a:rPr sz="2790" spc="5" dirty="0">
                <a:latin typeface="Carlito"/>
                <a:cs typeface="Carlito"/>
              </a:rPr>
              <a:t>dalam  </a:t>
            </a:r>
            <a:r>
              <a:rPr sz="2790" spc="-10" dirty="0">
                <a:latin typeface="Carlito"/>
                <a:cs typeface="Carlito"/>
              </a:rPr>
              <a:t>Counted</a:t>
            </a:r>
            <a:r>
              <a:rPr sz="2790" dirty="0">
                <a:latin typeface="Carlito"/>
                <a:cs typeface="Carlito"/>
              </a:rPr>
              <a:t> Loop:</a:t>
            </a:r>
            <a:endParaRPr sz="279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30"/>
              </a:spcBef>
              <a:buFont typeface="Wingdings" panose="05000000000000000000"/>
              <a:buChar char=""/>
              <a:tabLst>
                <a:tab pos="578485" algn="l"/>
              </a:tabLst>
            </a:pPr>
            <a:r>
              <a:rPr sz="2790" spc="-10" dirty="0">
                <a:latin typeface="Carlito"/>
                <a:cs typeface="Carlito"/>
              </a:rPr>
              <a:t>Perulangan</a:t>
            </a:r>
            <a:r>
              <a:rPr sz="2790" spc="-25" dirty="0">
                <a:latin typeface="Carlito"/>
                <a:cs typeface="Carlito"/>
              </a:rPr>
              <a:t> </a:t>
            </a:r>
            <a:r>
              <a:rPr sz="2790" spc="-15" dirty="0">
                <a:latin typeface="Carlito"/>
                <a:cs typeface="Carlito"/>
              </a:rPr>
              <a:t>For</a:t>
            </a:r>
            <a:endParaRPr sz="279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30"/>
              </a:spcBef>
              <a:buFont typeface="Wingdings" panose="05000000000000000000"/>
              <a:buChar char=""/>
              <a:tabLst>
                <a:tab pos="578485" algn="l"/>
              </a:tabLst>
            </a:pPr>
            <a:r>
              <a:rPr sz="2790" spc="-10" dirty="0">
                <a:latin typeface="Carlito"/>
                <a:cs typeface="Carlito"/>
              </a:rPr>
              <a:t>Perulangan</a:t>
            </a:r>
            <a:r>
              <a:rPr sz="2790" spc="-30" dirty="0">
                <a:latin typeface="Carlito"/>
                <a:cs typeface="Carlito"/>
              </a:rPr>
              <a:t> </a:t>
            </a:r>
            <a:r>
              <a:rPr sz="2790" spc="-10" dirty="0">
                <a:latin typeface="Carlito"/>
                <a:cs typeface="Carlito"/>
              </a:rPr>
              <a:t>Foreach</a:t>
            </a:r>
            <a:endParaRPr sz="2790">
              <a:latin typeface="Carlito"/>
              <a:cs typeface="Carlito"/>
            </a:endParaRPr>
          </a:p>
          <a:p>
            <a:pPr marL="577850" indent="-565785">
              <a:lnSpc>
                <a:spcPct val="100000"/>
              </a:lnSpc>
              <a:spcBef>
                <a:spcPts val="1130"/>
              </a:spcBef>
              <a:buFont typeface="Wingdings" panose="05000000000000000000"/>
              <a:buChar char=""/>
              <a:tabLst>
                <a:tab pos="578485" algn="l"/>
              </a:tabLst>
            </a:pPr>
            <a:r>
              <a:rPr sz="2790" spc="-10" dirty="0">
                <a:latin typeface="Carlito"/>
                <a:cs typeface="Carlito"/>
              </a:rPr>
              <a:t>Perulangan</a:t>
            </a:r>
            <a:r>
              <a:rPr sz="2790" spc="-30" dirty="0">
                <a:latin typeface="Carlito"/>
                <a:cs typeface="Carlito"/>
              </a:rPr>
              <a:t> </a:t>
            </a:r>
            <a:r>
              <a:rPr sz="2790" spc="-15" dirty="0">
                <a:latin typeface="Carlito"/>
                <a:cs typeface="Carlito"/>
              </a:rPr>
              <a:t>Repeat</a:t>
            </a:r>
            <a:endParaRPr sz="279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757" y="1592210"/>
            <a:ext cx="4807142" cy="20129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90" spc="-10" dirty="0">
                <a:latin typeface="Carlito"/>
                <a:cs typeface="Carlito"/>
              </a:rPr>
              <a:t>Perulangan yang </a:t>
            </a:r>
            <a:r>
              <a:rPr sz="2790" dirty="0">
                <a:latin typeface="Carlito"/>
                <a:cs typeface="Carlito"/>
              </a:rPr>
              <a:t>termasuk</a:t>
            </a:r>
            <a:r>
              <a:rPr sz="2790" spc="-85" dirty="0">
                <a:latin typeface="Carlito"/>
                <a:cs typeface="Carlito"/>
              </a:rPr>
              <a:t> </a:t>
            </a:r>
            <a:r>
              <a:rPr sz="2790" spc="5" dirty="0">
                <a:latin typeface="Carlito"/>
                <a:cs typeface="Carlito"/>
              </a:rPr>
              <a:t>dalam  </a:t>
            </a:r>
            <a:r>
              <a:rPr sz="2790" spc="-10" dirty="0">
                <a:latin typeface="Carlito"/>
                <a:cs typeface="Carlito"/>
              </a:rPr>
              <a:t>Uncounted</a:t>
            </a:r>
            <a:r>
              <a:rPr sz="2790" spc="-30" dirty="0">
                <a:latin typeface="Carlito"/>
                <a:cs typeface="Carlito"/>
              </a:rPr>
              <a:t> </a:t>
            </a:r>
            <a:r>
              <a:rPr sz="2790" dirty="0">
                <a:latin typeface="Carlito"/>
                <a:cs typeface="Carlito"/>
              </a:rPr>
              <a:t>Loop:</a:t>
            </a:r>
            <a:endParaRPr sz="2790">
              <a:latin typeface="Carlito"/>
              <a:cs typeface="Carlito"/>
            </a:endParaRPr>
          </a:p>
          <a:p>
            <a:pPr marL="578485" indent="-566420">
              <a:lnSpc>
                <a:spcPct val="100000"/>
              </a:lnSpc>
              <a:spcBef>
                <a:spcPts val="1130"/>
              </a:spcBef>
              <a:buFont typeface="Wingdings" panose="05000000000000000000"/>
              <a:buChar char=""/>
              <a:tabLst>
                <a:tab pos="579120" algn="l"/>
              </a:tabLst>
            </a:pPr>
            <a:r>
              <a:rPr sz="2790" spc="-10" dirty="0">
                <a:latin typeface="Carlito"/>
                <a:cs typeface="Carlito"/>
              </a:rPr>
              <a:t>Perulangan</a:t>
            </a:r>
            <a:r>
              <a:rPr sz="2790" spc="-25" dirty="0">
                <a:latin typeface="Carlito"/>
                <a:cs typeface="Carlito"/>
              </a:rPr>
              <a:t> </a:t>
            </a:r>
            <a:r>
              <a:rPr sz="2790" spc="5" dirty="0">
                <a:latin typeface="Carlito"/>
                <a:cs typeface="Carlito"/>
              </a:rPr>
              <a:t>While</a:t>
            </a:r>
            <a:endParaRPr sz="2790">
              <a:latin typeface="Carlito"/>
              <a:cs typeface="Carlito"/>
            </a:endParaRPr>
          </a:p>
          <a:p>
            <a:pPr marL="578485" indent="-566420">
              <a:lnSpc>
                <a:spcPct val="100000"/>
              </a:lnSpc>
              <a:spcBef>
                <a:spcPts val="1130"/>
              </a:spcBef>
              <a:buFont typeface="Wingdings" panose="05000000000000000000"/>
              <a:buChar char=""/>
              <a:tabLst>
                <a:tab pos="579120" algn="l"/>
              </a:tabLst>
            </a:pPr>
            <a:r>
              <a:rPr sz="2790" spc="-10" dirty="0">
                <a:latin typeface="Carlito"/>
                <a:cs typeface="Carlito"/>
              </a:rPr>
              <a:t>Perulangan</a:t>
            </a:r>
            <a:r>
              <a:rPr sz="2790" spc="-30" dirty="0">
                <a:latin typeface="Carlito"/>
                <a:cs typeface="Carlito"/>
              </a:rPr>
              <a:t> </a:t>
            </a:r>
            <a:r>
              <a:rPr sz="2790" dirty="0">
                <a:latin typeface="Carlito"/>
                <a:cs typeface="Carlito"/>
              </a:rPr>
              <a:t>Do/While</a:t>
            </a:r>
            <a:endParaRPr sz="279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Method-mothod Array Lain</a:t>
            </a:r>
          </a:p>
        </p:txBody>
      </p:sp>
      <p:sp>
        <p:nvSpPr>
          <p:cNvPr id="4" name="object 4"/>
          <p:cNvSpPr/>
          <p:nvPr/>
        </p:nvSpPr>
        <p:spPr>
          <a:xfrm>
            <a:off x="746125" y="1499235"/>
            <a:ext cx="6630035" cy="49345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8540084" y="3045747"/>
            <a:ext cx="922904" cy="283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Method-mothod Array Lain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7936" y="1427692"/>
            <a:ext cx="8884996" cy="3204845"/>
          </a:xfrm>
          <a:prstGeom prst="rect">
            <a:avLst/>
          </a:prstGeom>
        </p:spPr>
        <p:txBody>
          <a:bodyPr vert="horz" wrap="square" lIns="0" tIns="1069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180" spc="5" dirty="0">
                <a:latin typeface="Carlito"/>
                <a:cs typeface="Carlito"/>
              </a:rPr>
              <a:t>2. Method</a:t>
            </a:r>
            <a:r>
              <a:rPr sz="3180" spc="25" dirty="0"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includes()</a:t>
            </a:r>
            <a:endParaRPr sz="3180">
              <a:latin typeface="Carlito"/>
              <a:cs typeface="Carlito"/>
            </a:endParaRPr>
          </a:p>
          <a:p>
            <a:pPr marL="577850" marR="5080" indent="-565785">
              <a:lnSpc>
                <a:spcPct val="100000"/>
              </a:lnSpc>
              <a:spcBef>
                <a:spcPts val="127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Method ini berfungsi </a:t>
            </a:r>
            <a:r>
              <a:rPr sz="3180" dirty="0">
                <a:latin typeface="Carlito"/>
                <a:cs typeface="Carlito"/>
              </a:rPr>
              <a:t>untuk </a:t>
            </a:r>
            <a:r>
              <a:rPr sz="3180" spc="5" dirty="0">
                <a:latin typeface="Carlito"/>
                <a:cs typeface="Carlito"/>
              </a:rPr>
              <a:t>mengecek </a:t>
            </a:r>
            <a:r>
              <a:rPr sz="3180" spc="-5" dirty="0">
                <a:latin typeface="Carlito"/>
                <a:cs typeface="Carlito"/>
              </a:rPr>
              <a:t>apakah  </a:t>
            </a:r>
            <a:r>
              <a:rPr sz="3180" spc="5" dirty="0">
                <a:latin typeface="Carlito"/>
                <a:cs typeface="Carlito"/>
              </a:rPr>
              <a:t>sebuah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10" dirty="0">
                <a:latin typeface="Carlito"/>
                <a:cs typeface="Carlito"/>
              </a:rPr>
              <a:t>ada </a:t>
            </a:r>
            <a:r>
              <a:rPr sz="3180" spc="5" dirty="0">
                <a:latin typeface="Carlito"/>
                <a:cs typeface="Carlito"/>
              </a:rPr>
              <a:t>di dalam </a:t>
            </a:r>
            <a:r>
              <a:rPr sz="3180" spc="-35" dirty="0">
                <a:latin typeface="Carlito"/>
                <a:cs typeface="Carlito"/>
              </a:rPr>
              <a:t>array </a:t>
            </a:r>
            <a:r>
              <a:rPr sz="3180" spc="-20" dirty="0">
                <a:latin typeface="Carlito"/>
                <a:cs typeface="Carlito"/>
              </a:rPr>
              <a:t>atau </a:t>
            </a:r>
            <a:r>
              <a:rPr sz="3180" spc="5" dirty="0">
                <a:latin typeface="Carlito"/>
                <a:cs typeface="Carlito"/>
              </a:rPr>
              <a:t>tidak. </a:t>
            </a:r>
            <a:r>
              <a:rPr sz="3180" spc="-15" dirty="0">
                <a:latin typeface="Carlito"/>
                <a:cs typeface="Carlito"/>
              </a:rPr>
              <a:t>Biasanya  </a:t>
            </a:r>
            <a:r>
              <a:rPr sz="3180" spc="-5" dirty="0">
                <a:latin typeface="Carlito"/>
                <a:cs typeface="Carlito"/>
              </a:rPr>
              <a:t>digunakan </a:t>
            </a:r>
            <a:r>
              <a:rPr sz="3180" dirty="0">
                <a:latin typeface="Carlito"/>
                <a:cs typeface="Carlito"/>
              </a:rPr>
              <a:t>untuk </a:t>
            </a:r>
            <a:r>
              <a:rPr sz="3180" spc="-10" dirty="0">
                <a:latin typeface="Carlito"/>
                <a:cs typeface="Carlito"/>
              </a:rPr>
              <a:t>melakukan </a:t>
            </a:r>
            <a:r>
              <a:rPr sz="3180" dirty="0">
                <a:latin typeface="Carlito"/>
                <a:cs typeface="Carlito"/>
              </a:rPr>
              <a:t>pencarian untuk  </a:t>
            </a:r>
            <a:r>
              <a:rPr sz="3180" spc="-5" dirty="0">
                <a:latin typeface="Carlito"/>
                <a:cs typeface="Carlito"/>
              </a:rPr>
              <a:t>memastikan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5" dirty="0">
                <a:latin typeface="Carlito"/>
                <a:cs typeface="Carlito"/>
              </a:rPr>
              <a:t>sudah </a:t>
            </a:r>
            <a:r>
              <a:rPr sz="3180" spc="10" dirty="0">
                <a:latin typeface="Carlito"/>
                <a:cs typeface="Carlito"/>
              </a:rPr>
              <a:t>ada </a:t>
            </a:r>
            <a:r>
              <a:rPr sz="3180" spc="5" dirty="0">
                <a:latin typeface="Carlito"/>
                <a:cs typeface="Carlito"/>
              </a:rPr>
              <a:t>di dalam</a:t>
            </a:r>
            <a:r>
              <a:rPr sz="3180" spc="90" dirty="0">
                <a:latin typeface="Carlito"/>
                <a:cs typeface="Carlito"/>
              </a:rPr>
              <a:t> </a:t>
            </a:r>
            <a:r>
              <a:rPr sz="3180" spc="-90" dirty="0">
                <a:latin typeface="Carlito"/>
                <a:cs typeface="Carlito"/>
              </a:rPr>
              <a:t>array.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Method-mothod Array Lain</a:t>
            </a:r>
          </a:p>
        </p:txBody>
      </p:sp>
      <p:sp>
        <p:nvSpPr>
          <p:cNvPr id="4" name="object 4"/>
          <p:cNvSpPr/>
          <p:nvPr/>
        </p:nvSpPr>
        <p:spPr>
          <a:xfrm>
            <a:off x="1321605" y="1221781"/>
            <a:ext cx="5141538" cy="48459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8155662" y="2824418"/>
            <a:ext cx="1453341" cy="422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Method-mothod Array Lain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448435"/>
            <a:ext cx="7171055" cy="1737360"/>
          </a:xfrm>
          <a:prstGeom prst="rect">
            <a:avLst/>
          </a:prstGeom>
        </p:spPr>
        <p:txBody>
          <a:bodyPr vert="horz" wrap="square" lIns="0" tIns="107757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4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10" dirty="0">
                <a:latin typeface="Carlito"/>
                <a:cs typeface="Carlito"/>
              </a:rPr>
              <a:t>3. </a:t>
            </a:r>
            <a:r>
              <a:rPr sz="3180" spc="5" dirty="0">
                <a:latin typeface="Carlito"/>
                <a:cs typeface="Carlito"/>
              </a:rPr>
              <a:t>Method</a:t>
            </a:r>
            <a:r>
              <a:rPr sz="3180" spc="20" dirty="0">
                <a:latin typeface="Carlito"/>
                <a:cs typeface="Carlito"/>
              </a:rPr>
              <a:t> </a:t>
            </a:r>
            <a:r>
              <a:rPr sz="3180" dirty="0">
                <a:latin typeface="Carlito"/>
                <a:cs typeface="Carlito"/>
              </a:rPr>
              <a:t>sort()</a:t>
            </a:r>
            <a:endParaRPr sz="318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270"/>
              </a:spcBef>
            </a:pPr>
            <a:r>
              <a:rPr sz="3180" spc="5" dirty="0">
                <a:latin typeface="Carlito"/>
                <a:cs typeface="Carlito"/>
              </a:rPr>
              <a:t>Method </a:t>
            </a:r>
            <a:r>
              <a:rPr sz="3180" dirty="0">
                <a:latin typeface="Carlito"/>
                <a:cs typeface="Carlito"/>
              </a:rPr>
              <a:t>sort() </a:t>
            </a:r>
            <a:r>
              <a:rPr sz="3180" spc="5" dirty="0">
                <a:latin typeface="Carlito"/>
                <a:cs typeface="Carlito"/>
              </a:rPr>
              <a:t>berfungsi </a:t>
            </a:r>
            <a:r>
              <a:rPr sz="3180" dirty="0">
                <a:latin typeface="Carlito"/>
                <a:cs typeface="Carlito"/>
              </a:rPr>
              <a:t>untuk  mengurutkan </a:t>
            </a:r>
            <a:r>
              <a:rPr sz="3180" spc="-20" dirty="0">
                <a:latin typeface="Carlito"/>
                <a:cs typeface="Carlito"/>
              </a:rPr>
              <a:t>data </a:t>
            </a:r>
            <a:r>
              <a:rPr sz="3180" spc="5" dirty="0">
                <a:latin typeface="Carlito"/>
                <a:cs typeface="Carlito"/>
              </a:rPr>
              <a:t>pada</a:t>
            </a:r>
            <a:r>
              <a:rPr sz="3180" spc="40" dirty="0">
                <a:latin typeface="Carlito"/>
                <a:cs typeface="Carlito"/>
              </a:rPr>
              <a:t> </a:t>
            </a:r>
            <a:r>
              <a:rPr sz="3180" spc="-35" dirty="0">
                <a:latin typeface="Carlito"/>
                <a:cs typeface="Carlito"/>
              </a:rPr>
              <a:t>array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Method-mothod Array Lain</a:t>
            </a:r>
          </a:p>
        </p:txBody>
      </p:sp>
      <p:sp>
        <p:nvSpPr>
          <p:cNvPr id="4" name="object 4"/>
          <p:cNvSpPr/>
          <p:nvPr/>
        </p:nvSpPr>
        <p:spPr>
          <a:xfrm>
            <a:off x="885908" y="1691756"/>
            <a:ext cx="5774518" cy="36577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7466970" y="2815499"/>
            <a:ext cx="3387292" cy="392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Next Week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33" y="227392"/>
            <a:ext cx="7343294" cy="123825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Carlito"/>
                <a:cs typeface="Carlito"/>
              </a:rPr>
              <a:t>Bentuk </a:t>
            </a:r>
            <a:r>
              <a:rPr sz="4000" b="1" spc="-25" dirty="0">
                <a:solidFill>
                  <a:srgbClr val="FFFFFF"/>
                </a:solidFill>
                <a:latin typeface="Carlito"/>
                <a:cs typeface="Carlito"/>
              </a:rPr>
              <a:t>Perulangan </a:t>
            </a:r>
            <a:r>
              <a:rPr sz="4000" b="1" spc="5" dirty="0">
                <a:solidFill>
                  <a:srgbClr val="FFFFFF"/>
                </a:solidFill>
                <a:latin typeface="Carlito"/>
                <a:cs typeface="Carlito"/>
              </a:rPr>
              <a:t>pada</a:t>
            </a:r>
            <a:r>
              <a:rPr sz="40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rlito"/>
                <a:cs typeface="Carlito"/>
              </a:rPr>
              <a:t>Javascript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641" y="2647701"/>
            <a:ext cx="5052241" cy="1829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4" name="object 4"/>
          <p:cNvSpPr txBox="1"/>
          <p:nvPr/>
        </p:nvSpPr>
        <p:spPr>
          <a:xfrm>
            <a:off x="452263" y="1535247"/>
            <a:ext cx="3043767" cy="42291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1. Percabangan</a:t>
            </a:r>
            <a:r>
              <a:rPr sz="2695" spc="-9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For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7313" y="1528750"/>
            <a:ext cx="4481181" cy="339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24479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t>LETS CODE : PERULANGAN IF</a:t>
            </a:r>
          </a:p>
        </p:txBody>
      </p:sp>
      <p:sp>
        <p:nvSpPr>
          <p:cNvPr id="5" name="object 5"/>
          <p:cNvSpPr/>
          <p:nvPr/>
        </p:nvSpPr>
        <p:spPr>
          <a:xfrm>
            <a:off x="613410" y="1676400"/>
            <a:ext cx="7731125" cy="4643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6" name="object 6"/>
          <p:cNvSpPr/>
          <p:nvPr/>
        </p:nvSpPr>
        <p:spPr>
          <a:xfrm>
            <a:off x="8755906" y="1560220"/>
            <a:ext cx="2826703" cy="525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t>Bentuk Perulangan pada Javascript</a:t>
            </a:r>
          </a:p>
        </p:txBody>
      </p:sp>
      <p:sp>
        <p:nvSpPr>
          <p:cNvPr id="4" name="object 4"/>
          <p:cNvSpPr/>
          <p:nvPr/>
        </p:nvSpPr>
        <p:spPr>
          <a:xfrm>
            <a:off x="1052830" y="2581275"/>
            <a:ext cx="3606165" cy="283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/>
          <p:nvPr/>
        </p:nvSpPr>
        <p:spPr>
          <a:xfrm>
            <a:off x="6235757" y="2104079"/>
            <a:ext cx="5303597" cy="401002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578485" marR="241300" indent="-566420">
              <a:lnSpc>
                <a:spcPct val="100000"/>
              </a:lnSpc>
              <a:spcBef>
                <a:spcPts val="100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2790" spc="-10" dirty="0">
                <a:latin typeface="Carlito"/>
                <a:cs typeface="Carlito"/>
              </a:rPr>
              <a:t>Perulangan </a:t>
            </a:r>
            <a:r>
              <a:rPr sz="2790" spc="5" dirty="0">
                <a:latin typeface="Carlito"/>
                <a:cs typeface="Carlito"/>
              </a:rPr>
              <a:t>while </a:t>
            </a:r>
            <a:r>
              <a:rPr sz="2790" dirty="0">
                <a:latin typeface="Carlito"/>
                <a:cs typeface="Carlito"/>
              </a:rPr>
              <a:t>merupakan  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spc="-10" dirty="0">
                <a:latin typeface="Carlito"/>
                <a:cs typeface="Carlito"/>
              </a:rPr>
              <a:t>yang </a:t>
            </a:r>
            <a:r>
              <a:rPr sz="2790" dirty="0">
                <a:latin typeface="Carlito"/>
                <a:cs typeface="Carlito"/>
              </a:rPr>
              <a:t>termasuk </a:t>
            </a:r>
            <a:r>
              <a:rPr sz="2790" spc="5" dirty="0">
                <a:latin typeface="Carlito"/>
                <a:cs typeface="Carlito"/>
              </a:rPr>
              <a:t>dalam  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b="1" spc="-10" dirty="0">
                <a:solidFill>
                  <a:srgbClr val="FF0000"/>
                </a:solidFill>
                <a:latin typeface="Carlito"/>
                <a:cs typeface="Carlito"/>
              </a:rPr>
              <a:t>uncounted</a:t>
            </a:r>
            <a:r>
              <a:rPr sz="279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90" b="1" spc="5" dirty="0">
                <a:solidFill>
                  <a:srgbClr val="FF0000"/>
                </a:solidFill>
                <a:latin typeface="Carlito"/>
                <a:cs typeface="Carlito"/>
              </a:rPr>
              <a:t>loop</a:t>
            </a:r>
            <a:r>
              <a:rPr sz="2790" spc="5" dirty="0">
                <a:latin typeface="Carlito"/>
                <a:cs typeface="Carlito"/>
              </a:rPr>
              <a:t>.</a:t>
            </a:r>
            <a:endParaRPr sz="2790">
              <a:latin typeface="Carlito"/>
              <a:cs typeface="Carlito"/>
            </a:endParaRPr>
          </a:p>
          <a:p>
            <a:pPr marL="578485" marR="5080" indent="-566420">
              <a:lnSpc>
                <a:spcPct val="100000"/>
              </a:lnSpc>
              <a:spcBef>
                <a:spcPts val="1105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2790" spc="-10" dirty="0">
                <a:latin typeface="Carlito"/>
                <a:cs typeface="Carlito"/>
              </a:rPr>
              <a:t>Perulangan </a:t>
            </a:r>
            <a:r>
              <a:rPr sz="2790" spc="5" dirty="0">
                <a:latin typeface="Carlito"/>
                <a:cs typeface="Carlito"/>
              </a:rPr>
              <a:t>while </a:t>
            </a:r>
            <a:r>
              <a:rPr sz="2790" spc="-20" dirty="0">
                <a:latin typeface="Carlito"/>
                <a:cs typeface="Carlito"/>
              </a:rPr>
              <a:t>juga </a:t>
            </a:r>
            <a:r>
              <a:rPr sz="2790" spc="-5" dirty="0">
                <a:latin typeface="Carlito"/>
                <a:cs typeface="Carlito"/>
              </a:rPr>
              <a:t>dapat  </a:t>
            </a:r>
            <a:r>
              <a:rPr sz="2790" spc="10" dirty="0">
                <a:latin typeface="Carlito"/>
                <a:cs typeface="Carlito"/>
              </a:rPr>
              <a:t>menjadi </a:t>
            </a:r>
            <a:r>
              <a:rPr sz="2790" spc="-5" dirty="0">
                <a:latin typeface="Carlito"/>
                <a:cs typeface="Carlito"/>
              </a:rPr>
              <a:t>perulangan </a:t>
            </a:r>
            <a:r>
              <a:rPr sz="2790" b="1" spc="-10" dirty="0">
                <a:solidFill>
                  <a:srgbClr val="FF0000"/>
                </a:solidFill>
                <a:latin typeface="Carlito"/>
                <a:cs typeface="Carlito"/>
              </a:rPr>
              <a:t>yang</a:t>
            </a:r>
            <a:r>
              <a:rPr sz="2790" b="1" spc="-1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90" b="1" spc="-10" dirty="0">
                <a:solidFill>
                  <a:srgbClr val="FF0000"/>
                </a:solidFill>
                <a:latin typeface="Carlito"/>
                <a:cs typeface="Carlito"/>
              </a:rPr>
              <a:t>counted  </a:t>
            </a:r>
            <a:r>
              <a:rPr sz="2790" b="1" spc="10" dirty="0">
                <a:solidFill>
                  <a:srgbClr val="FF0000"/>
                </a:solidFill>
                <a:latin typeface="Carlito"/>
                <a:cs typeface="Carlito"/>
              </a:rPr>
              <a:t>loop </a:t>
            </a:r>
            <a:r>
              <a:rPr sz="2790" spc="-10" dirty="0">
                <a:latin typeface="Carlito"/>
                <a:cs typeface="Carlito"/>
              </a:rPr>
              <a:t>dengan </a:t>
            </a:r>
            <a:r>
              <a:rPr sz="2790" dirty="0">
                <a:latin typeface="Carlito"/>
                <a:cs typeface="Carlito"/>
              </a:rPr>
              <a:t>memberikan </a:t>
            </a:r>
            <a:r>
              <a:rPr sz="2790" spc="-15" dirty="0">
                <a:latin typeface="Carlito"/>
                <a:cs typeface="Carlito"/>
              </a:rPr>
              <a:t>counter  </a:t>
            </a:r>
            <a:r>
              <a:rPr sz="2790" spc="5" dirty="0">
                <a:latin typeface="Carlito"/>
                <a:cs typeface="Carlito"/>
              </a:rPr>
              <a:t>di</a:t>
            </a:r>
            <a:r>
              <a:rPr sz="2790" spc="-10" dirty="0">
                <a:latin typeface="Carlito"/>
                <a:cs typeface="Carlito"/>
              </a:rPr>
              <a:t> </a:t>
            </a:r>
            <a:r>
              <a:rPr sz="2790" spc="-15" dirty="0">
                <a:latin typeface="Carlito"/>
                <a:cs typeface="Carlito"/>
              </a:rPr>
              <a:t>dalamnya.</a:t>
            </a:r>
            <a:endParaRPr sz="279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263" y="1535247"/>
            <a:ext cx="3386667" cy="42291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2. Percabangan</a:t>
            </a:r>
            <a:r>
              <a:rPr sz="2695" spc="-9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While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LETS CODE : PERULANGAN WHILE</a:t>
            </a:r>
          </a:p>
        </p:txBody>
      </p:sp>
      <p:sp>
        <p:nvSpPr>
          <p:cNvPr id="6" name="object 6"/>
          <p:cNvSpPr/>
          <p:nvPr/>
        </p:nvSpPr>
        <p:spPr>
          <a:xfrm>
            <a:off x="290945" y="1514379"/>
            <a:ext cx="7816658" cy="4436918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pic>
        <p:nvPicPr>
          <p:cNvPr id="7" name="Picture 6" descr="Screen Shot 2022-01-20 at 22.29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476" y="2495877"/>
            <a:ext cx="3702242" cy="2473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t>Bentuk Perulangan pada Javascript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079" y="2194021"/>
            <a:ext cx="10493279" cy="3333750"/>
          </a:xfrm>
          <a:prstGeom prst="rect">
            <a:avLst/>
          </a:prstGeom>
        </p:spPr>
        <p:txBody>
          <a:bodyPr vert="horz" wrap="square" lIns="0" tIns="73121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950"/>
              </a:spcBef>
            </a:pPr>
            <a:r>
              <a:rPr sz="2150" b="1" spc="-20" dirty="0">
                <a:solidFill>
                  <a:srgbClr val="FF0000"/>
                </a:solidFill>
                <a:latin typeface="Carlito"/>
                <a:cs typeface="Carlito"/>
              </a:rPr>
              <a:t>Perulangan foreach </a:t>
            </a:r>
            <a:r>
              <a:rPr sz="2150" spc="-25" dirty="0">
                <a:latin typeface="Carlito"/>
                <a:cs typeface="Carlito"/>
              </a:rPr>
              <a:t>biasanya </a:t>
            </a:r>
            <a:r>
              <a:rPr sz="2150" spc="-15" dirty="0">
                <a:latin typeface="Carlito"/>
                <a:cs typeface="Carlito"/>
              </a:rPr>
              <a:t>digunakan untuk  mencetak item </a:t>
            </a:r>
            <a:r>
              <a:rPr sz="2150" spc="-10" dirty="0">
                <a:latin typeface="Carlito"/>
                <a:cs typeface="Carlito"/>
              </a:rPr>
              <a:t>di </a:t>
            </a:r>
            <a:r>
              <a:rPr sz="2150" spc="-15" dirty="0">
                <a:latin typeface="Carlito"/>
                <a:cs typeface="Carlito"/>
              </a:rPr>
              <a:t>dalam</a:t>
            </a:r>
            <a:r>
              <a:rPr sz="2150" spc="95" dirty="0">
                <a:latin typeface="Carlito"/>
                <a:cs typeface="Carlito"/>
              </a:rPr>
              <a:t> </a:t>
            </a:r>
            <a:r>
              <a:rPr sz="2150" spc="-70" dirty="0">
                <a:latin typeface="Carlito"/>
                <a:cs typeface="Carlito"/>
              </a:rPr>
              <a:t>array.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15">
              <a:latin typeface="Carlito"/>
              <a:cs typeface="Carlito"/>
            </a:endParaRPr>
          </a:p>
          <a:p>
            <a:pPr marL="12700" marR="386080">
              <a:lnSpc>
                <a:spcPct val="80000"/>
              </a:lnSpc>
            </a:pPr>
            <a:r>
              <a:rPr sz="2150" spc="-20" dirty="0">
                <a:latin typeface="Carlito"/>
                <a:cs typeface="Carlito"/>
              </a:rPr>
              <a:t>Perulangan </a:t>
            </a:r>
            <a:r>
              <a:rPr sz="2150" spc="-5" dirty="0">
                <a:latin typeface="Carlito"/>
                <a:cs typeface="Carlito"/>
              </a:rPr>
              <a:t>ini </a:t>
            </a:r>
            <a:r>
              <a:rPr sz="2150" spc="-10" dirty="0">
                <a:latin typeface="Carlito"/>
                <a:cs typeface="Carlito"/>
              </a:rPr>
              <a:t>termasuk </a:t>
            </a:r>
            <a:r>
              <a:rPr sz="2150" spc="-15" dirty="0">
                <a:latin typeface="Carlito"/>
                <a:cs typeface="Carlito"/>
              </a:rPr>
              <a:t>dalam perulangan  </a:t>
            </a:r>
            <a:r>
              <a:rPr sz="2150" b="1" spc="-20" dirty="0">
                <a:solidFill>
                  <a:srgbClr val="FF0000"/>
                </a:solidFill>
                <a:latin typeface="Carlito"/>
                <a:cs typeface="Carlito"/>
              </a:rPr>
              <a:t>counted </a:t>
            </a:r>
            <a:r>
              <a:rPr sz="2150" b="1" spc="-5" dirty="0">
                <a:solidFill>
                  <a:srgbClr val="FF0000"/>
                </a:solidFill>
                <a:latin typeface="Carlito"/>
                <a:cs typeface="Carlito"/>
              </a:rPr>
              <a:t>loop</a:t>
            </a:r>
            <a:r>
              <a:rPr sz="2150" spc="-5" dirty="0">
                <a:latin typeface="Carlito"/>
                <a:cs typeface="Carlito"/>
              </a:rPr>
              <a:t>, </a:t>
            </a:r>
            <a:r>
              <a:rPr sz="2150" spc="-25" dirty="0">
                <a:latin typeface="Carlito"/>
                <a:cs typeface="Carlito"/>
              </a:rPr>
              <a:t>karena </a:t>
            </a:r>
            <a:r>
              <a:rPr sz="2150" spc="-10" dirty="0">
                <a:latin typeface="Carlito"/>
                <a:cs typeface="Carlito"/>
              </a:rPr>
              <a:t>jumlah </a:t>
            </a:r>
            <a:r>
              <a:rPr sz="2150" spc="-25" dirty="0">
                <a:latin typeface="Carlito"/>
                <a:cs typeface="Carlito"/>
              </a:rPr>
              <a:t>perulangannya  </a:t>
            </a:r>
            <a:r>
              <a:rPr sz="2150" spc="-20" dirty="0">
                <a:latin typeface="Carlito"/>
                <a:cs typeface="Carlito"/>
              </a:rPr>
              <a:t>akan ditentukan </a:t>
            </a:r>
            <a:r>
              <a:rPr sz="2150" spc="-10" dirty="0">
                <a:latin typeface="Carlito"/>
                <a:cs typeface="Carlito"/>
              </a:rPr>
              <a:t>oleh panjang dari</a:t>
            </a:r>
            <a:r>
              <a:rPr sz="2150" spc="130" dirty="0">
                <a:latin typeface="Carlito"/>
                <a:cs typeface="Carlito"/>
              </a:rPr>
              <a:t> </a:t>
            </a:r>
            <a:r>
              <a:rPr sz="2150" spc="-70" dirty="0">
                <a:latin typeface="Carlito"/>
                <a:cs typeface="Carlito"/>
              </a:rPr>
              <a:t>array.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15">
              <a:latin typeface="Carlito"/>
              <a:cs typeface="Carlito"/>
            </a:endParaRPr>
          </a:p>
          <a:p>
            <a:pPr marL="12700" marR="1216025">
              <a:lnSpc>
                <a:spcPct val="80000"/>
              </a:lnSpc>
            </a:pPr>
            <a:r>
              <a:rPr sz="2150" spc="-5" dirty="0">
                <a:latin typeface="Carlito"/>
                <a:cs typeface="Carlito"/>
              </a:rPr>
              <a:t>Ada </a:t>
            </a:r>
            <a:r>
              <a:rPr sz="2150" b="1" spc="-10" dirty="0">
                <a:solidFill>
                  <a:srgbClr val="FF0000"/>
                </a:solidFill>
                <a:latin typeface="Carlito"/>
                <a:cs typeface="Carlito"/>
              </a:rPr>
              <a:t>dua </a:t>
            </a:r>
            <a:r>
              <a:rPr sz="2150" b="1" spc="-30" dirty="0">
                <a:solidFill>
                  <a:srgbClr val="FF0000"/>
                </a:solidFill>
                <a:latin typeface="Carlito"/>
                <a:cs typeface="Carlito"/>
              </a:rPr>
              <a:t>cara </a:t>
            </a:r>
            <a:r>
              <a:rPr sz="2150" spc="-10" dirty="0">
                <a:latin typeface="Carlito"/>
                <a:cs typeface="Carlito"/>
              </a:rPr>
              <a:t>menggunakan </a:t>
            </a:r>
            <a:r>
              <a:rPr sz="2150" spc="-15" dirty="0">
                <a:latin typeface="Carlito"/>
                <a:cs typeface="Carlito"/>
              </a:rPr>
              <a:t>perulangan  </a:t>
            </a:r>
            <a:r>
              <a:rPr sz="2150" spc="-25" dirty="0">
                <a:latin typeface="Carlito"/>
                <a:cs typeface="Carlito"/>
              </a:rPr>
              <a:t>foreach </a:t>
            </a:r>
            <a:r>
              <a:rPr sz="2150" spc="-10" dirty="0">
                <a:latin typeface="Carlito"/>
                <a:cs typeface="Carlito"/>
              </a:rPr>
              <a:t>di</a:t>
            </a:r>
            <a:r>
              <a:rPr sz="2150" spc="55" dirty="0">
                <a:latin typeface="Carlito"/>
                <a:cs typeface="Carlito"/>
              </a:rPr>
              <a:t> </a:t>
            </a:r>
            <a:r>
              <a:rPr sz="2150" spc="-20" dirty="0">
                <a:latin typeface="Carlito"/>
                <a:cs typeface="Carlito"/>
              </a:rPr>
              <a:t>Javascript: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90">
              <a:latin typeface="Carlito"/>
              <a:cs typeface="Carlito"/>
            </a:endParaRPr>
          </a:p>
          <a:p>
            <a:pPr marL="767080" indent="-755015">
              <a:lnSpc>
                <a:spcPts val="4260"/>
              </a:lnSpc>
              <a:spcBef>
                <a:spcPts val="5"/>
              </a:spcBef>
              <a:buAutoNum type="arabicPeriod"/>
              <a:tabLst>
                <a:tab pos="766445" algn="l"/>
                <a:tab pos="767715" algn="l"/>
              </a:tabLst>
            </a:pPr>
            <a:r>
              <a:rPr sz="2150" spc="-10" dirty="0">
                <a:latin typeface="Carlito"/>
                <a:cs typeface="Carlito"/>
              </a:rPr>
              <a:t>Menggunakan </a:t>
            </a:r>
            <a:r>
              <a:rPr sz="2150" spc="-35" dirty="0">
                <a:latin typeface="Carlito"/>
                <a:cs typeface="Carlito"/>
              </a:rPr>
              <a:t>for </a:t>
            </a:r>
            <a:r>
              <a:rPr sz="2150" spc="-20" dirty="0">
                <a:latin typeface="Carlito"/>
                <a:cs typeface="Carlito"/>
              </a:rPr>
              <a:t>dengan </a:t>
            </a:r>
            <a:r>
              <a:rPr sz="2150" spc="-25" dirty="0">
                <a:latin typeface="Carlito"/>
                <a:cs typeface="Carlito"/>
              </a:rPr>
              <a:t>operator</a:t>
            </a:r>
            <a:r>
              <a:rPr sz="2150" spc="110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in;</a:t>
            </a:r>
            <a:endParaRPr sz="2150">
              <a:latin typeface="Carlito"/>
              <a:cs typeface="Carlito"/>
            </a:endParaRPr>
          </a:p>
          <a:p>
            <a:pPr marL="767080" indent="-755015">
              <a:lnSpc>
                <a:spcPts val="4260"/>
              </a:lnSpc>
              <a:buAutoNum type="arabicPeriod"/>
              <a:tabLst>
                <a:tab pos="766445" algn="l"/>
                <a:tab pos="767715" algn="l"/>
              </a:tabLst>
            </a:pPr>
            <a:r>
              <a:rPr sz="2150" spc="-10" dirty="0">
                <a:latin typeface="Carlito"/>
                <a:cs typeface="Carlito"/>
              </a:rPr>
              <a:t>Mengguunakan method</a:t>
            </a:r>
            <a:r>
              <a:rPr sz="2150" spc="50" dirty="0">
                <a:latin typeface="Carlito"/>
                <a:cs typeface="Carlito"/>
              </a:rPr>
              <a:t> </a:t>
            </a:r>
            <a:r>
              <a:rPr sz="2150" spc="-20" dirty="0">
                <a:latin typeface="Carlito"/>
                <a:cs typeface="Carlito"/>
              </a:rPr>
              <a:t>forEach().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263" y="1535247"/>
            <a:ext cx="3787294" cy="42291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95" dirty="0">
                <a:latin typeface="Arial" panose="020B0704020202090204"/>
                <a:cs typeface="Arial" panose="020B0704020202090204"/>
              </a:rPr>
              <a:t>4. Percabangan</a:t>
            </a:r>
            <a:r>
              <a:rPr sz="2695" spc="-85" dirty="0">
                <a:latin typeface="Arial" panose="020B0704020202090204"/>
                <a:cs typeface="Arial" panose="020B0704020202090204"/>
              </a:rPr>
              <a:t> </a:t>
            </a:r>
            <a:r>
              <a:rPr sz="2695" dirty="0">
                <a:latin typeface="Arial" panose="020B0704020202090204"/>
                <a:cs typeface="Arial" panose="020B0704020202090204"/>
              </a:rPr>
              <a:t>Foreach</a:t>
            </a:r>
            <a:endParaRPr sz="2695">
              <a:latin typeface="Arial" panose="020B0704020202090204"/>
              <a:cs typeface="Arial" panose="020B070402020209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6b5c428-6117-4098-882f-05aefc94f31f}"/>
</p:tagLst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5261</Words>
  <Application>WPS Presentation</Application>
  <PresentationFormat>Widescreen</PresentationFormat>
  <Paragraphs>196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Thonburi</vt:lpstr>
      <vt:lpstr>Wingdings</vt:lpstr>
      <vt:lpstr>Trebuchet MS</vt:lpstr>
      <vt:lpstr>微软雅黑</vt:lpstr>
      <vt:lpstr>汉仪旗黑</vt:lpstr>
      <vt:lpstr>Arial Unicode MS</vt:lpstr>
      <vt:lpstr>Calibri</vt:lpstr>
      <vt:lpstr>Helvetica Neue</vt:lpstr>
      <vt:lpstr>宋体-简</vt:lpstr>
      <vt:lpstr>Default Design</vt:lpstr>
      <vt:lpstr>PERULANGAN / LOOPING  DALAM JAVASCRIPT</vt:lpstr>
      <vt:lpstr>PERULANGAN / LOOPING</vt:lpstr>
      <vt:lpstr>Counted loop dan Uncounted loop</vt:lpstr>
      <vt:lpstr>Counted loop dan Uncounted loop</vt:lpstr>
      <vt:lpstr>PowerPoint 演示文稿</vt:lpstr>
      <vt:lpstr>LETS CODE : PERULANGAN IF</vt:lpstr>
      <vt:lpstr>Bentuk Perulangan pada Javascript</vt:lpstr>
      <vt:lpstr>LETS CODE : PERULANGAN WHILE</vt:lpstr>
      <vt:lpstr>Bentuk Perulangan pada Javascript</vt:lpstr>
      <vt:lpstr>LETS CODE	:  Cara 1. PERULANGAN FOREACH</vt:lpstr>
      <vt:lpstr>LETS CODE :  Cara ke-2 PERULANGAN FOREACH</vt:lpstr>
      <vt:lpstr>LETS CODE :  Cara ke-2 PERULANGAN FOREACH</vt:lpstr>
      <vt:lpstr>LETS CODE :  HASIL PERULANGAN FOREACH</vt:lpstr>
      <vt:lpstr>Bentuk Perulangan pada Javascript</vt:lpstr>
      <vt:lpstr>LETS CODE : PERULANGAN Repeat()</vt:lpstr>
      <vt:lpstr>LETS CODE : HASIL PERULANGAN REPEAT()</vt:lpstr>
      <vt:lpstr>Bentuk Perulangan pada Javascript</vt:lpstr>
      <vt:lpstr>LETS CODE : PERULANGAN NESTED</vt:lpstr>
      <vt:lpstr>LETS CODE : HASIL PERULANGAN NESTED</vt:lpstr>
      <vt:lpstr>LETS CODE : PERULANGAN NESTED</vt:lpstr>
      <vt:lpstr>Struktur Data Array pada Javascript</vt:lpstr>
      <vt:lpstr>LATAR BELAKANG  Struktur Data Array Javascript</vt:lpstr>
      <vt:lpstr>Struktur Data Array pada Javascript</vt:lpstr>
      <vt:lpstr>LETS CODE Struktur Data Array pada Javascript</vt:lpstr>
      <vt:lpstr>LETS CODE Struktur Data Array pada Javascript</vt:lpstr>
      <vt:lpstr>LETS CODE  Struktur Data Array pada Javascript</vt:lpstr>
      <vt:lpstr>Cara Menambahkan Data ke Dalam Array</vt:lpstr>
      <vt:lpstr>Cara 1 Menambahkan Data ke Dalam Array</vt:lpstr>
      <vt:lpstr>LETS CODE Cara 2 Menambahkan Data ke Dalam Array</vt:lpstr>
      <vt:lpstr>Cara Menghapus Data dalam Array</vt:lpstr>
      <vt:lpstr>Cara 1 Menghapus Data Dari Array</vt:lpstr>
      <vt:lpstr>LETS CODE Cara 2 Menghapus Data Dari Array</vt:lpstr>
      <vt:lpstr>Cara 2 Menghapus Data Dari Array</vt:lpstr>
      <vt:lpstr>LETS CODE Cara 2 Menghapus Data Dari Array ( Dari depan)</vt:lpstr>
      <vt:lpstr>Menghapus Data pada Indeks Tertentu</vt:lpstr>
      <vt:lpstr>Menghapus Data pada Indeks Tertentu</vt:lpstr>
      <vt:lpstr>Menghapus Data pada Indeks Tertentu</vt:lpstr>
      <vt:lpstr>Mengubah Isi Data Pada Array</vt:lpstr>
      <vt:lpstr>Method-mothod Array Lain</vt:lpstr>
      <vt:lpstr>Method-mothod Array Lain</vt:lpstr>
      <vt:lpstr>Method-mothod Array Lain</vt:lpstr>
      <vt:lpstr>Method-mothod Array Lain</vt:lpstr>
      <vt:lpstr>Method-mothod Array Lain</vt:lpstr>
      <vt:lpstr>Method-mothod Array Lain</vt:lpstr>
      <vt:lpstr>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PERULANGAN / LOOPING  DALAM JAVASCRIPT</dc:title>
  <dc:creator>robikurniawan</dc:creator>
  <cp:lastModifiedBy>robikurniawan</cp:lastModifiedBy>
  <cp:revision>4</cp:revision>
  <dcterms:created xsi:type="dcterms:W3CDTF">2022-01-28T09:08:54Z</dcterms:created>
  <dcterms:modified xsi:type="dcterms:W3CDTF">2022-01-28T09:08:54Z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