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48" y="0"/>
            <a:ext cx="12157748" cy="6841067"/>
          </a:xfrm>
          <a:custGeom>
            <a:avLst/>
            <a:gdLst/>
            <a:ahLst/>
            <a:cxnLst/>
            <a:rect l="l" t="t" r="r" b="b"/>
            <a:pathLst>
              <a:path w="20060285" h="11287760">
                <a:moveTo>
                  <a:pt x="0" y="11287503"/>
                </a:moveTo>
                <a:lnTo>
                  <a:pt x="20060110" y="11287503"/>
                </a:lnTo>
                <a:lnTo>
                  <a:pt x="20060110" y="0"/>
                </a:lnTo>
                <a:lnTo>
                  <a:pt x="0" y="0"/>
                </a:lnTo>
                <a:lnTo>
                  <a:pt x="0" y="11287503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9158" y="2701761"/>
            <a:ext cx="5240097" cy="558165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385"/>
              </a:spcBef>
            </a:pPr>
            <a:r>
              <a:rPr sz="3575" spc="20" dirty="0"/>
              <a:t>DOM</a:t>
            </a:r>
            <a:r>
              <a:rPr sz="3575" spc="-80" dirty="0"/>
              <a:t> </a:t>
            </a:r>
            <a:r>
              <a:rPr sz="3575" spc="-5" dirty="0"/>
              <a:t>JavaScript</a:t>
            </a:r>
            <a:endParaRPr sz="3575"/>
          </a:p>
        </p:txBody>
      </p:sp>
      <p:sp>
        <p:nvSpPr>
          <p:cNvPr id="6" name="object 6"/>
          <p:cNvSpPr/>
          <p:nvPr/>
        </p:nvSpPr>
        <p:spPr>
          <a:xfrm>
            <a:off x="1043581" y="2093939"/>
            <a:ext cx="1946929" cy="194692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2025" y="-145253"/>
            <a:ext cx="8247303" cy="136144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5" dirty="0"/>
              <a:t>Membuat </a:t>
            </a:r>
            <a:r>
              <a:rPr sz="4395" dirty="0"/>
              <a:t>Elemen </a:t>
            </a:r>
            <a:r>
              <a:rPr sz="4395" spc="-20" dirty="0"/>
              <a:t>dengan </a:t>
            </a:r>
            <a:r>
              <a:rPr sz="4395" spc="-5" dirty="0"/>
              <a:t>DOM</a:t>
            </a:r>
            <a:r>
              <a:rPr sz="4395" spc="5" dirty="0"/>
              <a:t> </a:t>
            </a:r>
            <a:r>
              <a:rPr sz="4395" dirty="0"/>
              <a:t>API</a:t>
            </a:r>
            <a:endParaRPr sz="4395"/>
          </a:p>
        </p:txBody>
      </p:sp>
      <p:sp>
        <p:nvSpPr>
          <p:cNvPr id="4" name="object 4"/>
          <p:cNvSpPr/>
          <p:nvPr/>
        </p:nvSpPr>
        <p:spPr>
          <a:xfrm>
            <a:off x="395367" y="1599590"/>
            <a:ext cx="5200951" cy="40446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6197307" y="1819799"/>
            <a:ext cx="4491038" cy="4183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20" y="207645"/>
            <a:ext cx="9685020" cy="68453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spc="-5" dirty="0"/>
              <a:t>Menghapus </a:t>
            </a:r>
            <a:r>
              <a:rPr sz="4395" dirty="0"/>
              <a:t>Elemen </a:t>
            </a:r>
            <a:r>
              <a:rPr sz="4395" spc="-25" dirty="0"/>
              <a:t>dengan </a:t>
            </a:r>
            <a:r>
              <a:rPr sz="4395" spc="-5" dirty="0"/>
              <a:t>DOM</a:t>
            </a:r>
            <a:r>
              <a:rPr sz="4395" spc="50" dirty="0"/>
              <a:t> </a:t>
            </a:r>
            <a:r>
              <a:rPr sz="4395" dirty="0"/>
              <a:t>API</a:t>
            </a:r>
            <a:endParaRPr sz="4395"/>
          </a:p>
        </p:txBody>
      </p:sp>
      <p:sp>
        <p:nvSpPr>
          <p:cNvPr id="4" name="object 4"/>
          <p:cNvSpPr txBox="1"/>
          <p:nvPr/>
        </p:nvSpPr>
        <p:spPr>
          <a:xfrm>
            <a:off x="650875" y="1591945"/>
            <a:ext cx="10132695" cy="12941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790" spc="-15" dirty="0">
                <a:latin typeface="Carlito"/>
                <a:cs typeface="Carlito"/>
              </a:rPr>
              <a:t>Jika kita </a:t>
            </a:r>
            <a:r>
              <a:rPr sz="2790" spc="5" dirty="0">
                <a:latin typeface="Carlito"/>
                <a:cs typeface="Carlito"/>
              </a:rPr>
              <a:t>menggunakan </a:t>
            </a:r>
            <a:r>
              <a:rPr sz="2790" dirty="0">
                <a:latin typeface="Carlito"/>
                <a:cs typeface="Carlito"/>
              </a:rPr>
              <a:t>fungsi </a:t>
            </a:r>
            <a:r>
              <a:rPr sz="279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790" b="1" spc="10" dirty="0">
                <a:solidFill>
                  <a:srgbClr val="FF0000"/>
                </a:solidFill>
                <a:latin typeface="Carlito"/>
                <a:cs typeface="Carlito"/>
              </a:rPr>
              <a:t>append() </a:t>
            </a:r>
            <a:r>
              <a:rPr sz="2790" dirty="0">
                <a:latin typeface="Carlito"/>
                <a:cs typeface="Carlito"/>
              </a:rPr>
              <a:t>untuk menambahkan  </a:t>
            </a:r>
            <a:r>
              <a:rPr sz="2790" spc="5" dirty="0">
                <a:latin typeface="Carlito"/>
                <a:cs typeface="Carlito"/>
              </a:rPr>
              <a:t>elemen, </a:t>
            </a:r>
            <a:r>
              <a:rPr sz="2790" spc="-10" dirty="0">
                <a:latin typeface="Carlito"/>
                <a:cs typeface="Carlito"/>
              </a:rPr>
              <a:t>maka </a:t>
            </a:r>
            <a:r>
              <a:rPr sz="2790" dirty="0">
                <a:latin typeface="Carlito"/>
                <a:cs typeface="Carlito"/>
              </a:rPr>
              <a:t>untuk  </a:t>
            </a:r>
            <a:r>
              <a:rPr sz="2790" spc="-5" dirty="0">
                <a:latin typeface="Carlito"/>
                <a:cs typeface="Carlito"/>
              </a:rPr>
              <a:t>menghapusnya </a:t>
            </a:r>
            <a:r>
              <a:rPr sz="2790" spc="-15" dirty="0">
                <a:latin typeface="Carlito"/>
                <a:cs typeface="Carlito"/>
              </a:rPr>
              <a:t>kita </a:t>
            </a:r>
            <a:r>
              <a:rPr sz="2790" spc="5" dirty="0">
                <a:latin typeface="Carlito"/>
                <a:cs typeface="Carlito"/>
              </a:rPr>
              <a:t>menggunakan  </a:t>
            </a:r>
            <a:r>
              <a:rPr sz="2790" dirty="0">
                <a:latin typeface="Carlito"/>
                <a:cs typeface="Carlito"/>
              </a:rPr>
              <a:t>fungsi</a:t>
            </a:r>
            <a:r>
              <a:rPr sz="2790" spc="-10" dirty="0">
                <a:latin typeface="Carlito"/>
                <a:cs typeface="Carlito"/>
              </a:rPr>
              <a:t> </a:t>
            </a:r>
            <a:r>
              <a:rPr sz="2790" b="1" spc="-10" dirty="0">
                <a:solidFill>
                  <a:srgbClr val="FF0000"/>
                </a:solidFill>
                <a:latin typeface="Carlito"/>
                <a:cs typeface="Carlito"/>
              </a:rPr>
              <a:t>remove().</a:t>
            </a:r>
            <a:endParaRPr sz="279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255" y="254000"/>
            <a:ext cx="10052685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5" dirty="0"/>
              <a:t>Menghapus </a:t>
            </a:r>
            <a:r>
              <a:rPr sz="4395" dirty="0"/>
              <a:t>Elemen </a:t>
            </a:r>
            <a:r>
              <a:rPr sz="4395" spc="-20" dirty="0"/>
              <a:t>dengan </a:t>
            </a:r>
            <a:r>
              <a:rPr sz="4395" spc="-5" dirty="0"/>
              <a:t>DOM</a:t>
            </a:r>
            <a:r>
              <a:rPr sz="4395" dirty="0"/>
              <a:t> API</a:t>
            </a:r>
            <a:endParaRPr sz="4395"/>
          </a:p>
        </p:txBody>
      </p:sp>
      <p:sp>
        <p:nvSpPr>
          <p:cNvPr id="5" name="object 5"/>
          <p:cNvSpPr/>
          <p:nvPr/>
        </p:nvSpPr>
        <p:spPr>
          <a:xfrm>
            <a:off x="613216" y="1416779"/>
            <a:ext cx="5542197" cy="486732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095" y="-168079"/>
            <a:ext cx="5178136" cy="1362075"/>
          </a:xfrm>
          <a:prstGeom prst="rect">
            <a:avLst/>
          </a:prstGeom>
        </p:spPr>
        <p:txBody>
          <a:bodyPr vert="horz" wrap="square" lIns="0" tIns="846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Method </a:t>
            </a:r>
            <a:r>
              <a:rPr spc="5" dirty="0"/>
              <a:t>lain dalam</a:t>
            </a:r>
            <a:r>
              <a:rPr spc="-35" dirty="0"/>
              <a:t> </a:t>
            </a:r>
            <a:r>
              <a:rPr dirty="0"/>
              <a:t>DOM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663563" y="1599590"/>
            <a:ext cx="5003338" cy="49201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7229423" y="179001"/>
            <a:ext cx="4349360" cy="640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8803" y="193252"/>
            <a:ext cx="6996161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dirty="0"/>
              <a:t>Apa itu </a:t>
            </a:r>
            <a:r>
              <a:rPr sz="4395" spc="-5" dirty="0"/>
              <a:t>DOM</a:t>
            </a:r>
            <a:r>
              <a:rPr sz="4395" spc="-75" dirty="0"/>
              <a:t> </a:t>
            </a:r>
            <a:r>
              <a:rPr sz="4395" dirty="0"/>
              <a:t>API?</a:t>
            </a:r>
            <a:endParaRPr sz="4395"/>
          </a:p>
        </p:txBody>
      </p:sp>
      <p:sp>
        <p:nvSpPr>
          <p:cNvPr id="4" name="object 4"/>
          <p:cNvSpPr txBox="1"/>
          <p:nvPr/>
        </p:nvSpPr>
        <p:spPr>
          <a:xfrm>
            <a:off x="651095" y="1549554"/>
            <a:ext cx="5123103" cy="6216650"/>
          </a:xfrm>
          <a:prstGeom prst="rect">
            <a:avLst/>
          </a:prstGeom>
        </p:spPr>
        <p:txBody>
          <a:bodyPr vert="horz" wrap="square" lIns="0" tIns="56187" rIns="0" bIns="0" rtlCol="0">
            <a:spAutoFit/>
          </a:bodyPr>
          <a:lstStyle/>
          <a:p>
            <a:pPr marL="577850" marR="752475" indent="-565785">
              <a:lnSpc>
                <a:spcPts val="4990"/>
              </a:lnSpc>
              <a:spcBef>
                <a:spcPts val="73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425" spc="10" dirty="0">
                <a:latin typeface="Carlito"/>
                <a:cs typeface="Carlito"/>
              </a:rPr>
              <a:t>DOM </a:t>
            </a:r>
            <a:r>
              <a:rPr sz="2425" dirty="0">
                <a:latin typeface="Carlito"/>
                <a:cs typeface="Carlito"/>
              </a:rPr>
              <a:t>merupakan </a:t>
            </a:r>
            <a:r>
              <a:rPr sz="2425" spc="-15" dirty="0">
                <a:latin typeface="Carlito"/>
                <a:cs typeface="Carlito"/>
              </a:rPr>
              <a:t>singkatan  </a:t>
            </a:r>
            <a:r>
              <a:rPr sz="2425" dirty="0">
                <a:latin typeface="Carlito"/>
                <a:cs typeface="Carlito"/>
              </a:rPr>
              <a:t>dari </a:t>
            </a:r>
            <a:r>
              <a:rPr sz="2425" b="1" i="1" dirty="0">
                <a:solidFill>
                  <a:srgbClr val="FF0000"/>
                </a:solidFill>
                <a:latin typeface="Carlito"/>
                <a:cs typeface="Carlito"/>
              </a:rPr>
              <a:t>Document </a:t>
            </a:r>
            <a:r>
              <a:rPr sz="2425" b="1" i="1" spc="5" dirty="0">
                <a:solidFill>
                  <a:srgbClr val="FF0000"/>
                </a:solidFill>
                <a:latin typeface="Carlito"/>
                <a:cs typeface="Carlito"/>
              </a:rPr>
              <a:t>Object</a:t>
            </a:r>
            <a:r>
              <a:rPr sz="2425" b="1" i="1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25" b="1" i="1" spc="10" dirty="0">
                <a:solidFill>
                  <a:srgbClr val="FF0000"/>
                </a:solidFill>
                <a:latin typeface="Carlito"/>
                <a:cs typeface="Carlito"/>
              </a:rPr>
              <a:t>Model</a:t>
            </a:r>
            <a:r>
              <a:rPr sz="2425" spc="10" dirty="0">
                <a:latin typeface="Carlito"/>
                <a:cs typeface="Carlito"/>
              </a:rPr>
              <a:t>.</a:t>
            </a:r>
            <a:endParaRPr sz="2425">
              <a:latin typeface="Carlito"/>
              <a:cs typeface="Carlito"/>
            </a:endParaRPr>
          </a:p>
          <a:p>
            <a:pPr marL="577850" marR="5080" indent="-565785">
              <a:lnSpc>
                <a:spcPts val="4990"/>
              </a:lnSpc>
              <a:spcBef>
                <a:spcPts val="11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425" spc="-15" dirty="0">
                <a:latin typeface="Carlito"/>
                <a:cs typeface="Carlito"/>
              </a:rPr>
              <a:t>Artinya, </a:t>
            </a:r>
            <a:r>
              <a:rPr sz="2425" spc="-5" dirty="0">
                <a:latin typeface="Carlito"/>
                <a:cs typeface="Carlito"/>
              </a:rPr>
              <a:t>dokumen </a:t>
            </a:r>
            <a:r>
              <a:rPr sz="2425" spc="5" dirty="0">
                <a:latin typeface="Carlito"/>
                <a:cs typeface="Carlito"/>
              </a:rPr>
              <a:t>(HTML) </a:t>
            </a:r>
            <a:r>
              <a:rPr sz="2425" spc="-15" dirty="0">
                <a:latin typeface="Carlito"/>
                <a:cs typeface="Carlito"/>
              </a:rPr>
              <a:t>yang  </a:t>
            </a:r>
            <a:r>
              <a:rPr sz="2425" spc="-5" dirty="0">
                <a:latin typeface="Carlito"/>
                <a:cs typeface="Carlito"/>
              </a:rPr>
              <a:t>dimodelkan </a:t>
            </a:r>
            <a:r>
              <a:rPr sz="2425" spc="5" dirty="0">
                <a:latin typeface="Carlito"/>
                <a:cs typeface="Carlito"/>
              </a:rPr>
              <a:t>dalam sebuah</a:t>
            </a:r>
            <a:r>
              <a:rPr sz="2425" spc="-25" dirty="0">
                <a:latin typeface="Carlito"/>
                <a:cs typeface="Carlito"/>
              </a:rPr>
              <a:t> </a:t>
            </a:r>
            <a:r>
              <a:rPr sz="2425" dirty="0">
                <a:latin typeface="Carlito"/>
                <a:cs typeface="Carlito"/>
              </a:rPr>
              <a:t>objek.</a:t>
            </a:r>
            <a:endParaRPr sz="2425">
              <a:latin typeface="Carlito"/>
              <a:cs typeface="Carlito"/>
            </a:endParaRPr>
          </a:p>
          <a:p>
            <a:pPr marL="577850" marR="90805" indent="-565785">
              <a:lnSpc>
                <a:spcPct val="90000"/>
              </a:lnSpc>
              <a:spcBef>
                <a:spcPts val="103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425" spc="5" dirty="0">
                <a:latin typeface="Carlito"/>
                <a:cs typeface="Carlito"/>
              </a:rPr>
              <a:t>Objek </a:t>
            </a:r>
            <a:r>
              <a:rPr sz="2425" dirty="0">
                <a:latin typeface="Carlito"/>
                <a:cs typeface="Carlito"/>
              </a:rPr>
              <a:t>dari </a:t>
            </a:r>
            <a:r>
              <a:rPr sz="2425" spc="-5" dirty="0">
                <a:latin typeface="Carlito"/>
                <a:cs typeface="Carlito"/>
              </a:rPr>
              <a:t>dokumen </a:t>
            </a:r>
            <a:r>
              <a:rPr sz="2425" spc="5" dirty="0">
                <a:latin typeface="Carlito"/>
                <a:cs typeface="Carlito"/>
              </a:rPr>
              <a:t>ini  </a:t>
            </a:r>
            <a:r>
              <a:rPr sz="2425" spc="-15" dirty="0">
                <a:latin typeface="Carlito"/>
                <a:cs typeface="Carlito"/>
              </a:rPr>
              <a:t>menyediakan </a:t>
            </a:r>
            <a:r>
              <a:rPr sz="2425" spc="-5" dirty="0">
                <a:latin typeface="Carlito"/>
                <a:cs typeface="Carlito"/>
              </a:rPr>
              <a:t>sekumpulan </a:t>
            </a:r>
            <a:r>
              <a:rPr sz="2425" dirty="0">
                <a:latin typeface="Carlito"/>
                <a:cs typeface="Carlito"/>
              </a:rPr>
              <a:t>fungsi  </a:t>
            </a:r>
            <a:r>
              <a:rPr sz="2425" spc="5" dirty="0">
                <a:latin typeface="Carlito"/>
                <a:cs typeface="Carlito"/>
              </a:rPr>
              <a:t>dan </a:t>
            </a:r>
            <a:r>
              <a:rPr sz="2425" spc="-10" dirty="0">
                <a:latin typeface="Carlito"/>
                <a:cs typeface="Carlito"/>
              </a:rPr>
              <a:t>atribut/data yang </a:t>
            </a:r>
            <a:r>
              <a:rPr sz="2425" spc="5" dirty="0">
                <a:latin typeface="Carlito"/>
                <a:cs typeface="Carlito"/>
              </a:rPr>
              <a:t>bisa </a:t>
            </a:r>
            <a:r>
              <a:rPr sz="2425" spc="-10" dirty="0">
                <a:latin typeface="Carlito"/>
                <a:cs typeface="Carlito"/>
              </a:rPr>
              <a:t>kita  </a:t>
            </a:r>
            <a:r>
              <a:rPr sz="2425" spc="-15" dirty="0">
                <a:latin typeface="Carlito"/>
                <a:cs typeface="Carlito"/>
              </a:rPr>
              <a:t>manfaatkan </a:t>
            </a:r>
            <a:r>
              <a:rPr sz="2425" spc="5" dirty="0">
                <a:latin typeface="Carlito"/>
                <a:cs typeface="Carlito"/>
              </a:rPr>
              <a:t>dalam membuat  </a:t>
            </a:r>
            <a:r>
              <a:rPr sz="2425" spc="-20" dirty="0">
                <a:latin typeface="Carlito"/>
                <a:cs typeface="Carlito"/>
              </a:rPr>
              <a:t>program </a:t>
            </a:r>
            <a:r>
              <a:rPr sz="2425" spc="-10" dirty="0">
                <a:latin typeface="Carlito"/>
                <a:cs typeface="Carlito"/>
              </a:rPr>
              <a:t>Javascript. </a:t>
            </a:r>
            <a:r>
              <a:rPr sz="2425" spc="5" dirty="0">
                <a:latin typeface="Carlito"/>
                <a:cs typeface="Carlito"/>
              </a:rPr>
              <a:t>Inilah </a:t>
            </a:r>
            <a:r>
              <a:rPr sz="2425" spc="-10" dirty="0">
                <a:latin typeface="Carlito"/>
                <a:cs typeface="Carlito"/>
              </a:rPr>
              <a:t>yang  </a:t>
            </a:r>
            <a:r>
              <a:rPr sz="2425" dirty="0">
                <a:latin typeface="Carlito"/>
                <a:cs typeface="Carlito"/>
              </a:rPr>
              <a:t>disebut </a:t>
            </a:r>
            <a:r>
              <a:rPr sz="2425" spc="5" dirty="0">
                <a:latin typeface="Carlito"/>
                <a:cs typeface="Carlito"/>
              </a:rPr>
              <a:t>API </a:t>
            </a:r>
            <a:r>
              <a:rPr sz="2425" i="1" dirty="0">
                <a:latin typeface="Carlito"/>
                <a:cs typeface="Carlito"/>
              </a:rPr>
              <a:t>(Application  </a:t>
            </a:r>
            <a:r>
              <a:rPr sz="2425" i="1" spc="5" dirty="0">
                <a:latin typeface="Carlito"/>
                <a:cs typeface="Carlito"/>
              </a:rPr>
              <a:t>Programming</a:t>
            </a:r>
            <a:r>
              <a:rPr sz="2425" i="1" spc="-30" dirty="0">
                <a:latin typeface="Carlito"/>
                <a:cs typeface="Carlito"/>
              </a:rPr>
              <a:t> </a:t>
            </a:r>
            <a:r>
              <a:rPr sz="2425" i="1" spc="-15" dirty="0">
                <a:latin typeface="Carlito"/>
                <a:cs typeface="Carlito"/>
              </a:rPr>
              <a:t>Interface)</a:t>
            </a:r>
            <a:r>
              <a:rPr sz="2425" spc="-15" dirty="0">
                <a:latin typeface="Carlito"/>
                <a:cs typeface="Carlito"/>
              </a:rPr>
              <a:t>.</a:t>
            </a:r>
            <a:endParaRPr sz="2425" spc="-15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7307" y="1599590"/>
            <a:ext cx="5610190" cy="328220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64" y="222308"/>
            <a:ext cx="9838267" cy="68453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spc="-15" dirty="0"/>
              <a:t>Bagaimana </a:t>
            </a:r>
            <a:r>
              <a:rPr sz="4395" spc="-40" dirty="0"/>
              <a:t>Cara </a:t>
            </a:r>
            <a:r>
              <a:rPr sz="4395" spc="-5" dirty="0"/>
              <a:t>Menggunakan</a:t>
            </a:r>
            <a:r>
              <a:rPr sz="4395" spc="100" dirty="0"/>
              <a:t> </a:t>
            </a:r>
            <a:r>
              <a:rPr sz="4395" spc="-5" dirty="0"/>
              <a:t>DOM?</a:t>
            </a:r>
            <a:endParaRPr sz="4395"/>
          </a:p>
        </p:txBody>
      </p:sp>
      <p:sp>
        <p:nvSpPr>
          <p:cNvPr id="4" name="object 4"/>
          <p:cNvSpPr txBox="1"/>
          <p:nvPr/>
        </p:nvSpPr>
        <p:spPr>
          <a:xfrm>
            <a:off x="651095" y="1557171"/>
            <a:ext cx="10349345" cy="5288915"/>
          </a:xfrm>
          <a:prstGeom prst="rect">
            <a:avLst/>
          </a:prstGeom>
        </p:spPr>
        <p:txBody>
          <a:bodyPr vert="horz" wrap="square" lIns="0" tIns="6542" rIns="0" bIns="0" rtlCol="0">
            <a:spAutoFit/>
          </a:bodyPr>
          <a:lstStyle/>
          <a:p>
            <a:pPr marL="577850" marR="515620" indent="-565785">
              <a:lnSpc>
                <a:spcPct val="101000"/>
              </a:lnSpc>
              <a:spcBef>
                <a:spcPts val="8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Seperti </a:t>
            </a:r>
            <a:r>
              <a:rPr sz="3180" spc="-10" dirty="0">
                <a:latin typeface="Carlito"/>
                <a:cs typeface="Carlito"/>
              </a:rPr>
              <a:t>yang kita </a:t>
            </a:r>
            <a:r>
              <a:rPr sz="3180" spc="5" dirty="0">
                <a:latin typeface="Carlito"/>
                <a:cs typeface="Carlito"/>
              </a:rPr>
              <a:t>sudah </a:t>
            </a:r>
            <a:r>
              <a:rPr sz="3180" spc="-20" dirty="0">
                <a:latin typeface="Carlito"/>
                <a:cs typeface="Carlito"/>
              </a:rPr>
              <a:t>katahui, </a:t>
            </a:r>
            <a:r>
              <a:rPr sz="3180" spc="10" dirty="0">
                <a:latin typeface="Carlito"/>
                <a:cs typeface="Carlito"/>
              </a:rPr>
              <a:t>DOM adalah </a:t>
            </a:r>
            <a:r>
              <a:rPr sz="3180" spc="5" dirty="0">
                <a:latin typeface="Carlito"/>
                <a:cs typeface="Carlito"/>
              </a:rPr>
              <a:t>sebuah objek  </a:t>
            </a:r>
            <a:r>
              <a:rPr sz="3180" dirty="0">
                <a:latin typeface="Carlito"/>
                <a:cs typeface="Carlito"/>
              </a:rPr>
              <a:t>untuk memodelkan </a:t>
            </a:r>
            <a:r>
              <a:rPr sz="3180" spc="-5" dirty="0">
                <a:latin typeface="Carlito"/>
                <a:cs typeface="Carlito"/>
              </a:rPr>
              <a:t>dokumen</a:t>
            </a:r>
            <a:r>
              <a:rPr sz="3180" spc="105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HTML.</a:t>
            </a:r>
            <a:endParaRPr sz="318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704020202090204"/>
              <a:buChar char="•"/>
            </a:pPr>
            <a:endParaRPr sz="4395">
              <a:latin typeface="Carlito"/>
              <a:cs typeface="Carlito"/>
            </a:endParaRPr>
          </a:p>
          <a:p>
            <a:pPr marL="577850" marR="5080" indent="-565785">
              <a:lnSpc>
                <a:spcPct val="100000"/>
              </a:lnSpc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5" dirty="0">
                <a:latin typeface="Carlito"/>
                <a:cs typeface="Carlito"/>
              </a:rPr>
              <a:t>Objek </a:t>
            </a:r>
            <a:r>
              <a:rPr sz="3180" spc="10" dirty="0">
                <a:latin typeface="Carlito"/>
                <a:cs typeface="Carlito"/>
              </a:rPr>
              <a:t>DOM </a:t>
            </a:r>
            <a:r>
              <a:rPr sz="3180" spc="5" dirty="0">
                <a:latin typeface="Carlito"/>
                <a:cs typeface="Carlito"/>
              </a:rPr>
              <a:t>di </a:t>
            </a:r>
            <a:r>
              <a:rPr sz="3180" spc="-15" dirty="0">
                <a:latin typeface="Carlito"/>
                <a:cs typeface="Carlito"/>
              </a:rPr>
              <a:t>javascript </a:t>
            </a:r>
            <a:r>
              <a:rPr sz="3180" spc="5" dirty="0">
                <a:latin typeface="Carlito"/>
                <a:cs typeface="Carlito"/>
              </a:rPr>
              <a:t>bernama </a:t>
            </a:r>
            <a:r>
              <a:rPr sz="3180" dirty="0">
                <a:latin typeface="Carlito"/>
                <a:cs typeface="Carlito"/>
              </a:rPr>
              <a:t>document. </a:t>
            </a:r>
            <a:r>
              <a:rPr sz="3180" spc="5" dirty="0">
                <a:latin typeface="Carlito"/>
                <a:cs typeface="Carlito"/>
              </a:rPr>
              <a:t>Objek ini </a:t>
            </a:r>
            <a:r>
              <a:rPr sz="3180" dirty="0">
                <a:latin typeface="Carlito"/>
                <a:cs typeface="Carlito"/>
              </a:rPr>
              <a:t>berisi  </a:t>
            </a:r>
            <a:r>
              <a:rPr sz="3180" spc="-10" dirty="0">
                <a:latin typeface="Carlito"/>
                <a:cs typeface="Carlito"/>
              </a:rPr>
              <a:t>segala </a:t>
            </a:r>
            <a:r>
              <a:rPr sz="3180" spc="5" dirty="0">
                <a:latin typeface="Carlito"/>
                <a:cs typeface="Carlito"/>
              </a:rPr>
              <a:t>hal </a:t>
            </a:r>
            <a:r>
              <a:rPr sz="3180" spc="-10" dirty="0">
                <a:latin typeface="Carlito"/>
                <a:cs typeface="Carlito"/>
              </a:rPr>
              <a:t>yang kita </a:t>
            </a:r>
            <a:r>
              <a:rPr sz="3180" spc="-5" dirty="0">
                <a:latin typeface="Carlito"/>
                <a:cs typeface="Carlito"/>
              </a:rPr>
              <a:t>butuhkan </a:t>
            </a:r>
            <a:r>
              <a:rPr sz="3180" dirty="0">
                <a:latin typeface="Carlito"/>
                <a:cs typeface="Carlito"/>
              </a:rPr>
              <a:t>untuk </a:t>
            </a:r>
            <a:r>
              <a:rPr sz="3180" spc="10" dirty="0">
                <a:latin typeface="Carlito"/>
                <a:cs typeface="Carlito"/>
              </a:rPr>
              <a:t>memanipulasi</a:t>
            </a:r>
            <a:r>
              <a:rPr sz="3180" spc="190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HTML.</a:t>
            </a:r>
            <a:endParaRPr sz="318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 panose="020B0704020202090204"/>
              <a:buChar char="•"/>
            </a:pPr>
            <a:endParaRPr sz="4395">
              <a:latin typeface="Carlito"/>
              <a:cs typeface="Carlito"/>
            </a:endParaRPr>
          </a:p>
          <a:p>
            <a:pPr marL="577850" marR="192405" indent="-565785">
              <a:lnSpc>
                <a:spcPct val="100000"/>
              </a:lnSpc>
              <a:spcBef>
                <a:spcPts val="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3180" spc="-20" dirty="0">
                <a:latin typeface="Carlito"/>
                <a:cs typeface="Carlito"/>
              </a:rPr>
              <a:t>Jika </a:t>
            </a:r>
            <a:r>
              <a:rPr sz="3180" spc="-10" dirty="0">
                <a:latin typeface="Carlito"/>
                <a:cs typeface="Carlito"/>
              </a:rPr>
              <a:t>kita </a:t>
            </a:r>
            <a:r>
              <a:rPr sz="3180" spc="-5" dirty="0">
                <a:latin typeface="Carlito"/>
                <a:cs typeface="Carlito"/>
              </a:rPr>
              <a:t>coba </a:t>
            </a:r>
            <a:r>
              <a:rPr sz="3180" spc="-35" dirty="0">
                <a:latin typeface="Carlito"/>
                <a:cs typeface="Carlito"/>
              </a:rPr>
              <a:t>ketik </a:t>
            </a:r>
            <a:r>
              <a:rPr sz="3180" dirty="0">
                <a:latin typeface="Carlito"/>
                <a:cs typeface="Carlito"/>
              </a:rPr>
              <a:t>document </a:t>
            </a:r>
            <a:r>
              <a:rPr sz="3180" spc="5" dirty="0">
                <a:latin typeface="Carlito"/>
                <a:cs typeface="Carlito"/>
              </a:rPr>
              <a:t>pada </a:t>
            </a:r>
            <a:r>
              <a:rPr sz="3180" dirty="0">
                <a:latin typeface="Carlito"/>
                <a:cs typeface="Carlito"/>
              </a:rPr>
              <a:t>console </a:t>
            </a:r>
            <a:r>
              <a:rPr sz="3180" spc="-10" dirty="0">
                <a:latin typeface="Carlito"/>
                <a:cs typeface="Carlito"/>
              </a:rPr>
              <a:t>Javascript, </a:t>
            </a:r>
            <a:r>
              <a:rPr sz="3180" spc="-15" dirty="0">
                <a:latin typeface="Carlito"/>
                <a:cs typeface="Carlito"/>
              </a:rPr>
              <a:t>maka  </a:t>
            </a:r>
            <a:r>
              <a:rPr sz="3180" spc="-10" dirty="0">
                <a:latin typeface="Carlito"/>
                <a:cs typeface="Carlito"/>
              </a:rPr>
              <a:t>yang </a:t>
            </a:r>
            <a:r>
              <a:rPr sz="3180" spc="-15" dirty="0">
                <a:latin typeface="Carlito"/>
                <a:cs typeface="Carlito"/>
              </a:rPr>
              <a:t>akan </a:t>
            </a:r>
            <a:r>
              <a:rPr sz="3180" dirty="0">
                <a:latin typeface="Carlito"/>
                <a:cs typeface="Carlito"/>
              </a:rPr>
              <a:t>tampil </a:t>
            </a:r>
            <a:r>
              <a:rPr sz="3180" spc="10" dirty="0">
                <a:latin typeface="Carlito"/>
                <a:cs typeface="Carlito"/>
              </a:rPr>
              <a:t>adalah </a:t>
            </a:r>
            <a:r>
              <a:rPr sz="3180" spc="-40" dirty="0">
                <a:latin typeface="Carlito"/>
                <a:cs typeface="Carlito"/>
              </a:rPr>
              <a:t>kode</a:t>
            </a:r>
            <a:r>
              <a:rPr sz="3180" spc="100" dirty="0">
                <a:latin typeface="Carlito"/>
                <a:cs typeface="Carlito"/>
              </a:rPr>
              <a:t> </a:t>
            </a:r>
            <a:r>
              <a:rPr sz="3180" spc="5" dirty="0">
                <a:latin typeface="Carlito"/>
                <a:cs typeface="Carlito"/>
              </a:rPr>
              <a:t>HTML.</a:t>
            </a:r>
            <a:endParaRPr sz="318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591" y="222308"/>
            <a:ext cx="9640839" cy="68453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spc="-15" dirty="0"/>
              <a:t>Bagaimana </a:t>
            </a:r>
            <a:r>
              <a:rPr sz="4395" spc="-40" dirty="0"/>
              <a:t>Cara </a:t>
            </a:r>
            <a:r>
              <a:rPr sz="4395" spc="-5" dirty="0"/>
              <a:t>Menggunakan</a:t>
            </a:r>
            <a:r>
              <a:rPr sz="4395" spc="100" dirty="0"/>
              <a:t> </a:t>
            </a:r>
            <a:r>
              <a:rPr sz="4395" spc="-5" dirty="0"/>
              <a:t>DOM?</a:t>
            </a:r>
            <a:endParaRPr sz="4395"/>
          </a:p>
        </p:txBody>
      </p:sp>
      <p:sp>
        <p:nvSpPr>
          <p:cNvPr id="4" name="object 4"/>
          <p:cNvSpPr/>
          <p:nvPr/>
        </p:nvSpPr>
        <p:spPr>
          <a:xfrm>
            <a:off x="2522855" y="1553210"/>
            <a:ext cx="7491095" cy="450024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73" y="274726"/>
            <a:ext cx="9737821" cy="622935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Menga</a:t>
            </a:r>
            <a:r>
              <a:rPr lang="en-US" sz="4000" spc="-10" dirty="0"/>
              <a:t>k</a:t>
            </a:r>
            <a:r>
              <a:rPr sz="4000" spc="-10" dirty="0"/>
              <a:t>ses </a:t>
            </a:r>
            <a:r>
              <a:rPr sz="4000" dirty="0"/>
              <a:t>Elemen </a:t>
            </a:r>
            <a:r>
              <a:rPr sz="4000" spc="-100" dirty="0"/>
              <a:t>Tertentu </a:t>
            </a:r>
            <a:r>
              <a:rPr sz="4000" spc="-25" dirty="0"/>
              <a:t>dengan</a:t>
            </a:r>
            <a:r>
              <a:rPr sz="4000" spc="95" dirty="0"/>
              <a:t> </a:t>
            </a:r>
            <a:r>
              <a:rPr sz="4000" spc="-5" dirty="0"/>
              <a:t>DOM</a:t>
            </a:r>
            <a:endParaRPr sz="4000"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651095" y="1592210"/>
            <a:ext cx="5306291" cy="343916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577850" marR="5080" indent="-565785">
              <a:lnSpc>
                <a:spcPct val="100000"/>
              </a:lnSpc>
              <a:spcBef>
                <a:spcPts val="10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790" spc="5" dirty="0">
                <a:latin typeface="Carlito"/>
                <a:cs typeface="Carlito"/>
              </a:rPr>
              <a:t>Objek </a:t>
            </a:r>
            <a:r>
              <a:rPr sz="2790" spc="-5" dirty="0">
                <a:latin typeface="Carlito"/>
                <a:cs typeface="Carlito"/>
              </a:rPr>
              <a:t>document </a:t>
            </a:r>
            <a:r>
              <a:rPr sz="2790" spc="5" dirty="0">
                <a:latin typeface="Carlito"/>
                <a:cs typeface="Carlito"/>
              </a:rPr>
              <a:t>adalah </a:t>
            </a:r>
            <a:r>
              <a:rPr sz="2790" spc="10" dirty="0">
                <a:latin typeface="Carlito"/>
                <a:cs typeface="Carlito"/>
              </a:rPr>
              <a:t>model  </a:t>
            </a:r>
            <a:r>
              <a:rPr sz="2790" dirty="0">
                <a:latin typeface="Carlito"/>
                <a:cs typeface="Carlito"/>
              </a:rPr>
              <a:t>dari </a:t>
            </a:r>
            <a:r>
              <a:rPr sz="2790" spc="-5" dirty="0">
                <a:latin typeface="Carlito"/>
                <a:cs typeface="Carlito"/>
              </a:rPr>
              <a:t>dokumen </a:t>
            </a:r>
            <a:r>
              <a:rPr sz="2790" spc="5" dirty="0">
                <a:latin typeface="Carlito"/>
                <a:cs typeface="Carlito"/>
              </a:rPr>
              <a:t>HTML. Objek ini  </a:t>
            </a:r>
            <a:r>
              <a:rPr sz="2790" dirty="0">
                <a:latin typeface="Carlito"/>
                <a:cs typeface="Carlito"/>
              </a:rPr>
              <a:t>berisi </a:t>
            </a:r>
            <a:r>
              <a:rPr sz="2790" spc="-5" dirty="0">
                <a:latin typeface="Carlito"/>
                <a:cs typeface="Carlito"/>
              </a:rPr>
              <a:t>kumpulan </a:t>
            </a:r>
            <a:r>
              <a:rPr sz="2790" dirty="0">
                <a:latin typeface="Carlito"/>
                <a:cs typeface="Carlito"/>
              </a:rPr>
              <a:t>fungsi </a:t>
            </a:r>
            <a:r>
              <a:rPr sz="2790" spc="5" dirty="0">
                <a:latin typeface="Carlito"/>
                <a:cs typeface="Carlito"/>
              </a:rPr>
              <a:t>dan </a:t>
            </a:r>
            <a:r>
              <a:rPr sz="2790" dirty="0">
                <a:latin typeface="Carlito"/>
                <a:cs typeface="Carlito"/>
              </a:rPr>
              <a:t>atribut  </a:t>
            </a:r>
            <a:r>
              <a:rPr sz="2790" spc="5" dirty="0">
                <a:latin typeface="Carlito"/>
                <a:cs typeface="Carlito"/>
              </a:rPr>
              <a:t>berupa objek </a:t>
            </a:r>
            <a:r>
              <a:rPr sz="2790" dirty="0">
                <a:latin typeface="Carlito"/>
                <a:cs typeface="Carlito"/>
              </a:rPr>
              <a:t>dari </a:t>
            </a:r>
            <a:r>
              <a:rPr sz="2790" spc="5" dirty="0">
                <a:latin typeface="Carlito"/>
                <a:cs typeface="Carlito"/>
              </a:rPr>
              <a:t>elemen HTML  </a:t>
            </a:r>
            <a:r>
              <a:rPr sz="2790" spc="-10" dirty="0">
                <a:latin typeface="Carlito"/>
                <a:cs typeface="Carlito"/>
              </a:rPr>
              <a:t>yang </a:t>
            </a:r>
            <a:r>
              <a:rPr sz="2790" spc="5" dirty="0">
                <a:latin typeface="Carlito"/>
                <a:cs typeface="Carlito"/>
              </a:rPr>
              <a:t>bisa </a:t>
            </a:r>
            <a:r>
              <a:rPr sz="2790" spc="-10" dirty="0">
                <a:latin typeface="Carlito"/>
                <a:cs typeface="Carlito"/>
              </a:rPr>
              <a:t>digambarkan </a:t>
            </a:r>
            <a:r>
              <a:rPr sz="2790" spc="5" dirty="0">
                <a:latin typeface="Carlito"/>
                <a:cs typeface="Carlito"/>
              </a:rPr>
              <a:t>dalam  </a:t>
            </a:r>
            <a:r>
              <a:rPr sz="2790" spc="-5" dirty="0">
                <a:latin typeface="Carlito"/>
                <a:cs typeface="Carlito"/>
              </a:rPr>
              <a:t>bentuk </a:t>
            </a:r>
            <a:r>
              <a:rPr sz="2790" spc="5" dirty="0">
                <a:latin typeface="Carlito"/>
                <a:cs typeface="Carlito"/>
              </a:rPr>
              <a:t>pohon </a:t>
            </a:r>
            <a:r>
              <a:rPr sz="2790" dirty="0">
                <a:latin typeface="Carlito"/>
                <a:cs typeface="Carlito"/>
              </a:rPr>
              <a:t>seperti</a:t>
            </a:r>
            <a:r>
              <a:rPr sz="2790" spc="-35" dirty="0">
                <a:latin typeface="Carlito"/>
                <a:cs typeface="Carlito"/>
              </a:rPr>
              <a:t> </a:t>
            </a:r>
            <a:r>
              <a:rPr sz="2790" dirty="0">
                <a:latin typeface="Carlito"/>
                <a:cs typeface="Carlito"/>
              </a:rPr>
              <a:t>ini:</a:t>
            </a:r>
            <a:endParaRPr sz="279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8959" y="1902188"/>
            <a:ext cx="4965870" cy="257265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686" y="329859"/>
            <a:ext cx="8514388" cy="51181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75" spc="-10" dirty="0"/>
              <a:t>LETS </a:t>
            </a:r>
            <a:r>
              <a:rPr sz="3275" spc="-15" dirty="0"/>
              <a:t>CODE </a:t>
            </a:r>
            <a:r>
              <a:rPr sz="3275" dirty="0"/>
              <a:t>: </a:t>
            </a:r>
            <a:r>
              <a:rPr sz="3275" spc="-30" dirty="0"/>
              <a:t>Contoh </a:t>
            </a:r>
            <a:r>
              <a:rPr sz="3275" spc="-5" dirty="0"/>
              <a:t>DOM</a:t>
            </a:r>
            <a:r>
              <a:rPr sz="3275" spc="65" dirty="0"/>
              <a:t> </a:t>
            </a:r>
            <a:r>
              <a:rPr sz="3275" dirty="0"/>
              <a:t>Sederhana</a:t>
            </a:r>
            <a:endParaRPr sz="3275" dirty="0"/>
          </a:p>
        </p:txBody>
      </p:sp>
      <p:sp>
        <p:nvSpPr>
          <p:cNvPr id="4" name="object 4"/>
          <p:cNvSpPr/>
          <p:nvPr/>
        </p:nvSpPr>
        <p:spPr>
          <a:xfrm>
            <a:off x="5994692" y="2877738"/>
            <a:ext cx="6003793" cy="2220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528666" y="1178364"/>
            <a:ext cx="4980056" cy="555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1464" y="222308"/>
            <a:ext cx="9844039" cy="68453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spc="-10" dirty="0"/>
              <a:t>LETS </a:t>
            </a:r>
            <a:r>
              <a:rPr sz="4395" spc="-15" dirty="0"/>
              <a:t>CODE </a:t>
            </a:r>
            <a:r>
              <a:rPr sz="4395" dirty="0"/>
              <a:t>: </a:t>
            </a:r>
            <a:r>
              <a:rPr sz="4395" spc="-30" dirty="0"/>
              <a:t>Contoh </a:t>
            </a:r>
            <a:r>
              <a:rPr sz="4395" spc="-5" dirty="0"/>
              <a:t>DOM</a:t>
            </a:r>
            <a:r>
              <a:rPr sz="4395" spc="70" dirty="0"/>
              <a:t> </a:t>
            </a:r>
            <a:r>
              <a:rPr sz="4395" dirty="0"/>
              <a:t>Sederhana</a:t>
            </a:r>
            <a:endParaRPr sz="4395"/>
          </a:p>
        </p:txBody>
      </p:sp>
      <p:sp>
        <p:nvSpPr>
          <p:cNvPr id="4" name="object 4"/>
          <p:cNvSpPr/>
          <p:nvPr/>
        </p:nvSpPr>
        <p:spPr>
          <a:xfrm>
            <a:off x="616262" y="1822008"/>
            <a:ext cx="5374621" cy="407971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5" name="object 5"/>
          <p:cNvSpPr/>
          <p:nvPr/>
        </p:nvSpPr>
        <p:spPr>
          <a:xfrm>
            <a:off x="3280410" y="2431415"/>
            <a:ext cx="8817610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8397" y="243667"/>
            <a:ext cx="10556009" cy="684530"/>
          </a:xfrm>
          <a:prstGeom prst="rect">
            <a:avLst/>
          </a:prstGeom>
        </p:spPr>
        <p:txBody>
          <a:bodyPr vert="horz" wrap="square" lIns="0" tIns="7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95" spc="-10" dirty="0">
                <a:solidFill>
                  <a:srgbClr val="FF0000"/>
                </a:solidFill>
              </a:rPr>
              <a:t>LETS </a:t>
            </a:r>
            <a:r>
              <a:rPr sz="4395" spc="-15" dirty="0">
                <a:solidFill>
                  <a:srgbClr val="FF0000"/>
                </a:solidFill>
              </a:rPr>
              <a:t>CODE </a:t>
            </a:r>
            <a:r>
              <a:rPr sz="4395" dirty="0">
                <a:solidFill>
                  <a:srgbClr val="000000"/>
                </a:solidFill>
              </a:rPr>
              <a:t>: </a:t>
            </a:r>
            <a:r>
              <a:rPr sz="4395" spc="-30" dirty="0">
                <a:solidFill>
                  <a:srgbClr val="000000"/>
                </a:solidFill>
              </a:rPr>
              <a:t>Contoh </a:t>
            </a:r>
            <a:r>
              <a:rPr sz="4395" spc="-5" dirty="0">
                <a:solidFill>
                  <a:srgbClr val="000000"/>
                </a:solidFill>
              </a:rPr>
              <a:t>DOM</a:t>
            </a:r>
            <a:r>
              <a:rPr sz="4395" spc="65" dirty="0">
                <a:solidFill>
                  <a:srgbClr val="000000"/>
                </a:solidFill>
              </a:rPr>
              <a:t> </a:t>
            </a:r>
            <a:r>
              <a:rPr sz="4395" dirty="0">
                <a:solidFill>
                  <a:srgbClr val="000000"/>
                </a:solidFill>
              </a:rPr>
              <a:t>Sederhana</a:t>
            </a:r>
            <a:endParaRPr sz="4395"/>
          </a:p>
        </p:txBody>
      </p:sp>
      <p:grpSp>
        <p:nvGrpSpPr>
          <p:cNvPr id="4" name="object 4"/>
          <p:cNvGrpSpPr/>
          <p:nvPr/>
        </p:nvGrpSpPr>
        <p:grpSpPr>
          <a:xfrm>
            <a:off x="81542" y="1315472"/>
            <a:ext cx="12029209" cy="5255106"/>
            <a:chOff x="128195" y="2170528"/>
            <a:chExt cx="19848195" cy="8670925"/>
          </a:xfrm>
        </p:grpSpPr>
        <p:sp>
          <p:nvSpPr>
            <p:cNvPr id="5" name="object 5"/>
            <p:cNvSpPr/>
            <p:nvPr/>
          </p:nvSpPr>
          <p:spPr>
            <a:xfrm>
              <a:off x="128195" y="2170528"/>
              <a:ext cx="8408128" cy="441018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  <p:sp>
          <p:nvSpPr>
            <p:cNvPr id="6" name="object 6"/>
            <p:cNvSpPr/>
            <p:nvPr/>
          </p:nvSpPr>
          <p:spPr>
            <a:xfrm>
              <a:off x="8400587" y="5321377"/>
              <a:ext cx="11575316" cy="5519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09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04" y="0"/>
            <a:ext cx="12177761" cy="1171864"/>
          </a:xfrm>
          <a:custGeom>
            <a:avLst/>
            <a:gdLst/>
            <a:ahLst/>
            <a:cxnLst/>
            <a:rect l="l" t="t" r="r" b="b"/>
            <a:pathLst>
              <a:path w="20093305" h="1933575">
                <a:moveTo>
                  <a:pt x="20092788" y="0"/>
                </a:moveTo>
                <a:lnTo>
                  <a:pt x="0" y="0"/>
                </a:lnTo>
                <a:lnTo>
                  <a:pt x="0" y="1932989"/>
                </a:lnTo>
                <a:lnTo>
                  <a:pt x="20092788" y="1932989"/>
                </a:lnTo>
                <a:lnTo>
                  <a:pt x="20092788" y="0"/>
                </a:lnTo>
                <a:close/>
              </a:path>
            </a:pathLst>
          </a:custGeom>
          <a:solidFill>
            <a:srgbClr val="31ADB8"/>
          </a:solidFill>
        </p:spPr>
        <p:txBody>
          <a:bodyPr wrap="square" lIns="0" tIns="0" rIns="0" bIns="0" rtlCol="0"/>
          <a:lstStyle/>
          <a:p>
            <a:endParaRPr sz="109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448" y="222308"/>
            <a:ext cx="9606203" cy="684530"/>
          </a:xfrm>
          <a:prstGeom prst="rect">
            <a:avLst/>
          </a:prstGeom>
        </p:spPr>
        <p:txBody>
          <a:bodyPr vert="horz" wrap="square" lIns="0" tIns="808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395" spc="-15" dirty="0"/>
              <a:t>Membuat </a:t>
            </a:r>
            <a:r>
              <a:rPr sz="4395" dirty="0"/>
              <a:t>Elemen </a:t>
            </a:r>
            <a:r>
              <a:rPr sz="4395" spc="-25" dirty="0"/>
              <a:t>dengan </a:t>
            </a:r>
            <a:r>
              <a:rPr sz="4395" spc="-5" dirty="0"/>
              <a:t>DOM</a:t>
            </a:r>
            <a:r>
              <a:rPr sz="4395" spc="50" dirty="0"/>
              <a:t> </a:t>
            </a:r>
            <a:r>
              <a:rPr sz="4395" dirty="0"/>
              <a:t>API</a:t>
            </a:r>
            <a:endParaRPr sz="4395"/>
          </a:p>
        </p:txBody>
      </p:sp>
      <p:sp>
        <p:nvSpPr>
          <p:cNvPr id="4" name="object 4"/>
          <p:cNvSpPr txBox="1"/>
          <p:nvPr/>
        </p:nvSpPr>
        <p:spPr>
          <a:xfrm>
            <a:off x="613410" y="1171575"/>
            <a:ext cx="5760720" cy="2328545"/>
          </a:xfrm>
          <a:prstGeom prst="rect">
            <a:avLst/>
          </a:prstGeom>
        </p:spPr>
        <p:txBody>
          <a:bodyPr vert="horz" wrap="square" lIns="0" tIns="83896" rIns="0" bIns="0" rtlCol="0">
            <a:spAutoFit/>
          </a:bodyPr>
          <a:lstStyle/>
          <a:p>
            <a:pPr marL="577850" marR="5080" indent="-565785">
              <a:lnSpc>
                <a:spcPts val="4120"/>
              </a:lnSpc>
              <a:spcBef>
                <a:spcPts val="1090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000" spc="20" dirty="0">
                <a:latin typeface="Carlito"/>
                <a:cs typeface="Carlito"/>
              </a:rPr>
              <a:t>DOM </a:t>
            </a:r>
            <a:r>
              <a:rPr sz="2000" spc="-5" dirty="0">
                <a:latin typeface="Carlito"/>
                <a:cs typeface="Carlito"/>
              </a:rPr>
              <a:t>juga menyediakan </a:t>
            </a:r>
            <a:r>
              <a:rPr sz="2000" spc="10" dirty="0">
                <a:latin typeface="Carlito"/>
                <a:cs typeface="Carlito"/>
              </a:rPr>
              <a:t>fungsi </a:t>
            </a:r>
            <a:r>
              <a:rPr sz="2000" spc="5" dirty="0">
                <a:latin typeface="Carlito"/>
                <a:cs typeface="Carlito"/>
              </a:rPr>
              <a:t>untuk  </a:t>
            </a:r>
            <a:r>
              <a:rPr sz="2000" spc="10" dirty="0">
                <a:latin typeface="Carlito"/>
                <a:cs typeface="Carlito"/>
              </a:rPr>
              <a:t>membuat elemen HTML.</a:t>
            </a:r>
            <a:endParaRPr sz="2000">
              <a:latin typeface="Carlito"/>
              <a:cs typeface="Carlito"/>
            </a:endParaRPr>
          </a:p>
          <a:p>
            <a:pPr marL="577850" marR="2075180" indent="-565785">
              <a:lnSpc>
                <a:spcPts val="4120"/>
              </a:lnSpc>
              <a:spcBef>
                <a:spcPts val="1025"/>
              </a:spcBef>
              <a:buFont typeface="Arial" panose="020B0704020202090204"/>
              <a:buChar char="•"/>
              <a:tabLst>
                <a:tab pos="577850" algn="l"/>
                <a:tab pos="578485" algn="l"/>
              </a:tabLst>
            </a:pPr>
            <a:r>
              <a:rPr sz="2000" spc="10" dirty="0">
                <a:latin typeface="Carlito"/>
                <a:cs typeface="Carlito"/>
              </a:rPr>
              <a:t>Salah </a:t>
            </a:r>
            <a:r>
              <a:rPr sz="2000" spc="-15" dirty="0">
                <a:latin typeface="Carlito"/>
                <a:cs typeface="Carlito"/>
              </a:rPr>
              <a:t>satunya </a:t>
            </a:r>
            <a:r>
              <a:rPr sz="2000" spc="15" dirty="0">
                <a:latin typeface="Carlito"/>
                <a:cs typeface="Carlito"/>
              </a:rPr>
              <a:t>adalah </a:t>
            </a:r>
            <a:r>
              <a:rPr sz="2000" spc="10" dirty="0">
                <a:latin typeface="Carlito"/>
                <a:cs typeface="Carlito"/>
              </a:rPr>
              <a:t>fungsi  </a:t>
            </a:r>
            <a:r>
              <a:rPr sz="2000" spc="-5" dirty="0">
                <a:latin typeface="Carlito"/>
                <a:cs typeface="Carlito"/>
              </a:rPr>
              <a:t>createElement().</a:t>
            </a:r>
            <a:endParaRPr sz="2000" spc="-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921039" y="4365875"/>
            <a:ext cx="10965873" cy="1157605"/>
          </a:xfrm>
          <a:prstGeom prst="rect">
            <a:avLst/>
          </a:prstGeom>
        </p:spPr>
        <p:txBody>
          <a:bodyPr vert="horz" wrap="square" lIns="0" tIns="86206" rIns="0" bIns="0" rtlCol="0">
            <a:spAutoFit/>
          </a:bodyPr>
          <a:lstStyle/>
          <a:p>
            <a:pPr marL="578485" marR="5080" indent="-566420">
              <a:lnSpc>
                <a:spcPct val="81000"/>
              </a:lnSpc>
              <a:spcBef>
                <a:spcPts val="1120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1800" dirty="0"/>
              <a:t>Maka, </a:t>
            </a:r>
            <a:r>
              <a:rPr sz="1800" spc="-5" dirty="0"/>
              <a:t>akan </a:t>
            </a:r>
            <a:r>
              <a:rPr sz="1800" spc="-15" dirty="0"/>
              <a:t>tercipta </a:t>
            </a:r>
            <a:r>
              <a:rPr sz="1800" spc="10" dirty="0"/>
              <a:t>elemen &lt;p&gt;  baru. </a:t>
            </a:r>
            <a:r>
              <a:rPr sz="1800" spc="20" dirty="0"/>
              <a:t>Namun </a:t>
            </a:r>
            <a:r>
              <a:rPr sz="1800" spc="10" dirty="0"/>
              <a:t>tidak </a:t>
            </a:r>
            <a:r>
              <a:rPr sz="1800" spc="-5" dirty="0"/>
              <a:t>akan </a:t>
            </a:r>
            <a:r>
              <a:rPr sz="1800" dirty="0"/>
              <a:t>ditampilkan  </a:t>
            </a:r>
            <a:r>
              <a:rPr sz="1800" spc="-55" dirty="0"/>
              <a:t>ke </a:t>
            </a:r>
            <a:r>
              <a:rPr sz="1800" spc="10" dirty="0"/>
              <a:t>dalam halaman</a:t>
            </a:r>
            <a:r>
              <a:rPr sz="1800" spc="75" dirty="0"/>
              <a:t> </a:t>
            </a:r>
            <a:r>
              <a:rPr sz="1800" spc="5" dirty="0"/>
              <a:t>web.</a:t>
            </a:r>
            <a:endParaRPr sz="1800" spc="5" dirty="0"/>
          </a:p>
          <a:p>
            <a:pPr marL="578485" indent="-566420">
              <a:lnSpc>
                <a:spcPct val="100000"/>
              </a:lnSpc>
              <a:spcBef>
                <a:spcPts val="45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1800" spc="5" dirty="0"/>
              <a:t>Mengapa </a:t>
            </a:r>
            <a:r>
              <a:rPr sz="1800" spc="15" dirty="0"/>
              <a:t>tidak</a:t>
            </a:r>
            <a:r>
              <a:rPr sz="1800" spc="5" dirty="0"/>
              <a:t> </a:t>
            </a:r>
            <a:r>
              <a:rPr sz="1800" spc="10" dirty="0"/>
              <a:t>ditampilakn?</a:t>
            </a:r>
            <a:endParaRPr sz="1800" spc="10" dirty="0"/>
          </a:p>
          <a:p>
            <a:pPr marL="578485" indent="-566420">
              <a:lnSpc>
                <a:spcPct val="100000"/>
              </a:lnSpc>
              <a:spcBef>
                <a:spcPts val="45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1800" spc="-10" dirty="0"/>
              <a:t>Karena </a:t>
            </a:r>
            <a:r>
              <a:rPr sz="1800" spc="-5" dirty="0"/>
              <a:t>kita </a:t>
            </a:r>
            <a:r>
              <a:rPr sz="1800" spc="10" dirty="0"/>
              <a:t>belum  </a:t>
            </a:r>
            <a:r>
              <a:rPr sz="1800" dirty="0"/>
              <a:t>menambahkannya </a:t>
            </a:r>
            <a:r>
              <a:rPr sz="1800" spc="-55" dirty="0"/>
              <a:t>ke </a:t>
            </a:r>
            <a:r>
              <a:rPr sz="1800" spc="10" dirty="0"/>
              <a:t>dalam body  dokumen.</a:t>
            </a:r>
            <a:endParaRPr sz="1800" spc="10" dirty="0"/>
          </a:p>
          <a:p>
            <a:pPr marL="578485" indent="-566420">
              <a:lnSpc>
                <a:spcPct val="100000"/>
              </a:lnSpc>
              <a:spcBef>
                <a:spcPts val="45"/>
              </a:spcBef>
              <a:buFont typeface="Arial" panose="020B0704020202090204"/>
              <a:buChar char="•"/>
              <a:tabLst>
                <a:tab pos="578485" algn="l"/>
                <a:tab pos="579120" algn="l"/>
              </a:tabLst>
            </a:pPr>
            <a:r>
              <a:rPr sz="1800" spc="-15" dirty="0"/>
              <a:t>Cara </a:t>
            </a:r>
            <a:r>
              <a:rPr sz="1800" dirty="0"/>
              <a:t>menambahkannya </a:t>
            </a:r>
            <a:r>
              <a:rPr sz="1800" spc="-55" dirty="0"/>
              <a:t>ke </a:t>
            </a:r>
            <a:r>
              <a:rPr sz="1800" spc="10" dirty="0"/>
              <a:t>body  dokumen, </a:t>
            </a:r>
            <a:r>
              <a:rPr sz="1800" spc="-5" dirty="0"/>
              <a:t>kita </a:t>
            </a:r>
            <a:r>
              <a:rPr sz="1800" spc="10" dirty="0"/>
              <a:t>bisa </a:t>
            </a:r>
            <a:r>
              <a:rPr sz="1800" spc="5" dirty="0"/>
              <a:t>gunakan </a:t>
            </a:r>
            <a:r>
              <a:rPr sz="1800" spc="10" dirty="0"/>
              <a:t>fungsi </a:t>
            </a:r>
            <a:r>
              <a:rPr sz="1800" spc="10" dirty="0">
                <a:solidFill>
                  <a:srgbClr val="FF0000"/>
                </a:solidFill>
              </a:rPr>
              <a:t> </a:t>
            </a:r>
            <a:r>
              <a:rPr sz="1800" b="1" spc="10" dirty="0">
                <a:solidFill>
                  <a:srgbClr val="FF0000"/>
                </a:solidFill>
                <a:latin typeface="Carlito"/>
                <a:cs typeface="Carlito"/>
              </a:rPr>
              <a:t>append().</a:t>
            </a:r>
            <a:endParaRPr sz="1800" b="1" spc="10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6135" y="1522730"/>
            <a:ext cx="4626610" cy="18453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Presentation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微软雅黑</vt:lpstr>
      <vt:lpstr>汉仪旗黑</vt:lpstr>
      <vt:lpstr>Arial</vt:lpstr>
      <vt:lpstr>Carlito</vt:lpstr>
      <vt:lpstr>Thonburi</vt:lpstr>
      <vt:lpstr>宋体-简</vt:lpstr>
      <vt:lpstr>Office Theme</vt:lpstr>
      <vt:lpstr>DOM JavaScript</vt:lpstr>
      <vt:lpstr>Apa itu DOM API?</vt:lpstr>
      <vt:lpstr>Bagaimana Cara Menggunakan DOM?</vt:lpstr>
      <vt:lpstr>Bagaimana Cara Menggunakan DOM?</vt:lpstr>
      <vt:lpstr>Mengakses Elemen Tertentu dengan DOM</vt:lpstr>
      <vt:lpstr>LETS CODE : Contoh DOM Sederhana</vt:lpstr>
      <vt:lpstr>LETS CODE : Contoh DOM Sederhana</vt:lpstr>
      <vt:lpstr>LETS CODE : Contoh DOM Sederhana</vt:lpstr>
      <vt:lpstr>Membuat Elemen dengan DOM API</vt:lpstr>
      <vt:lpstr>Membuat Elemen dengan DOM API</vt:lpstr>
      <vt:lpstr>Menghapus Elemen dengan DOM API</vt:lpstr>
      <vt:lpstr>Menghapus Elemen dengan DOM API</vt:lpstr>
      <vt:lpstr>Method lain dalam DOM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JavaScript</dc:title>
  <dc:creator>robikurniawan</dc:creator>
  <cp:lastModifiedBy>robikurniawan</cp:lastModifiedBy>
  <cp:revision>1</cp:revision>
  <dcterms:created xsi:type="dcterms:W3CDTF">2022-01-21T01:25:57Z</dcterms:created>
  <dcterms:modified xsi:type="dcterms:W3CDTF">2022-01-21T01:25:57Z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