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</p:sldIdLst>
  <p:sldSz cx="20104100" cy="11315700"/>
  <p:notesSz cx="20104100" cy="11315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689" y="375197"/>
            <a:ext cx="19156721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282649" y="2512210"/>
            <a:ext cx="8614410" cy="708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8739" y="337429"/>
            <a:ext cx="9406621" cy="1017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127" y="2624633"/>
            <a:ext cx="18455845" cy="684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jpeg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logku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etanikode.com/topik/java" TargetMode="External"/><Relationship Id="rId3" Type="http://schemas.openxmlformats.org/officeDocument/2006/relationships/hyperlink" Target="https://www.petanikode.com/topik/c%2B%2B" TargetMode="External"/><Relationship Id="rId2" Type="http://schemas.openxmlformats.org/officeDocument/2006/relationships/hyperlink" Target="https://www.petanikode.com/topik/c" TargetMode="Externa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Browser_wars" TargetMode="External"/><Relationship Id="rId2" Type="http://schemas.openxmlformats.org/officeDocument/2006/relationships/hyperlink" Target="https://www.petanikode.com/javascript-dasar/#fn%3A1" TargetMode="Externa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7000" y="4007930"/>
            <a:ext cx="12040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spc="-110" dirty="0">
                <a:solidFill>
                  <a:schemeClr val="tx1"/>
                </a:solidFill>
                <a:latin typeface="Arial" panose="020B0704020202090204"/>
                <a:cs typeface="Arial" panose="020B0704020202090204"/>
              </a:rPr>
              <a:t>Pengenalan Javascript</a:t>
            </a:r>
            <a:endParaRPr lang="en-US" sz="8800" spc="-110" dirty="0">
              <a:solidFill>
                <a:schemeClr val="tx1"/>
              </a:solidFill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1626" y="6014957"/>
            <a:ext cx="639953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3950" b="1" dirty="0">
                <a:solidFill>
                  <a:schemeClr val="tx1"/>
                </a:solidFill>
                <a:latin typeface="Arial" panose="020B0704020202090204"/>
                <a:cs typeface="Arial" panose="020B0704020202090204"/>
              </a:rPr>
              <a:t>Robi Kurniawan, M.Kom</a:t>
            </a:r>
            <a:endParaRPr lang="en-US" sz="3950" b="1" dirty="0">
              <a:solidFill>
                <a:schemeClr val="tx1"/>
              </a:solidFill>
              <a:latin typeface="Arial" panose="020B0704020202090204"/>
              <a:cs typeface="Arial" panose="020B0704020202090204"/>
            </a:endParaRPr>
          </a:p>
        </p:txBody>
      </p:sp>
      <p:pic>
        <p:nvPicPr>
          <p:cNvPr id="8" name="Picture 7" descr="480px-Unofficial_JavaScript_logo_2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2857500"/>
            <a:ext cx="452247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1" y="1256"/>
            <a:ext cx="20061555" cy="2172335"/>
          </a:xfrm>
          <a:custGeom>
            <a:avLst/>
            <a:gdLst/>
            <a:ahLst/>
            <a:cxnLst/>
            <a:rect l="l" t="t" r="r" b="b"/>
            <a:pathLst>
              <a:path w="20061555" h="2172335">
                <a:moveTo>
                  <a:pt x="20061368" y="0"/>
                </a:moveTo>
                <a:lnTo>
                  <a:pt x="0" y="0"/>
                </a:lnTo>
                <a:lnTo>
                  <a:pt x="0" y="2171785"/>
                </a:lnTo>
                <a:lnTo>
                  <a:pt x="20061368" y="2171785"/>
                </a:lnTo>
                <a:lnTo>
                  <a:pt x="2006136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164" y="469877"/>
            <a:ext cx="915098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latin typeface="Arial" panose="020B0704020202090204"/>
                <a:cs typeface="Arial" panose="020B0704020202090204"/>
              </a:rPr>
              <a:t>Prinsip Dasar</a:t>
            </a:r>
            <a:r>
              <a:rPr sz="6150" spc="-40" dirty="0">
                <a:latin typeface="Arial" panose="020B0704020202090204"/>
                <a:cs typeface="Arial" panose="020B0704020202090204"/>
              </a:rPr>
              <a:t> </a:t>
            </a:r>
            <a:r>
              <a:rPr sz="6150" dirty="0">
                <a:latin typeface="Arial" panose="020B0704020202090204"/>
                <a:cs typeface="Arial" panose="020B0704020202090204"/>
              </a:rPr>
              <a:t>Javascript</a:t>
            </a:r>
            <a:endParaRPr sz="61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233" y="118141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1066" y="2765396"/>
            <a:ext cx="16477615" cy="605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latin typeface="Arial" panose="020B0704020202090204"/>
                <a:cs typeface="Arial" panose="020B0704020202090204"/>
              </a:rPr>
              <a:t>JavaScript memiliki struktur sederhana, kodenya dapat  disisipkan pada </a:t>
            </a:r>
            <a:r>
              <a:rPr sz="49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dokumen </a:t>
            </a:r>
            <a:r>
              <a:rPr sz="4950" b="1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HTML </a:t>
            </a:r>
            <a:r>
              <a:rPr sz="49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atau </a:t>
            </a:r>
            <a:r>
              <a:rPr sz="4950" b="1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berdiri </a:t>
            </a:r>
            <a:r>
              <a:rPr sz="49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sendiri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.  Struktur penulisan JavaScript dalam dokumen atau internal  berada dalam</a:t>
            </a:r>
            <a:r>
              <a:rPr sz="4950" spc="10" dirty="0">
                <a:latin typeface="Arial" panose="020B0704020202090204"/>
                <a:cs typeface="Arial" panose="020B0704020202090204"/>
              </a:rPr>
              <a:t> 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tag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ts val="5935"/>
              </a:lnSpc>
            </a:pPr>
            <a:r>
              <a:rPr sz="4950" spc="-5" dirty="0">
                <a:latin typeface="Arial" panose="020B0704020202090204"/>
                <a:cs typeface="Arial" panose="020B0704020202090204"/>
              </a:rPr>
              <a:t>script </a:t>
            </a:r>
            <a:r>
              <a:rPr sz="4950" dirty="0">
                <a:latin typeface="Arial" panose="020B0704020202090204"/>
                <a:cs typeface="Arial" panose="020B0704020202090204"/>
              </a:rPr>
              <a:t>: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ts val="5940"/>
              </a:lnSpc>
            </a:pPr>
            <a:r>
              <a:rPr sz="4950" spc="-5" dirty="0">
                <a:latin typeface="Arial" panose="020B0704020202090204"/>
                <a:cs typeface="Arial" panose="020B0704020202090204"/>
              </a:rPr>
              <a:t>&lt;script&gt;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ts val="5940"/>
              </a:lnSpc>
            </a:pPr>
            <a:r>
              <a:rPr sz="4950" spc="-5" dirty="0">
                <a:latin typeface="Arial" panose="020B0704020202090204"/>
                <a:cs typeface="Arial" panose="020B0704020202090204"/>
              </a:rPr>
              <a:t>…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ct val="100000"/>
              </a:lnSpc>
            </a:pPr>
            <a:r>
              <a:rPr sz="4950" spc="-5" dirty="0">
                <a:latin typeface="Arial" panose="020B0704020202090204"/>
                <a:cs typeface="Arial" panose="020B0704020202090204"/>
              </a:rPr>
              <a:t>&lt;/script&gt;</a:t>
            </a:r>
            <a:endParaRPr sz="495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060285" cy="11287760"/>
            <a:chOff x="0" y="0"/>
            <a:chExt cx="20060285" cy="112877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060285" cy="11287760"/>
            </a:xfrm>
            <a:custGeom>
              <a:avLst/>
              <a:gdLst/>
              <a:ahLst/>
              <a:cxnLst/>
              <a:rect l="l" t="t" r="r" b="b"/>
              <a:pathLst>
                <a:path w="20060285" h="11287760">
                  <a:moveTo>
                    <a:pt x="0" y="11287503"/>
                  </a:moveTo>
                  <a:lnTo>
                    <a:pt x="20060110" y="11287503"/>
                  </a:lnTo>
                  <a:lnTo>
                    <a:pt x="20060110" y="0"/>
                  </a:lnTo>
                  <a:lnTo>
                    <a:pt x="0" y="0"/>
                  </a:lnTo>
                  <a:lnTo>
                    <a:pt x="0" y="11287503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84855" y="589448"/>
              <a:ext cx="4274446" cy="14290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09728" y="4457035"/>
            <a:ext cx="904113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600" spc="-145" dirty="0">
                <a:latin typeface="Arial" panose="020B0704020202090204"/>
                <a:cs typeface="Arial" panose="020B0704020202090204"/>
              </a:rPr>
              <a:t>Bab</a:t>
            </a:r>
            <a:r>
              <a:rPr sz="6600" spc="-55" dirty="0">
                <a:latin typeface="Arial" panose="020B0704020202090204"/>
                <a:cs typeface="Arial" panose="020B0704020202090204"/>
              </a:rPr>
              <a:t> </a:t>
            </a:r>
            <a:r>
              <a:rPr sz="6600" spc="295" dirty="0">
                <a:latin typeface="Arial" panose="020B0704020202090204"/>
                <a:cs typeface="Arial" panose="020B0704020202090204"/>
              </a:rPr>
              <a:t>2</a:t>
            </a:r>
            <a:endParaRPr sz="6600">
              <a:latin typeface="Arial" panose="020B0704020202090204"/>
              <a:cs typeface="Arial" panose="020B0704020202090204"/>
            </a:endParaRPr>
          </a:p>
          <a:p>
            <a:pPr algn="ctr">
              <a:lnSpc>
                <a:spcPct val="100000"/>
              </a:lnSpc>
            </a:pPr>
            <a:r>
              <a:rPr sz="6600" spc="-140" dirty="0">
                <a:latin typeface="Arial" panose="020B0704020202090204"/>
                <a:cs typeface="Arial" panose="020B0704020202090204"/>
              </a:rPr>
              <a:t>Cara </a:t>
            </a:r>
            <a:r>
              <a:rPr sz="6600" spc="-185" dirty="0">
                <a:latin typeface="Arial" panose="020B0704020202090204"/>
                <a:cs typeface="Arial" panose="020B0704020202090204"/>
              </a:rPr>
              <a:t>Menulis</a:t>
            </a:r>
            <a:r>
              <a:rPr sz="6600" dirty="0">
                <a:latin typeface="Arial" panose="020B0704020202090204"/>
                <a:cs typeface="Arial" panose="020B0704020202090204"/>
              </a:rPr>
              <a:t> </a:t>
            </a:r>
            <a:r>
              <a:rPr sz="6600" spc="-270" dirty="0">
                <a:latin typeface="Arial" panose="020B0704020202090204"/>
                <a:cs typeface="Arial" panose="020B0704020202090204"/>
              </a:rPr>
              <a:t>Javascript</a:t>
            </a:r>
            <a:endParaRPr sz="6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7302" y="3698822"/>
            <a:ext cx="3212433" cy="3213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1" y="1256"/>
            <a:ext cx="20061555" cy="2172335"/>
          </a:xfrm>
          <a:custGeom>
            <a:avLst/>
            <a:gdLst/>
            <a:ahLst/>
            <a:cxnLst/>
            <a:rect l="l" t="t" r="r" b="b"/>
            <a:pathLst>
              <a:path w="20061555" h="2172335">
                <a:moveTo>
                  <a:pt x="20061368" y="0"/>
                </a:moveTo>
                <a:lnTo>
                  <a:pt x="0" y="0"/>
                </a:lnTo>
                <a:lnTo>
                  <a:pt x="0" y="2171785"/>
                </a:lnTo>
                <a:lnTo>
                  <a:pt x="20061368" y="2171785"/>
                </a:lnTo>
                <a:lnTo>
                  <a:pt x="2006136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164" y="1125"/>
            <a:ext cx="11451590" cy="19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latin typeface="Arial" panose="020B0704020202090204"/>
                <a:cs typeface="Arial" panose="020B0704020202090204"/>
              </a:rPr>
              <a:t>Bagaimana Cara Menulis</a:t>
            </a:r>
            <a:r>
              <a:rPr sz="6150" spc="-30" dirty="0">
                <a:latin typeface="Arial" panose="020B0704020202090204"/>
                <a:cs typeface="Arial" panose="020B0704020202090204"/>
              </a:rPr>
              <a:t> </a:t>
            </a:r>
            <a:r>
              <a:rPr sz="6150" dirty="0">
                <a:latin typeface="Arial" panose="020B0704020202090204"/>
                <a:cs typeface="Arial" panose="020B0704020202090204"/>
              </a:rPr>
              <a:t>Kode  Javascript di</a:t>
            </a:r>
            <a:r>
              <a:rPr sz="6150" spc="-20" dirty="0">
                <a:latin typeface="Arial" panose="020B0704020202090204"/>
                <a:cs typeface="Arial" panose="020B0704020202090204"/>
              </a:rPr>
              <a:t> </a:t>
            </a:r>
            <a:r>
              <a:rPr sz="6150" spc="5" dirty="0">
                <a:latin typeface="Arial" panose="020B0704020202090204"/>
                <a:cs typeface="Arial" panose="020B0704020202090204"/>
              </a:rPr>
              <a:t>HTML?</a:t>
            </a:r>
            <a:endParaRPr sz="61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233" y="118141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1066" y="2765396"/>
            <a:ext cx="16722090" cy="379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5040" marR="5080" indent="-94297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4950" i="1" spc="-5" dirty="0">
                <a:latin typeface="Arial" panose="020B0704020202090204"/>
                <a:cs typeface="Arial" panose="020B0704020202090204"/>
              </a:rPr>
              <a:t>Embed 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(Kode Javascript ditempel langsung pada HTML.  Contoh: slide setelah</a:t>
            </a:r>
            <a:r>
              <a:rPr sz="4950" dirty="0">
                <a:latin typeface="Arial" panose="020B0704020202090204"/>
                <a:cs typeface="Arial" panose="020B0704020202090204"/>
              </a:rPr>
              <a:t> 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ini)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955040" indent="-942975">
              <a:lnSpc>
                <a:spcPts val="5935"/>
              </a:lnSpc>
              <a:buAutoNum type="arabicPeriod"/>
              <a:tabLst>
                <a:tab pos="955040" algn="l"/>
                <a:tab pos="955675" algn="l"/>
              </a:tabLst>
            </a:pPr>
            <a:r>
              <a:rPr sz="4950" i="1" spc="-5" dirty="0">
                <a:latin typeface="Arial" panose="020B0704020202090204"/>
                <a:cs typeface="Arial" panose="020B0704020202090204"/>
              </a:rPr>
              <a:t>Inline 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(kode Javascript ditulis pada atribut</a:t>
            </a:r>
            <a:r>
              <a:rPr sz="4950" spc="45" dirty="0">
                <a:latin typeface="Arial" panose="020B0704020202090204"/>
                <a:cs typeface="Arial" panose="020B0704020202090204"/>
              </a:rPr>
              <a:t> </a:t>
            </a:r>
            <a:r>
              <a:rPr sz="4950" spc="-5" dirty="0">
                <a:latin typeface="Arial" panose="020B0704020202090204"/>
                <a:cs typeface="Arial" panose="020B0704020202090204"/>
              </a:rPr>
              <a:t>HTML)</a:t>
            </a:r>
            <a:endParaRPr sz="4950">
              <a:latin typeface="Arial" panose="020B0704020202090204"/>
              <a:cs typeface="Arial" panose="020B0704020202090204"/>
            </a:endParaRPr>
          </a:p>
          <a:p>
            <a:pPr marL="955040" marR="842645" indent="-942975">
              <a:lnSpc>
                <a:spcPts val="5940"/>
              </a:lnSpc>
              <a:spcBef>
                <a:spcPts val="200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4950" spc="-5" dirty="0">
                <a:latin typeface="Arial" panose="020B0704020202090204"/>
                <a:cs typeface="Arial" panose="020B0704020202090204"/>
              </a:rPr>
              <a:t>Eksternal (Kode Javascript ditulis terpisah dengan file  HTML)</a:t>
            </a:r>
            <a:endParaRPr sz="495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2202180"/>
          </a:xfrm>
          <a:custGeom>
            <a:avLst/>
            <a:gdLst/>
            <a:ahLst/>
            <a:cxnLst/>
            <a:rect l="l" t="t" r="r" b="b"/>
            <a:pathLst>
              <a:path w="20104100" h="2202180">
                <a:moveTo>
                  <a:pt x="20104098" y="0"/>
                </a:moveTo>
                <a:lnTo>
                  <a:pt x="0" y="0"/>
                </a:lnTo>
                <a:lnTo>
                  <a:pt x="0" y="2201948"/>
                </a:lnTo>
                <a:lnTo>
                  <a:pt x="20104098" y="2201948"/>
                </a:lnTo>
                <a:lnTo>
                  <a:pt x="2010409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28" y="186883"/>
            <a:ext cx="11488420" cy="18408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</a:pPr>
            <a:r>
              <a:rPr sz="5900" spc="10" dirty="0">
                <a:solidFill>
                  <a:srgbClr val="FF0000"/>
                </a:solidFill>
              </a:rPr>
              <a:t>LETS </a:t>
            </a:r>
            <a:r>
              <a:rPr sz="5900" spc="5" dirty="0">
                <a:solidFill>
                  <a:srgbClr val="FF0000"/>
                </a:solidFill>
              </a:rPr>
              <a:t>CODE </a:t>
            </a:r>
            <a:r>
              <a:rPr sz="5900" dirty="0">
                <a:solidFill>
                  <a:srgbClr val="000000"/>
                </a:solidFill>
              </a:rPr>
              <a:t>Penulisan </a:t>
            </a:r>
            <a:r>
              <a:rPr sz="5900" spc="-10" dirty="0">
                <a:solidFill>
                  <a:srgbClr val="000000"/>
                </a:solidFill>
              </a:rPr>
              <a:t>Kode javascript  </a:t>
            </a:r>
            <a:r>
              <a:rPr sz="5900" dirty="0">
                <a:solidFill>
                  <a:srgbClr val="000000"/>
                </a:solidFill>
              </a:rPr>
              <a:t>dengan</a:t>
            </a:r>
            <a:r>
              <a:rPr sz="5900" spc="-15" dirty="0">
                <a:solidFill>
                  <a:srgbClr val="000000"/>
                </a:solidFill>
              </a:rPr>
              <a:t> </a:t>
            </a:r>
            <a:r>
              <a:rPr sz="5900" spc="20" dirty="0">
                <a:solidFill>
                  <a:srgbClr val="000000"/>
                </a:solidFill>
              </a:rPr>
              <a:t>Embed</a:t>
            </a:r>
            <a:endParaRPr sz="5900"/>
          </a:p>
        </p:txBody>
      </p:sp>
      <p:sp>
        <p:nvSpPr>
          <p:cNvPr id="4" name="object 4"/>
          <p:cNvSpPr/>
          <p:nvPr/>
        </p:nvSpPr>
        <p:spPr>
          <a:xfrm>
            <a:off x="754092" y="2543804"/>
            <a:ext cx="8459658" cy="73285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90349" y="3306694"/>
            <a:ext cx="7181472" cy="290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2202180"/>
          </a:xfrm>
          <a:custGeom>
            <a:avLst/>
            <a:gdLst/>
            <a:ahLst/>
            <a:cxnLst/>
            <a:rect l="l" t="t" r="r" b="b"/>
            <a:pathLst>
              <a:path w="20104100" h="2202180">
                <a:moveTo>
                  <a:pt x="20104098" y="0"/>
                </a:moveTo>
                <a:lnTo>
                  <a:pt x="0" y="0"/>
                </a:lnTo>
                <a:lnTo>
                  <a:pt x="0" y="2201948"/>
                </a:lnTo>
                <a:lnTo>
                  <a:pt x="20104098" y="2201948"/>
                </a:lnTo>
                <a:lnTo>
                  <a:pt x="2010409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28" y="213276"/>
            <a:ext cx="13938250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5900" spc="2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LETS CODE </a:t>
            </a:r>
            <a:r>
              <a:rPr sz="590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Penulisan Kode</a:t>
            </a:r>
            <a:r>
              <a:rPr sz="5900" spc="-9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90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javascript  Inline</a:t>
            </a:r>
            <a:endParaRPr sz="59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4041" y="2337685"/>
            <a:ext cx="9172275" cy="7517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43963" y="2582765"/>
            <a:ext cx="9834619" cy="2144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2202180"/>
          </a:xfrm>
          <a:custGeom>
            <a:avLst/>
            <a:gdLst/>
            <a:ahLst/>
            <a:cxnLst/>
            <a:rect l="l" t="t" r="r" b="b"/>
            <a:pathLst>
              <a:path w="20104100" h="2202180">
                <a:moveTo>
                  <a:pt x="20104098" y="0"/>
                </a:moveTo>
                <a:lnTo>
                  <a:pt x="0" y="0"/>
                </a:lnTo>
                <a:lnTo>
                  <a:pt x="0" y="2201948"/>
                </a:lnTo>
                <a:lnTo>
                  <a:pt x="20104098" y="2201948"/>
                </a:lnTo>
                <a:lnTo>
                  <a:pt x="2010409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28" y="213276"/>
            <a:ext cx="13938250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5900" spc="2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LETS CODE </a:t>
            </a:r>
            <a:r>
              <a:rPr sz="590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Penulisan Kode</a:t>
            </a:r>
            <a:r>
              <a:rPr sz="5900" spc="-9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90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javascript  Eksternal</a:t>
            </a:r>
            <a:endParaRPr sz="59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3217" y="2337685"/>
            <a:ext cx="8189442" cy="4843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7038" y="7734472"/>
            <a:ext cx="7209122" cy="1875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70025" y="3575654"/>
            <a:ext cx="8910856" cy="2675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2202180"/>
          </a:xfrm>
          <a:custGeom>
            <a:avLst/>
            <a:gdLst/>
            <a:ahLst/>
            <a:cxnLst/>
            <a:rect l="l" t="t" r="r" b="b"/>
            <a:pathLst>
              <a:path w="20104100" h="2202180">
                <a:moveTo>
                  <a:pt x="20104098" y="0"/>
                </a:moveTo>
                <a:lnTo>
                  <a:pt x="0" y="0"/>
                </a:lnTo>
                <a:lnTo>
                  <a:pt x="0" y="2201948"/>
                </a:lnTo>
                <a:lnTo>
                  <a:pt x="20104098" y="2201948"/>
                </a:lnTo>
                <a:lnTo>
                  <a:pt x="2010409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28" y="213276"/>
            <a:ext cx="11969115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590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4 Cara Menampilkan Output</a:t>
            </a:r>
            <a:r>
              <a:rPr sz="5900" spc="-8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90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pada  </a:t>
            </a:r>
            <a:r>
              <a:rPr sz="590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Javascript</a:t>
            </a:r>
            <a:endParaRPr sz="59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7210" y="2857689"/>
            <a:ext cx="13211175" cy="485267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5250" spc="10" dirty="0">
                <a:latin typeface="Carlito"/>
                <a:cs typeface="Carlito"/>
              </a:rPr>
              <a:t>Ada 4 </a:t>
            </a:r>
            <a:r>
              <a:rPr sz="5250" spc="-30" dirty="0">
                <a:latin typeface="Carlito"/>
                <a:cs typeface="Carlito"/>
              </a:rPr>
              <a:t>cara </a:t>
            </a:r>
            <a:r>
              <a:rPr sz="5250" dirty="0">
                <a:latin typeface="Carlito"/>
                <a:cs typeface="Carlito"/>
              </a:rPr>
              <a:t>menampilkan </a:t>
            </a:r>
            <a:r>
              <a:rPr sz="5250" spc="5" dirty="0">
                <a:latin typeface="Carlito"/>
                <a:cs typeface="Carlito"/>
              </a:rPr>
              <a:t>output pada</a:t>
            </a:r>
            <a:r>
              <a:rPr sz="5250" spc="120" dirty="0">
                <a:latin typeface="Carlito"/>
                <a:cs typeface="Carlito"/>
              </a:rPr>
              <a:t> </a:t>
            </a:r>
            <a:r>
              <a:rPr sz="5250" spc="-10" dirty="0">
                <a:latin typeface="Carlito"/>
                <a:cs typeface="Carlito"/>
              </a:rPr>
              <a:t>Javascript:</a:t>
            </a:r>
            <a:endParaRPr sz="5250">
              <a:latin typeface="Carlito"/>
              <a:cs typeface="Carlito"/>
            </a:endParaRPr>
          </a:p>
          <a:p>
            <a:pPr marL="955040" indent="-9429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5250" spc="5" dirty="0">
                <a:latin typeface="Carlito"/>
                <a:cs typeface="Carlito"/>
              </a:rPr>
              <a:t>Menggunakan Fungsi</a:t>
            </a:r>
            <a:r>
              <a:rPr sz="5250" spc="50" dirty="0">
                <a:latin typeface="Carlito"/>
                <a:cs typeface="Carlito"/>
              </a:rPr>
              <a:t>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console.log();</a:t>
            </a:r>
            <a:endParaRPr sz="5250">
              <a:latin typeface="Carlito"/>
              <a:cs typeface="Carlito"/>
            </a:endParaRPr>
          </a:p>
          <a:p>
            <a:pPr marL="955040" indent="-94297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5250" spc="5" dirty="0">
                <a:latin typeface="Carlito"/>
                <a:cs typeface="Carlito"/>
              </a:rPr>
              <a:t>Menggunakan Fungsi</a:t>
            </a:r>
            <a:r>
              <a:rPr sz="5250" spc="50" dirty="0">
                <a:latin typeface="Carlito"/>
                <a:cs typeface="Carlito"/>
              </a:rPr>
              <a:t>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alert();</a:t>
            </a:r>
            <a:endParaRPr sz="5250">
              <a:latin typeface="Carlito"/>
              <a:cs typeface="Carlito"/>
            </a:endParaRPr>
          </a:p>
          <a:p>
            <a:pPr marL="955040" indent="-9429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5250" spc="5" dirty="0">
                <a:latin typeface="Carlito"/>
                <a:cs typeface="Carlito"/>
              </a:rPr>
              <a:t>Menggunakan Fungsi</a:t>
            </a:r>
            <a:r>
              <a:rPr sz="5250" spc="50" dirty="0">
                <a:latin typeface="Carlito"/>
                <a:cs typeface="Carlito"/>
              </a:rPr>
              <a:t> </a:t>
            </a:r>
            <a:r>
              <a:rPr sz="5250" b="1" spc="-10" dirty="0">
                <a:solidFill>
                  <a:srgbClr val="FF0000"/>
                </a:solidFill>
                <a:latin typeface="Carlito"/>
                <a:cs typeface="Carlito"/>
              </a:rPr>
              <a:t>document.write();</a:t>
            </a:r>
            <a:endParaRPr sz="5250">
              <a:latin typeface="Carlito"/>
              <a:cs typeface="Carlito"/>
            </a:endParaRPr>
          </a:p>
          <a:p>
            <a:pPr marL="955040" indent="-9429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955040" algn="l"/>
                <a:tab pos="955675" algn="l"/>
              </a:tabLst>
            </a:pPr>
            <a:r>
              <a:rPr sz="5250" spc="5" dirty="0">
                <a:latin typeface="Carlito"/>
                <a:cs typeface="Carlito"/>
              </a:rPr>
              <a:t>Menggunakan</a:t>
            </a:r>
            <a:r>
              <a:rPr sz="5250" spc="30" dirty="0">
                <a:latin typeface="Carlito"/>
                <a:cs typeface="Carlito"/>
              </a:rPr>
              <a:t> </a:t>
            </a:r>
            <a:r>
              <a:rPr sz="5250" b="1" spc="10" dirty="0">
                <a:solidFill>
                  <a:srgbClr val="FF0000"/>
                </a:solidFill>
                <a:latin typeface="Carlito"/>
                <a:cs typeface="Carlito"/>
              </a:rPr>
              <a:t>innerHTML.</a:t>
            </a:r>
            <a:endParaRPr sz="52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184" y="2352767"/>
            <a:ext cx="19759930" cy="8959215"/>
          </a:xfrm>
          <a:custGeom>
            <a:avLst/>
            <a:gdLst/>
            <a:ahLst/>
            <a:cxnLst/>
            <a:rect l="l" t="t" r="r" b="b"/>
            <a:pathLst>
              <a:path w="19759930" h="8959215">
                <a:moveTo>
                  <a:pt x="19759731" y="0"/>
                </a:moveTo>
                <a:lnTo>
                  <a:pt x="0" y="0"/>
                </a:lnTo>
                <a:lnTo>
                  <a:pt x="0" y="8958612"/>
                </a:lnTo>
                <a:lnTo>
                  <a:pt x="19759731" y="8958612"/>
                </a:lnTo>
                <a:lnTo>
                  <a:pt x="19759731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7792" y="280872"/>
            <a:ext cx="11816715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" dirty="0">
                <a:solidFill>
                  <a:srgbClr val="000000"/>
                </a:solidFill>
              </a:rPr>
              <a:t>1. Menggunakan </a:t>
            </a:r>
            <a:r>
              <a:rPr sz="5900" spc="15" dirty="0">
                <a:solidFill>
                  <a:srgbClr val="000000"/>
                </a:solidFill>
              </a:rPr>
              <a:t>Fungsi</a:t>
            </a:r>
            <a:r>
              <a:rPr sz="5900" spc="-15" dirty="0">
                <a:solidFill>
                  <a:srgbClr val="000000"/>
                </a:solidFill>
              </a:rPr>
              <a:t> </a:t>
            </a:r>
            <a:r>
              <a:rPr sz="5900" spc="10" dirty="0">
                <a:solidFill>
                  <a:srgbClr val="FF0000"/>
                </a:solidFill>
              </a:rPr>
              <a:t>console.log();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037792" y="2851070"/>
            <a:ext cx="11261090" cy="5370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8350250" algn="l"/>
              </a:tabLst>
            </a:pP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Fungsi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console.log() 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adalah 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fungsi </a:t>
            </a:r>
            <a:r>
              <a:rPr sz="5250" b="1" dirty="0">
                <a:solidFill>
                  <a:srgbClr val="FFFFFF"/>
                </a:solidFill>
                <a:latin typeface="Carlito"/>
                <a:cs typeface="Carlito"/>
              </a:rPr>
              <a:t>untuk  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menampil</a:t>
            </a:r>
            <a:r>
              <a:rPr sz="5250" b="1" spc="-5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5250" b="1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250" b="1" spc="-5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5250" b="1" spc="-3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250" b="1" spc="-14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525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250" b="1"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onsole </a:t>
            </a:r>
            <a:r>
              <a:rPr sz="5250" b="1" dirty="0">
                <a:solidFill>
                  <a:srgbClr val="FFFFFF"/>
                </a:solidFill>
                <a:latin typeface="Carlito"/>
                <a:cs typeface="Carlito"/>
              </a:rPr>
              <a:t>J</a:t>
            </a:r>
            <a:r>
              <a:rPr sz="5250" b="1" spc="-7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5250" b="1" spc="-7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ascri</a:t>
            </a:r>
            <a:r>
              <a:rPr sz="5250" b="1" spc="-10" dirty="0">
                <a:solidFill>
                  <a:srgbClr val="FFFFFF"/>
                </a:solidFill>
                <a:latin typeface="Carlito"/>
                <a:cs typeface="Carlito"/>
              </a:rPr>
              <a:t>pt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52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200">
              <a:latin typeface="Carlito"/>
              <a:cs typeface="Carlito"/>
            </a:endParaRPr>
          </a:p>
          <a:p>
            <a:pPr marL="12700" marR="3367405">
              <a:lnSpc>
                <a:spcPct val="121000"/>
              </a:lnSpc>
            </a:pPr>
            <a:r>
              <a:rPr sz="5250" b="1" spc="-10" dirty="0">
                <a:solidFill>
                  <a:srgbClr val="FFFFFF"/>
                </a:solidFill>
                <a:latin typeface="Carlito"/>
                <a:cs typeface="Carlito"/>
              </a:rPr>
              <a:t>Contoh </a:t>
            </a:r>
            <a:r>
              <a:rPr sz="5250" b="1" spc="10" dirty="0">
                <a:solidFill>
                  <a:srgbClr val="FFFFFF"/>
                </a:solidFill>
                <a:latin typeface="Carlito"/>
                <a:cs typeface="Carlito"/>
              </a:rPr>
              <a:t>penggunaan:  </a:t>
            </a:r>
            <a:r>
              <a:rPr sz="5250" b="1" spc="5" dirty="0">
                <a:solidFill>
                  <a:srgbClr val="FFFFFF"/>
                </a:solidFill>
                <a:latin typeface="Carlito"/>
                <a:cs typeface="Carlito"/>
              </a:rPr>
              <a:t>console.log("Hello</a:t>
            </a:r>
            <a:r>
              <a:rPr sz="5250" b="1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250" b="1" spc="-15" dirty="0">
                <a:solidFill>
                  <a:srgbClr val="FFFFFF"/>
                </a:solidFill>
                <a:latin typeface="Carlito"/>
                <a:cs typeface="Carlito"/>
              </a:rPr>
              <a:t>World!");</a:t>
            </a:r>
            <a:endParaRPr sz="52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83353" y="4788486"/>
            <a:ext cx="8360369" cy="375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184" y="2352767"/>
            <a:ext cx="19759930" cy="8959215"/>
          </a:xfrm>
          <a:custGeom>
            <a:avLst/>
            <a:gdLst/>
            <a:ahLst/>
            <a:cxnLst/>
            <a:rect l="l" t="t" r="r" b="b"/>
            <a:pathLst>
              <a:path w="19759930" h="8959215">
                <a:moveTo>
                  <a:pt x="19759731" y="0"/>
                </a:moveTo>
                <a:lnTo>
                  <a:pt x="0" y="0"/>
                </a:lnTo>
                <a:lnTo>
                  <a:pt x="0" y="8958612"/>
                </a:lnTo>
                <a:lnTo>
                  <a:pt x="19759731" y="8958612"/>
                </a:lnTo>
                <a:lnTo>
                  <a:pt x="19759731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7792" y="302238"/>
            <a:ext cx="10415905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2. </a:t>
            </a:r>
            <a:r>
              <a:rPr sz="5900" b="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Menggunakan </a:t>
            </a:r>
            <a:r>
              <a:rPr sz="59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Fungsi</a:t>
            </a:r>
            <a:r>
              <a:rPr sz="5900" b="0" spc="-8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900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alert()</a:t>
            </a:r>
            <a:endParaRPr sz="59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792" y="2874698"/>
            <a:ext cx="18329275" cy="583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Fungsi </a:t>
            </a:r>
            <a:r>
              <a:rPr sz="54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alert() </a:t>
            </a: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adalah fungsi </a:t>
            </a:r>
            <a:r>
              <a:rPr sz="5450" b="1" spc="-1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untuk </a:t>
            </a: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menampilkan jendela  dialog. Fungsi sebenarnya berada pada objek</a:t>
            </a:r>
            <a:r>
              <a:rPr sz="5450" b="1" spc="13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window.</a:t>
            </a:r>
            <a:endParaRPr sz="5450">
              <a:latin typeface="Arial" panose="020B0704020202090204"/>
              <a:cs typeface="Arial" panose="020B0704020202090204"/>
            </a:endParaRPr>
          </a:p>
          <a:p>
            <a:pPr marL="12700" marR="5732145">
              <a:lnSpc>
                <a:spcPts val="6530"/>
              </a:lnSpc>
              <a:spcBef>
                <a:spcPts val="210"/>
              </a:spcBef>
            </a:pP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Secara lengkap bisa ditulis seperti ini:  </a:t>
            </a:r>
            <a:r>
              <a:rPr sz="54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window.alert("Hello</a:t>
            </a:r>
            <a:r>
              <a:rPr sz="545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4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World!");</a:t>
            </a:r>
            <a:endParaRPr sz="5450">
              <a:latin typeface="Arial" panose="020B0704020202090204"/>
              <a:cs typeface="Arial" panose="020B070402020209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>
              <a:latin typeface="Arial" panose="020B0704020202090204"/>
              <a:cs typeface="Arial" panose="020B0704020202090204"/>
            </a:endParaRPr>
          </a:p>
          <a:p>
            <a:pPr marL="12700" marR="5655310">
              <a:lnSpc>
                <a:spcPct val="100000"/>
              </a:lnSpc>
              <a:spcBef>
                <a:spcPts val="5"/>
              </a:spcBef>
            </a:pPr>
            <a:r>
              <a:rPr sz="54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Bisa juga ditulis alert() saja seperti ini:  </a:t>
            </a:r>
            <a:r>
              <a:rPr sz="54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alert("Hello</a:t>
            </a:r>
            <a:r>
              <a:rPr sz="5450" b="1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45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World!");</a:t>
            </a:r>
            <a:endParaRPr sz="545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9758660" cy="2285365"/>
            <a:chOff x="0" y="0"/>
            <a:chExt cx="19758660" cy="22853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758660" cy="2285365"/>
            </a:xfrm>
            <a:custGeom>
              <a:avLst/>
              <a:gdLst/>
              <a:ahLst/>
              <a:cxnLst/>
              <a:rect l="l" t="t" r="r" b="b"/>
              <a:pathLst>
                <a:path w="19758660" h="2285365">
                  <a:moveTo>
                    <a:pt x="0" y="2284898"/>
                  </a:moveTo>
                  <a:lnTo>
                    <a:pt x="19758473" y="2284898"/>
                  </a:lnTo>
                  <a:lnTo>
                    <a:pt x="19758473" y="0"/>
                  </a:lnTo>
                  <a:lnTo>
                    <a:pt x="0" y="0"/>
                  </a:lnTo>
                  <a:lnTo>
                    <a:pt x="0" y="228489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480256" y="59070"/>
              <a:ext cx="2054901" cy="205490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7792" y="302238"/>
            <a:ext cx="10415905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2. </a:t>
            </a:r>
            <a:r>
              <a:rPr sz="5900" b="0" spc="2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Menggunakan </a:t>
            </a:r>
            <a:r>
              <a:rPr sz="59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Fungsi</a:t>
            </a:r>
            <a:r>
              <a:rPr sz="5900" b="0" spc="-8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5900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alert()</a:t>
            </a:r>
            <a:endParaRPr sz="59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98337" y="3017625"/>
            <a:ext cx="10070902" cy="2270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609" y="2968609"/>
            <a:ext cx="9211237" cy="595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56" y="1263705"/>
            <a:ext cx="2823210" cy="56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30" dirty="0">
                <a:solidFill>
                  <a:srgbClr val="1F3863"/>
                </a:solidFill>
                <a:latin typeface="Carlito"/>
                <a:cs typeface="Carlito"/>
              </a:rPr>
              <a:t>Pokok</a:t>
            </a:r>
            <a:r>
              <a:rPr sz="3500" b="1" spc="-50" dirty="0">
                <a:solidFill>
                  <a:srgbClr val="1F3863"/>
                </a:solidFill>
                <a:latin typeface="Carlito"/>
                <a:cs typeface="Carlito"/>
              </a:rPr>
              <a:t> </a:t>
            </a:r>
            <a:r>
              <a:rPr sz="3500" b="1" spc="5" dirty="0">
                <a:solidFill>
                  <a:srgbClr val="1F3863"/>
                </a:solidFill>
                <a:latin typeface="Carlito"/>
                <a:cs typeface="Carlito"/>
              </a:rPr>
              <a:t>Bahasan</a:t>
            </a:r>
            <a:endParaRPr sz="35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3170" y="988774"/>
            <a:ext cx="4199890" cy="1098550"/>
            <a:chOff x="628410" y="1021794"/>
            <a:chExt cx="4199890" cy="1098550"/>
          </a:xfrm>
        </p:grpSpPr>
        <p:sp>
          <p:nvSpPr>
            <p:cNvPr id="4" name="object 4"/>
            <p:cNvSpPr/>
            <p:nvPr/>
          </p:nvSpPr>
          <p:spPr>
            <a:xfrm>
              <a:off x="1532692" y="1180782"/>
              <a:ext cx="3295650" cy="793115"/>
            </a:xfrm>
            <a:custGeom>
              <a:avLst/>
              <a:gdLst/>
              <a:ahLst/>
              <a:cxnLst/>
              <a:rect l="l" t="t" r="r" b="b"/>
              <a:pathLst>
                <a:path w="3295650" h="793114">
                  <a:moveTo>
                    <a:pt x="0" y="0"/>
                  </a:moveTo>
                  <a:lnTo>
                    <a:pt x="3295278" y="0"/>
                  </a:lnTo>
                </a:path>
                <a:path w="3295650" h="793114">
                  <a:moveTo>
                    <a:pt x="0" y="793053"/>
                  </a:moveTo>
                  <a:lnTo>
                    <a:pt x="3295278" y="793053"/>
                  </a:lnTo>
                </a:path>
              </a:pathLst>
            </a:custGeom>
            <a:ln w="16338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8410" y="1021794"/>
              <a:ext cx="1098461" cy="109846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8924270" y="10205720"/>
            <a:ext cx="339725" cy="57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478375" y="10215880"/>
            <a:ext cx="339725" cy="572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17490" y="9982835"/>
            <a:ext cx="708025" cy="845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00675" y="13970"/>
            <a:ext cx="14704060" cy="11287760"/>
          </a:xfrm>
          <a:custGeom>
            <a:avLst/>
            <a:gdLst/>
            <a:ahLst/>
            <a:cxnLst/>
            <a:rect l="l" t="t" r="r" b="b"/>
            <a:pathLst>
              <a:path w="14704060" h="11287760">
                <a:moveTo>
                  <a:pt x="14703542" y="0"/>
                </a:moveTo>
                <a:lnTo>
                  <a:pt x="0" y="0"/>
                </a:lnTo>
                <a:lnTo>
                  <a:pt x="0" y="11287504"/>
                </a:lnTo>
                <a:lnTo>
                  <a:pt x="14703542" y="11287504"/>
                </a:lnTo>
                <a:lnTo>
                  <a:pt x="14703542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0995" y="760730"/>
            <a:ext cx="1267460" cy="1267460"/>
          </a:xfrm>
          <a:custGeom>
            <a:avLst/>
            <a:gdLst/>
            <a:ahLst/>
            <a:cxnLst/>
            <a:rect l="l" t="t" r="r" b="b"/>
            <a:pathLst>
              <a:path w="1267459" h="1267460">
                <a:moveTo>
                  <a:pt x="633437" y="0"/>
                </a:moveTo>
                <a:lnTo>
                  <a:pt x="586166" y="1737"/>
                </a:lnTo>
                <a:lnTo>
                  <a:pt x="539837" y="6868"/>
                </a:lnTo>
                <a:lnTo>
                  <a:pt x="494575" y="15270"/>
                </a:lnTo>
                <a:lnTo>
                  <a:pt x="450500" y="26820"/>
                </a:lnTo>
                <a:lnTo>
                  <a:pt x="407736" y="41397"/>
                </a:lnTo>
                <a:lnTo>
                  <a:pt x="366406" y="58876"/>
                </a:lnTo>
                <a:lnTo>
                  <a:pt x="326631" y="79137"/>
                </a:lnTo>
                <a:lnTo>
                  <a:pt x="288534" y="102056"/>
                </a:lnTo>
                <a:lnTo>
                  <a:pt x="252238" y="127511"/>
                </a:lnTo>
                <a:lnTo>
                  <a:pt x="217865" y="155379"/>
                </a:lnTo>
                <a:lnTo>
                  <a:pt x="185538" y="185538"/>
                </a:lnTo>
                <a:lnTo>
                  <a:pt x="155379" y="217865"/>
                </a:lnTo>
                <a:lnTo>
                  <a:pt x="127511" y="252238"/>
                </a:lnTo>
                <a:lnTo>
                  <a:pt x="102056" y="288534"/>
                </a:lnTo>
                <a:lnTo>
                  <a:pt x="79137" y="326631"/>
                </a:lnTo>
                <a:lnTo>
                  <a:pt x="58876" y="366406"/>
                </a:lnTo>
                <a:lnTo>
                  <a:pt x="41397" y="407736"/>
                </a:lnTo>
                <a:lnTo>
                  <a:pt x="26820" y="450500"/>
                </a:lnTo>
                <a:lnTo>
                  <a:pt x="15270" y="494575"/>
                </a:lnTo>
                <a:lnTo>
                  <a:pt x="6868" y="539837"/>
                </a:lnTo>
                <a:lnTo>
                  <a:pt x="1737" y="586166"/>
                </a:lnTo>
                <a:lnTo>
                  <a:pt x="0" y="633437"/>
                </a:lnTo>
                <a:lnTo>
                  <a:pt x="1737" y="680708"/>
                </a:lnTo>
                <a:lnTo>
                  <a:pt x="6868" y="727037"/>
                </a:lnTo>
                <a:lnTo>
                  <a:pt x="15270" y="772299"/>
                </a:lnTo>
                <a:lnTo>
                  <a:pt x="26820" y="816374"/>
                </a:lnTo>
                <a:lnTo>
                  <a:pt x="41397" y="859138"/>
                </a:lnTo>
                <a:lnTo>
                  <a:pt x="58876" y="900468"/>
                </a:lnTo>
                <a:lnTo>
                  <a:pt x="79137" y="940243"/>
                </a:lnTo>
                <a:lnTo>
                  <a:pt x="102056" y="978340"/>
                </a:lnTo>
                <a:lnTo>
                  <a:pt x="127511" y="1014636"/>
                </a:lnTo>
                <a:lnTo>
                  <a:pt x="155379" y="1049009"/>
                </a:lnTo>
                <a:lnTo>
                  <a:pt x="185538" y="1081336"/>
                </a:lnTo>
                <a:lnTo>
                  <a:pt x="217865" y="1111495"/>
                </a:lnTo>
                <a:lnTo>
                  <a:pt x="252238" y="1139363"/>
                </a:lnTo>
                <a:lnTo>
                  <a:pt x="288534" y="1164818"/>
                </a:lnTo>
                <a:lnTo>
                  <a:pt x="326631" y="1187737"/>
                </a:lnTo>
                <a:lnTo>
                  <a:pt x="366406" y="1207998"/>
                </a:lnTo>
                <a:lnTo>
                  <a:pt x="407736" y="1225477"/>
                </a:lnTo>
                <a:lnTo>
                  <a:pt x="450500" y="1240054"/>
                </a:lnTo>
                <a:lnTo>
                  <a:pt x="494575" y="1251604"/>
                </a:lnTo>
                <a:lnTo>
                  <a:pt x="539837" y="1260006"/>
                </a:lnTo>
                <a:lnTo>
                  <a:pt x="586166" y="1265137"/>
                </a:lnTo>
                <a:lnTo>
                  <a:pt x="633437" y="1266875"/>
                </a:lnTo>
                <a:lnTo>
                  <a:pt x="680708" y="1265137"/>
                </a:lnTo>
                <a:lnTo>
                  <a:pt x="727037" y="1260006"/>
                </a:lnTo>
                <a:lnTo>
                  <a:pt x="772299" y="1251604"/>
                </a:lnTo>
                <a:lnTo>
                  <a:pt x="816374" y="1240054"/>
                </a:lnTo>
                <a:lnTo>
                  <a:pt x="859138" y="1225477"/>
                </a:lnTo>
                <a:lnTo>
                  <a:pt x="900468" y="1207998"/>
                </a:lnTo>
                <a:lnTo>
                  <a:pt x="940243" y="1187737"/>
                </a:lnTo>
                <a:lnTo>
                  <a:pt x="978340" y="1164818"/>
                </a:lnTo>
                <a:lnTo>
                  <a:pt x="1014636" y="1139363"/>
                </a:lnTo>
                <a:lnTo>
                  <a:pt x="1049009" y="1111495"/>
                </a:lnTo>
                <a:lnTo>
                  <a:pt x="1081336" y="1081336"/>
                </a:lnTo>
                <a:lnTo>
                  <a:pt x="1111495" y="1049009"/>
                </a:lnTo>
                <a:lnTo>
                  <a:pt x="1139363" y="1014636"/>
                </a:lnTo>
                <a:lnTo>
                  <a:pt x="1164818" y="978340"/>
                </a:lnTo>
                <a:lnTo>
                  <a:pt x="1187737" y="940243"/>
                </a:lnTo>
                <a:lnTo>
                  <a:pt x="1207998" y="900468"/>
                </a:lnTo>
                <a:lnTo>
                  <a:pt x="1225477" y="859138"/>
                </a:lnTo>
                <a:lnTo>
                  <a:pt x="1240054" y="816374"/>
                </a:lnTo>
                <a:lnTo>
                  <a:pt x="1251604" y="772299"/>
                </a:lnTo>
                <a:lnTo>
                  <a:pt x="1260006" y="727037"/>
                </a:lnTo>
                <a:lnTo>
                  <a:pt x="1265137" y="680708"/>
                </a:lnTo>
                <a:lnTo>
                  <a:pt x="1266875" y="633437"/>
                </a:lnTo>
                <a:lnTo>
                  <a:pt x="1265137" y="586166"/>
                </a:lnTo>
                <a:lnTo>
                  <a:pt x="1260006" y="539837"/>
                </a:lnTo>
                <a:lnTo>
                  <a:pt x="1251604" y="494575"/>
                </a:lnTo>
                <a:lnTo>
                  <a:pt x="1240054" y="450500"/>
                </a:lnTo>
                <a:lnTo>
                  <a:pt x="1225477" y="407736"/>
                </a:lnTo>
                <a:lnTo>
                  <a:pt x="1207998" y="366406"/>
                </a:lnTo>
                <a:lnTo>
                  <a:pt x="1187737" y="326631"/>
                </a:lnTo>
                <a:lnTo>
                  <a:pt x="1164818" y="288534"/>
                </a:lnTo>
                <a:lnTo>
                  <a:pt x="1139363" y="252238"/>
                </a:lnTo>
                <a:lnTo>
                  <a:pt x="1111495" y="217865"/>
                </a:lnTo>
                <a:lnTo>
                  <a:pt x="1081336" y="185538"/>
                </a:lnTo>
                <a:lnTo>
                  <a:pt x="1049009" y="155379"/>
                </a:lnTo>
                <a:lnTo>
                  <a:pt x="1014636" y="127511"/>
                </a:lnTo>
                <a:lnTo>
                  <a:pt x="978340" y="102056"/>
                </a:lnTo>
                <a:lnTo>
                  <a:pt x="940243" y="79137"/>
                </a:lnTo>
                <a:lnTo>
                  <a:pt x="900468" y="58876"/>
                </a:lnTo>
                <a:lnTo>
                  <a:pt x="859138" y="41397"/>
                </a:lnTo>
                <a:lnTo>
                  <a:pt x="816374" y="26820"/>
                </a:lnTo>
                <a:lnTo>
                  <a:pt x="772299" y="15270"/>
                </a:lnTo>
                <a:lnTo>
                  <a:pt x="727037" y="6868"/>
                </a:lnTo>
                <a:lnTo>
                  <a:pt x="680708" y="1737"/>
                </a:lnTo>
                <a:lnTo>
                  <a:pt x="633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13973" y="826081"/>
            <a:ext cx="6412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7755" algn="l"/>
              </a:tabLst>
            </a:pPr>
            <a:r>
              <a:rPr sz="7875" spc="15" baseline="-4000" dirty="0">
                <a:solidFill>
                  <a:srgbClr val="31ADB8"/>
                </a:solidFill>
                <a:latin typeface="Arial" panose="020B0704020202090204"/>
                <a:cs typeface="Arial" panose="020B0704020202090204"/>
              </a:rPr>
              <a:t>01	</a:t>
            </a:r>
            <a:r>
              <a:rPr sz="3950" dirty="0">
                <a:latin typeface="Arial" panose="020B0704020202090204"/>
                <a:cs typeface="Arial" panose="020B0704020202090204"/>
              </a:rPr>
              <a:t>Pengenalan</a:t>
            </a:r>
            <a:r>
              <a:rPr sz="3950" spc="5" dirty="0">
                <a:latin typeface="Arial" panose="020B0704020202090204"/>
                <a:cs typeface="Arial" panose="020B0704020202090204"/>
              </a:rPr>
              <a:t> </a:t>
            </a:r>
            <a:r>
              <a:rPr sz="3950" dirty="0">
                <a:latin typeface="Arial" panose="020B0704020202090204"/>
                <a:cs typeface="Arial" panose="020B0704020202090204"/>
              </a:rPr>
              <a:t>javascript</a:t>
            </a:r>
            <a:endParaRPr sz="39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530" y="2331401"/>
            <a:ext cx="1266190" cy="1266190"/>
          </a:xfrm>
          <a:custGeom>
            <a:avLst/>
            <a:gdLst/>
            <a:ahLst/>
            <a:cxnLst/>
            <a:rect l="l" t="t" r="r" b="b"/>
            <a:pathLst>
              <a:path w="1266190" h="1266189">
                <a:moveTo>
                  <a:pt x="632809" y="0"/>
                </a:moveTo>
                <a:lnTo>
                  <a:pt x="585580" y="1735"/>
                </a:lnTo>
                <a:lnTo>
                  <a:pt x="539294" y="6861"/>
                </a:lnTo>
                <a:lnTo>
                  <a:pt x="494074" y="15253"/>
                </a:lnTo>
                <a:lnTo>
                  <a:pt x="450041" y="26791"/>
                </a:lnTo>
                <a:lnTo>
                  <a:pt x="407318" y="41352"/>
                </a:lnTo>
                <a:lnTo>
                  <a:pt x="366028" y="58813"/>
                </a:lnTo>
                <a:lnTo>
                  <a:pt x="326292" y="79052"/>
                </a:lnTo>
                <a:lnTo>
                  <a:pt x="288233" y="101946"/>
                </a:lnTo>
                <a:lnTo>
                  <a:pt x="251973" y="127374"/>
                </a:lnTo>
                <a:lnTo>
                  <a:pt x="217635" y="155214"/>
                </a:lnTo>
                <a:lnTo>
                  <a:pt x="185341" y="185341"/>
                </a:lnTo>
                <a:lnTo>
                  <a:pt x="155214" y="217635"/>
                </a:lnTo>
                <a:lnTo>
                  <a:pt x="127374" y="251973"/>
                </a:lnTo>
                <a:lnTo>
                  <a:pt x="101946" y="288233"/>
                </a:lnTo>
                <a:lnTo>
                  <a:pt x="79052" y="326292"/>
                </a:lnTo>
                <a:lnTo>
                  <a:pt x="58813" y="366028"/>
                </a:lnTo>
                <a:lnTo>
                  <a:pt x="41352" y="407318"/>
                </a:lnTo>
                <a:lnTo>
                  <a:pt x="26791" y="450041"/>
                </a:lnTo>
                <a:lnTo>
                  <a:pt x="15253" y="494074"/>
                </a:lnTo>
                <a:lnTo>
                  <a:pt x="6861" y="539294"/>
                </a:lnTo>
                <a:lnTo>
                  <a:pt x="1735" y="585580"/>
                </a:lnTo>
                <a:lnTo>
                  <a:pt x="0" y="632809"/>
                </a:lnTo>
                <a:lnTo>
                  <a:pt x="1735" y="680037"/>
                </a:lnTo>
                <a:lnTo>
                  <a:pt x="6861" y="726323"/>
                </a:lnTo>
                <a:lnTo>
                  <a:pt x="15253" y="771543"/>
                </a:lnTo>
                <a:lnTo>
                  <a:pt x="26791" y="815576"/>
                </a:lnTo>
                <a:lnTo>
                  <a:pt x="41352" y="858299"/>
                </a:lnTo>
                <a:lnTo>
                  <a:pt x="58813" y="899589"/>
                </a:lnTo>
                <a:lnTo>
                  <a:pt x="79052" y="939325"/>
                </a:lnTo>
                <a:lnTo>
                  <a:pt x="101946" y="977384"/>
                </a:lnTo>
                <a:lnTo>
                  <a:pt x="127374" y="1013644"/>
                </a:lnTo>
                <a:lnTo>
                  <a:pt x="155214" y="1047982"/>
                </a:lnTo>
                <a:lnTo>
                  <a:pt x="185341" y="1080276"/>
                </a:lnTo>
                <a:lnTo>
                  <a:pt x="217635" y="1110404"/>
                </a:lnTo>
                <a:lnTo>
                  <a:pt x="251973" y="1138243"/>
                </a:lnTo>
                <a:lnTo>
                  <a:pt x="288233" y="1163671"/>
                </a:lnTo>
                <a:lnTo>
                  <a:pt x="326292" y="1186565"/>
                </a:lnTo>
                <a:lnTo>
                  <a:pt x="366028" y="1206804"/>
                </a:lnTo>
                <a:lnTo>
                  <a:pt x="407318" y="1224265"/>
                </a:lnTo>
                <a:lnTo>
                  <a:pt x="450041" y="1238826"/>
                </a:lnTo>
                <a:lnTo>
                  <a:pt x="494074" y="1250364"/>
                </a:lnTo>
                <a:lnTo>
                  <a:pt x="539294" y="1258757"/>
                </a:lnTo>
                <a:lnTo>
                  <a:pt x="585580" y="1263882"/>
                </a:lnTo>
                <a:lnTo>
                  <a:pt x="632809" y="1265618"/>
                </a:lnTo>
                <a:lnTo>
                  <a:pt x="680037" y="1263882"/>
                </a:lnTo>
                <a:lnTo>
                  <a:pt x="726323" y="1258757"/>
                </a:lnTo>
                <a:lnTo>
                  <a:pt x="771543" y="1250364"/>
                </a:lnTo>
                <a:lnTo>
                  <a:pt x="815576" y="1238826"/>
                </a:lnTo>
                <a:lnTo>
                  <a:pt x="858299" y="1224265"/>
                </a:lnTo>
                <a:lnTo>
                  <a:pt x="899589" y="1206804"/>
                </a:lnTo>
                <a:lnTo>
                  <a:pt x="939325" y="1186565"/>
                </a:lnTo>
                <a:lnTo>
                  <a:pt x="977384" y="1163671"/>
                </a:lnTo>
                <a:lnTo>
                  <a:pt x="1013644" y="1138243"/>
                </a:lnTo>
                <a:lnTo>
                  <a:pt x="1047982" y="1110404"/>
                </a:lnTo>
                <a:lnTo>
                  <a:pt x="1080276" y="1080276"/>
                </a:lnTo>
                <a:lnTo>
                  <a:pt x="1110404" y="1047982"/>
                </a:lnTo>
                <a:lnTo>
                  <a:pt x="1138243" y="1013644"/>
                </a:lnTo>
                <a:lnTo>
                  <a:pt x="1163671" y="977384"/>
                </a:lnTo>
                <a:lnTo>
                  <a:pt x="1186565" y="939325"/>
                </a:lnTo>
                <a:lnTo>
                  <a:pt x="1206804" y="899589"/>
                </a:lnTo>
                <a:lnTo>
                  <a:pt x="1224265" y="858299"/>
                </a:lnTo>
                <a:lnTo>
                  <a:pt x="1238826" y="815576"/>
                </a:lnTo>
                <a:lnTo>
                  <a:pt x="1250364" y="771543"/>
                </a:lnTo>
                <a:lnTo>
                  <a:pt x="1258757" y="726323"/>
                </a:lnTo>
                <a:lnTo>
                  <a:pt x="1263882" y="680037"/>
                </a:lnTo>
                <a:lnTo>
                  <a:pt x="1265618" y="632809"/>
                </a:lnTo>
                <a:lnTo>
                  <a:pt x="1263882" y="585580"/>
                </a:lnTo>
                <a:lnTo>
                  <a:pt x="1258757" y="539294"/>
                </a:lnTo>
                <a:lnTo>
                  <a:pt x="1250364" y="494074"/>
                </a:lnTo>
                <a:lnTo>
                  <a:pt x="1238826" y="450041"/>
                </a:lnTo>
                <a:lnTo>
                  <a:pt x="1224265" y="407318"/>
                </a:lnTo>
                <a:lnTo>
                  <a:pt x="1206804" y="366028"/>
                </a:lnTo>
                <a:lnTo>
                  <a:pt x="1186565" y="326292"/>
                </a:lnTo>
                <a:lnTo>
                  <a:pt x="1163671" y="288233"/>
                </a:lnTo>
                <a:lnTo>
                  <a:pt x="1138243" y="251973"/>
                </a:lnTo>
                <a:lnTo>
                  <a:pt x="1110404" y="217635"/>
                </a:lnTo>
                <a:lnTo>
                  <a:pt x="1080276" y="185341"/>
                </a:lnTo>
                <a:lnTo>
                  <a:pt x="1047982" y="155214"/>
                </a:lnTo>
                <a:lnTo>
                  <a:pt x="1013644" y="127374"/>
                </a:lnTo>
                <a:lnTo>
                  <a:pt x="977384" y="101946"/>
                </a:lnTo>
                <a:lnTo>
                  <a:pt x="939325" y="79052"/>
                </a:lnTo>
                <a:lnTo>
                  <a:pt x="899589" y="58813"/>
                </a:lnTo>
                <a:lnTo>
                  <a:pt x="858299" y="41352"/>
                </a:lnTo>
                <a:lnTo>
                  <a:pt x="815576" y="26791"/>
                </a:lnTo>
                <a:lnTo>
                  <a:pt x="771543" y="15253"/>
                </a:lnTo>
                <a:lnTo>
                  <a:pt x="726323" y="6861"/>
                </a:lnTo>
                <a:lnTo>
                  <a:pt x="680037" y="1735"/>
                </a:lnTo>
                <a:lnTo>
                  <a:pt x="632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68153" y="2458732"/>
            <a:ext cx="5671820" cy="62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Cara menulis</a:t>
            </a:r>
            <a:r>
              <a:rPr sz="3950" b="1" spc="-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javascript</a:t>
            </a:r>
            <a:endParaRPr sz="39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0763" y="2462985"/>
            <a:ext cx="7696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31ADB8"/>
                </a:solidFill>
                <a:latin typeface="Arial" panose="020B0704020202090204"/>
                <a:cs typeface="Arial" panose="020B0704020202090204"/>
              </a:rPr>
              <a:t>02</a:t>
            </a:r>
            <a:endParaRPr sz="52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0436" y="3755379"/>
            <a:ext cx="1267460" cy="1267460"/>
          </a:xfrm>
          <a:custGeom>
            <a:avLst/>
            <a:gdLst/>
            <a:ahLst/>
            <a:cxnLst/>
            <a:rect l="l" t="t" r="r" b="b"/>
            <a:pathLst>
              <a:path w="1267459" h="1267460">
                <a:moveTo>
                  <a:pt x="633437" y="0"/>
                </a:moveTo>
                <a:lnTo>
                  <a:pt x="586166" y="1737"/>
                </a:lnTo>
                <a:lnTo>
                  <a:pt x="539837" y="6868"/>
                </a:lnTo>
                <a:lnTo>
                  <a:pt x="494575" y="15270"/>
                </a:lnTo>
                <a:lnTo>
                  <a:pt x="450500" y="26820"/>
                </a:lnTo>
                <a:lnTo>
                  <a:pt x="407736" y="41397"/>
                </a:lnTo>
                <a:lnTo>
                  <a:pt x="366406" y="58876"/>
                </a:lnTo>
                <a:lnTo>
                  <a:pt x="326631" y="79137"/>
                </a:lnTo>
                <a:lnTo>
                  <a:pt x="288534" y="102056"/>
                </a:lnTo>
                <a:lnTo>
                  <a:pt x="252238" y="127511"/>
                </a:lnTo>
                <a:lnTo>
                  <a:pt x="217865" y="155379"/>
                </a:lnTo>
                <a:lnTo>
                  <a:pt x="185538" y="185538"/>
                </a:lnTo>
                <a:lnTo>
                  <a:pt x="155379" y="217865"/>
                </a:lnTo>
                <a:lnTo>
                  <a:pt x="127511" y="252238"/>
                </a:lnTo>
                <a:lnTo>
                  <a:pt x="102056" y="288534"/>
                </a:lnTo>
                <a:lnTo>
                  <a:pt x="79137" y="326631"/>
                </a:lnTo>
                <a:lnTo>
                  <a:pt x="58876" y="366406"/>
                </a:lnTo>
                <a:lnTo>
                  <a:pt x="41397" y="407736"/>
                </a:lnTo>
                <a:lnTo>
                  <a:pt x="26820" y="450500"/>
                </a:lnTo>
                <a:lnTo>
                  <a:pt x="15270" y="494575"/>
                </a:lnTo>
                <a:lnTo>
                  <a:pt x="6868" y="539837"/>
                </a:lnTo>
                <a:lnTo>
                  <a:pt x="1737" y="586166"/>
                </a:lnTo>
                <a:lnTo>
                  <a:pt x="0" y="633437"/>
                </a:lnTo>
                <a:lnTo>
                  <a:pt x="1737" y="680708"/>
                </a:lnTo>
                <a:lnTo>
                  <a:pt x="6868" y="727037"/>
                </a:lnTo>
                <a:lnTo>
                  <a:pt x="15270" y="772299"/>
                </a:lnTo>
                <a:lnTo>
                  <a:pt x="26820" y="816374"/>
                </a:lnTo>
                <a:lnTo>
                  <a:pt x="41397" y="859138"/>
                </a:lnTo>
                <a:lnTo>
                  <a:pt x="58876" y="900468"/>
                </a:lnTo>
                <a:lnTo>
                  <a:pt x="79137" y="940243"/>
                </a:lnTo>
                <a:lnTo>
                  <a:pt x="102056" y="978340"/>
                </a:lnTo>
                <a:lnTo>
                  <a:pt x="127511" y="1014636"/>
                </a:lnTo>
                <a:lnTo>
                  <a:pt x="155379" y="1049009"/>
                </a:lnTo>
                <a:lnTo>
                  <a:pt x="185538" y="1081336"/>
                </a:lnTo>
                <a:lnTo>
                  <a:pt x="217865" y="1111495"/>
                </a:lnTo>
                <a:lnTo>
                  <a:pt x="252238" y="1139363"/>
                </a:lnTo>
                <a:lnTo>
                  <a:pt x="288534" y="1164818"/>
                </a:lnTo>
                <a:lnTo>
                  <a:pt x="326631" y="1187737"/>
                </a:lnTo>
                <a:lnTo>
                  <a:pt x="366406" y="1207998"/>
                </a:lnTo>
                <a:lnTo>
                  <a:pt x="407736" y="1225477"/>
                </a:lnTo>
                <a:lnTo>
                  <a:pt x="450500" y="1240054"/>
                </a:lnTo>
                <a:lnTo>
                  <a:pt x="494575" y="1251604"/>
                </a:lnTo>
                <a:lnTo>
                  <a:pt x="539837" y="1260006"/>
                </a:lnTo>
                <a:lnTo>
                  <a:pt x="586166" y="1265137"/>
                </a:lnTo>
                <a:lnTo>
                  <a:pt x="633437" y="1266875"/>
                </a:lnTo>
                <a:lnTo>
                  <a:pt x="680708" y="1265137"/>
                </a:lnTo>
                <a:lnTo>
                  <a:pt x="727037" y="1260006"/>
                </a:lnTo>
                <a:lnTo>
                  <a:pt x="772299" y="1251604"/>
                </a:lnTo>
                <a:lnTo>
                  <a:pt x="816374" y="1240054"/>
                </a:lnTo>
                <a:lnTo>
                  <a:pt x="859138" y="1225477"/>
                </a:lnTo>
                <a:lnTo>
                  <a:pt x="900468" y="1207998"/>
                </a:lnTo>
                <a:lnTo>
                  <a:pt x="940243" y="1187737"/>
                </a:lnTo>
                <a:lnTo>
                  <a:pt x="978340" y="1164818"/>
                </a:lnTo>
                <a:lnTo>
                  <a:pt x="1014636" y="1139363"/>
                </a:lnTo>
                <a:lnTo>
                  <a:pt x="1049009" y="1111495"/>
                </a:lnTo>
                <a:lnTo>
                  <a:pt x="1081336" y="1081336"/>
                </a:lnTo>
                <a:lnTo>
                  <a:pt x="1111495" y="1049009"/>
                </a:lnTo>
                <a:lnTo>
                  <a:pt x="1139363" y="1014636"/>
                </a:lnTo>
                <a:lnTo>
                  <a:pt x="1164818" y="978340"/>
                </a:lnTo>
                <a:lnTo>
                  <a:pt x="1187737" y="940243"/>
                </a:lnTo>
                <a:lnTo>
                  <a:pt x="1207998" y="900468"/>
                </a:lnTo>
                <a:lnTo>
                  <a:pt x="1225477" y="859138"/>
                </a:lnTo>
                <a:lnTo>
                  <a:pt x="1240054" y="816374"/>
                </a:lnTo>
                <a:lnTo>
                  <a:pt x="1251604" y="772299"/>
                </a:lnTo>
                <a:lnTo>
                  <a:pt x="1260006" y="727037"/>
                </a:lnTo>
                <a:lnTo>
                  <a:pt x="1265137" y="680708"/>
                </a:lnTo>
                <a:lnTo>
                  <a:pt x="1266875" y="633437"/>
                </a:lnTo>
                <a:lnTo>
                  <a:pt x="1265137" y="586166"/>
                </a:lnTo>
                <a:lnTo>
                  <a:pt x="1260006" y="539837"/>
                </a:lnTo>
                <a:lnTo>
                  <a:pt x="1251604" y="494575"/>
                </a:lnTo>
                <a:lnTo>
                  <a:pt x="1240054" y="450500"/>
                </a:lnTo>
                <a:lnTo>
                  <a:pt x="1225477" y="407736"/>
                </a:lnTo>
                <a:lnTo>
                  <a:pt x="1207998" y="366406"/>
                </a:lnTo>
                <a:lnTo>
                  <a:pt x="1187737" y="326631"/>
                </a:lnTo>
                <a:lnTo>
                  <a:pt x="1164818" y="288534"/>
                </a:lnTo>
                <a:lnTo>
                  <a:pt x="1139363" y="252238"/>
                </a:lnTo>
                <a:lnTo>
                  <a:pt x="1111495" y="217865"/>
                </a:lnTo>
                <a:lnTo>
                  <a:pt x="1081336" y="185538"/>
                </a:lnTo>
                <a:lnTo>
                  <a:pt x="1049009" y="155379"/>
                </a:lnTo>
                <a:lnTo>
                  <a:pt x="1014636" y="127511"/>
                </a:lnTo>
                <a:lnTo>
                  <a:pt x="978340" y="102056"/>
                </a:lnTo>
                <a:lnTo>
                  <a:pt x="940243" y="79137"/>
                </a:lnTo>
                <a:lnTo>
                  <a:pt x="900468" y="58876"/>
                </a:lnTo>
                <a:lnTo>
                  <a:pt x="859138" y="41397"/>
                </a:lnTo>
                <a:lnTo>
                  <a:pt x="816374" y="26820"/>
                </a:lnTo>
                <a:lnTo>
                  <a:pt x="772299" y="15270"/>
                </a:lnTo>
                <a:lnTo>
                  <a:pt x="727037" y="6868"/>
                </a:lnTo>
                <a:lnTo>
                  <a:pt x="680708" y="1737"/>
                </a:lnTo>
                <a:lnTo>
                  <a:pt x="633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37593" y="4040755"/>
            <a:ext cx="8274684" cy="62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3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Variabel </a:t>
            </a:r>
            <a:r>
              <a:rPr sz="3950" b="1" spc="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dan </a:t>
            </a:r>
            <a:r>
              <a:rPr sz="3950" b="1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tipe data di</a:t>
            </a:r>
            <a:r>
              <a:rPr sz="3950" b="1" spc="9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javascript</a:t>
            </a:r>
            <a:endParaRPr sz="39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9889" y="3888470"/>
            <a:ext cx="76962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31ADB8"/>
                </a:solidFill>
                <a:latin typeface="Arial" panose="020B0704020202090204"/>
                <a:cs typeface="Arial" panose="020B0704020202090204"/>
              </a:rPr>
              <a:t>03</a:t>
            </a:r>
            <a:endParaRPr sz="52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8326" y="5439177"/>
            <a:ext cx="76962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31ADB8"/>
                </a:solidFill>
                <a:latin typeface="Arial" panose="020B0704020202090204"/>
                <a:cs typeface="Arial" panose="020B0704020202090204"/>
              </a:rPr>
              <a:t>04</a:t>
            </a:r>
            <a:endParaRPr sz="525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6" y="2337685"/>
            <a:ext cx="20093305" cy="8846820"/>
            <a:chOff x="11311" y="2337685"/>
            <a:chExt cx="20093305" cy="8846820"/>
          </a:xfrm>
        </p:grpSpPr>
        <p:sp>
          <p:nvSpPr>
            <p:cNvPr id="3" name="object 3"/>
            <p:cNvSpPr/>
            <p:nvPr/>
          </p:nvSpPr>
          <p:spPr>
            <a:xfrm>
              <a:off x="11311" y="2337685"/>
              <a:ext cx="20093305" cy="8846820"/>
            </a:xfrm>
            <a:custGeom>
              <a:avLst/>
              <a:gdLst/>
              <a:ahLst/>
              <a:cxnLst/>
              <a:rect l="l" t="t" r="r" b="b"/>
              <a:pathLst>
                <a:path w="20093305" h="8846820">
                  <a:moveTo>
                    <a:pt x="20092788" y="0"/>
                  </a:moveTo>
                  <a:lnTo>
                    <a:pt x="0" y="0"/>
                  </a:lnTo>
                  <a:lnTo>
                    <a:pt x="0" y="8846759"/>
                  </a:lnTo>
                  <a:lnTo>
                    <a:pt x="20092788" y="8846759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5652" y="3648549"/>
              <a:ext cx="8834190" cy="513034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1060" y="504825"/>
            <a:ext cx="15375890" cy="1832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" dirty="0">
                <a:solidFill>
                  <a:srgbClr val="000000"/>
                </a:solidFill>
              </a:rPr>
              <a:t>3. Menggunakan </a:t>
            </a:r>
            <a:r>
              <a:rPr sz="5900" spc="15" dirty="0">
                <a:solidFill>
                  <a:srgbClr val="000000"/>
                </a:solidFill>
              </a:rPr>
              <a:t>Fungsi </a:t>
            </a:r>
            <a:br>
              <a:rPr sz="5900" spc="15" dirty="0">
                <a:solidFill>
                  <a:srgbClr val="000000"/>
                </a:solidFill>
              </a:rPr>
            </a:br>
            <a:r>
              <a:rPr sz="5900" spc="-10" dirty="0">
                <a:solidFill>
                  <a:srgbClr val="FF0000"/>
                </a:solidFill>
              </a:rPr>
              <a:t>document.write()</a:t>
            </a:r>
            <a:endParaRPr sz="5900"/>
          </a:p>
        </p:txBody>
      </p:sp>
      <p:sp>
        <p:nvSpPr>
          <p:cNvPr id="6" name="object 6"/>
          <p:cNvSpPr txBox="1"/>
          <p:nvPr/>
        </p:nvSpPr>
        <p:spPr>
          <a:xfrm>
            <a:off x="1067956" y="3580025"/>
            <a:ext cx="8198484" cy="376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247015" indent="-565785" algn="just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Objek </a:t>
            </a: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document </a:t>
            </a: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adalah objek </a:t>
            </a:r>
            <a:r>
              <a:rPr sz="3950" b="1" spc="-15" dirty="0">
                <a:solidFill>
                  <a:srgbClr val="FFFFFF"/>
                </a:solidFill>
                <a:latin typeface="Carlito"/>
                <a:cs typeface="Carlito"/>
              </a:rPr>
              <a:t>yang  </a:t>
            </a:r>
            <a:r>
              <a:rPr sz="3950" b="1" spc="-10" dirty="0">
                <a:solidFill>
                  <a:srgbClr val="FFFFFF"/>
                </a:solidFill>
                <a:latin typeface="Carlito"/>
                <a:cs typeface="Carlito"/>
              </a:rPr>
              <a:t>mewakili </a:t>
            </a: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dokumen </a:t>
            </a:r>
            <a:r>
              <a:rPr sz="3950" b="1" spc="5" dirty="0">
                <a:solidFill>
                  <a:srgbClr val="FFFFFF"/>
                </a:solidFill>
                <a:latin typeface="Carlito"/>
                <a:cs typeface="Carlito"/>
              </a:rPr>
              <a:t>HTML </a:t>
            </a: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di dalam  </a:t>
            </a:r>
            <a:r>
              <a:rPr sz="3950" b="1" spc="-15" dirty="0">
                <a:solidFill>
                  <a:srgbClr val="FFFFFF"/>
                </a:solidFill>
                <a:latin typeface="Carlito"/>
                <a:cs typeface="Carlito"/>
              </a:rPr>
              <a:t>Javascript.</a:t>
            </a:r>
            <a:endParaRPr sz="3950">
              <a:latin typeface="Carlito"/>
              <a:cs typeface="Carlito"/>
            </a:endParaRPr>
          </a:p>
          <a:p>
            <a:pPr marL="577850" marR="5080" indent="-565785">
              <a:lnSpc>
                <a:spcPct val="100000"/>
              </a:lnSpc>
              <a:spcBef>
                <a:spcPts val="95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Dalam </a:t>
            </a: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objek </a:t>
            </a: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document, </a:t>
            </a:r>
            <a:r>
              <a:rPr sz="3950" b="1" spc="-20" dirty="0">
                <a:solidFill>
                  <a:srgbClr val="FFFFFF"/>
                </a:solidFill>
                <a:latin typeface="Carlito"/>
                <a:cs typeface="Carlito"/>
              </a:rPr>
              <a:t>terdapat  </a:t>
            </a: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fungsi </a:t>
            </a:r>
            <a:r>
              <a:rPr sz="3950" b="1" spc="-10" dirty="0">
                <a:solidFill>
                  <a:srgbClr val="FFFFFF"/>
                </a:solidFill>
                <a:latin typeface="Carlito"/>
                <a:cs typeface="Carlito"/>
              </a:rPr>
              <a:t>write() </a:t>
            </a: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untuk menulis sesuatu  </a:t>
            </a:r>
            <a:r>
              <a:rPr sz="3950" b="1" spc="-55" dirty="0">
                <a:solidFill>
                  <a:srgbClr val="FFFFFF"/>
                </a:solidFill>
                <a:latin typeface="Carlito"/>
                <a:cs typeface="Carlito"/>
              </a:rPr>
              <a:t>ke </a:t>
            </a:r>
            <a:r>
              <a:rPr sz="3950" b="1" spc="-5" dirty="0">
                <a:solidFill>
                  <a:srgbClr val="FFFFFF"/>
                </a:solidFill>
                <a:latin typeface="Carlito"/>
                <a:cs typeface="Carlito"/>
              </a:rPr>
              <a:t>dokumen</a:t>
            </a:r>
            <a:r>
              <a:rPr sz="395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950" b="1" dirty="0">
                <a:solidFill>
                  <a:srgbClr val="FFFFFF"/>
                </a:solidFill>
                <a:latin typeface="Carlito"/>
                <a:cs typeface="Carlito"/>
              </a:rPr>
              <a:t>HTML.</a:t>
            </a:r>
            <a:endParaRPr sz="39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80256" y="59070"/>
            <a:ext cx="2054901" cy="2054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900" y="2265586"/>
            <a:ext cx="19938365" cy="8846820"/>
          </a:xfrm>
          <a:custGeom>
            <a:avLst/>
            <a:gdLst/>
            <a:ahLst/>
            <a:cxnLst/>
            <a:rect l="l" t="t" r="r" b="b"/>
            <a:pathLst>
              <a:path w="19938365" h="8846820">
                <a:moveTo>
                  <a:pt x="0" y="8846758"/>
                </a:moveTo>
                <a:lnTo>
                  <a:pt x="19938198" y="8846758"/>
                </a:lnTo>
                <a:lnTo>
                  <a:pt x="19938198" y="0"/>
                </a:lnTo>
                <a:lnTo>
                  <a:pt x="0" y="0"/>
                </a:lnTo>
                <a:lnTo>
                  <a:pt x="0" y="884675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111" y="439024"/>
            <a:ext cx="8724900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" dirty="0">
                <a:solidFill>
                  <a:srgbClr val="000000"/>
                </a:solidFill>
              </a:rPr>
              <a:t>4.Menggunakan</a:t>
            </a:r>
            <a:r>
              <a:rPr sz="5900" spc="-5" dirty="0">
                <a:solidFill>
                  <a:srgbClr val="000000"/>
                </a:solidFill>
              </a:rPr>
              <a:t> </a:t>
            </a:r>
            <a:r>
              <a:rPr sz="5900" spc="15" dirty="0">
                <a:solidFill>
                  <a:srgbClr val="FF0000"/>
                </a:solidFill>
              </a:rPr>
              <a:t>innerHTML</a:t>
            </a:r>
            <a:endParaRPr sz="5900"/>
          </a:p>
        </p:txBody>
      </p:sp>
      <p:sp>
        <p:nvSpPr>
          <p:cNvPr id="4" name="object 4"/>
          <p:cNvSpPr txBox="1"/>
          <p:nvPr/>
        </p:nvSpPr>
        <p:spPr>
          <a:xfrm>
            <a:off x="1067956" y="3580025"/>
            <a:ext cx="8665210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950" dirty="0">
                <a:latin typeface="Carlito"/>
                <a:cs typeface="Carlito"/>
              </a:rPr>
              <a:t>innerHTML adalah sebuah </a:t>
            </a:r>
            <a:r>
              <a:rPr sz="3950" spc="-5" dirty="0">
                <a:latin typeface="Carlito"/>
                <a:cs typeface="Carlito"/>
              </a:rPr>
              <a:t>atribut di  </a:t>
            </a:r>
            <a:r>
              <a:rPr sz="3950" dirty="0">
                <a:latin typeface="Carlito"/>
                <a:cs typeface="Carlito"/>
              </a:rPr>
              <a:t>dalam (objek) elemen HTML </a:t>
            </a:r>
            <a:r>
              <a:rPr sz="3950" spc="-15" dirty="0">
                <a:latin typeface="Carlito"/>
                <a:cs typeface="Carlito"/>
              </a:rPr>
              <a:t>yang </a:t>
            </a:r>
            <a:r>
              <a:rPr sz="3950" spc="-5" dirty="0">
                <a:latin typeface="Carlito"/>
                <a:cs typeface="Carlito"/>
              </a:rPr>
              <a:t>berisi  string </a:t>
            </a:r>
            <a:r>
              <a:rPr sz="3950" dirty="0">
                <a:latin typeface="Carlito"/>
                <a:cs typeface="Carlito"/>
              </a:rPr>
              <a:t>HTML.</a:t>
            </a:r>
            <a:endParaRPr sz="3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704020202090204"/>
              <a:buChar char="•"/>
            </a:pPr>
            <a:endParaRPr sz="5400">
              <a:latin typeface="Carlito"/>
              <a:cs typeface="Carlito"/>
            </a:endParaRPr>
          </a:p>
          <a:p>
            <a:pPr marL="577850" marR="489585" indent="-565785">
              <a:lnSpc>
                <a:spcPct val="100000"/>
              </a:lnSpc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950" spc="-15" dirty="0">
                <a:latin typeface="Carlito"/>
                <a:cs typeface="Carlito"/>
              </a:rPr>
              <a:t>Dengan </a:t>
            </a:r>
            <a:r>
              <a:rPr sz="3950" dirty="0">
                <a:latin typeface="Carlito"/>
                <a:cs typeface="Carlito"/>
              </a:rPr>
              <a:t>innerHTML, </a:t>
            </a:r>
            <a:r>
              <a:rPr sz="3950" spc="-10" dirty="0">
                <a:latin typeface="Carlito"/>
                <a:cs typeface="Carlito"/>
              </a:rPr>
              <a:t>kita dapat  </a:t>
            </a:r>
            <a:r>
              <a:rPr sz="3950" spc="-5" dirty="0">
                <a:latin typeface="Carlito"/>
                <a:cs typeface="Carlito"/>
              </a:rPr>
              <a:t>menampilkan output </a:t>
            </a:r>
            <a:r>
              <a:rPr sz="3950" spc="-65" dirty="0">
                <a:latin typeface="Carlito"/>
                <a:cs typeface="Carlito"/>
              </a:rPr>
              <a:t>ke </a:t>
            </a:r>
            <a:r>
              <a:rPr sz="3950" dirty="0">
                <a:latin typeface="Carlito"/>
                <a:cs typeface="Carlito"/>
              </a:rPr>
              <a:t>elemen </a:t>
            </a:r>
            <a:r>
              <a:rPr sz="3950" spc="-15" dirty="0">
                <a:latin typeface="Carlito"/>
                <a:cs typeface="Carlito"/>
              </a:rPr>
              <a:t>yang  </a:t>
            </a:r>
            <a:r>
              <a:rPr sz="3950" dirty="0">
                <a:latin typeface="Carlito"/>
                <a:cs typeface="Carlito"/>
              </a:rPr>
              <a:t>lebih</a:t>
            </a:r>
            <a:r>
              <a:rPr sz="3950" spc="-5" dirty="0">
                <a:latin typeface="Carlito"/>
                <a:cs typeface="Carlito"/>
              </a:rPr>
              <a:t> spesifik.</a:t>
            </a:r>
            <a:endParaRPr sz="39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2923" y="2532493"/>
            <a:ext cx="7755838" cy="6725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95670" y="86720"/>
            <a:ext cx="2053644" cy="205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060285" cy="11287760"/>
            <a:chOff x="0" y="0"/>
            <a:chExt cx="20060285" cy="112877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060285" cy="11287760"/>
            </a:xfrm>
            <a:custGeom>
              <a:avLst/>
              <a:gdLst/>
              <a:ahLst/>
              <a:cxnLst/>
              <a:rect l="l" t="t" r="r" b="b"/>
              <a:pathLst>
                <a:path w="20060285" h="11287760">
                  <a:moveTo>
                    <a:pt x="0" y="11287503"/>
                  </a:moveTo>
                  <a:lnTo>
                    <a:pt x="20060110" y="11287503"/>
                  </a:lnTo>
                  <a:lnTo>
                    <a:pt x="20060110" y="0"/>
                  </a:lnTo>
                  <a:lnTo>
                    <a:pt x="0" y="0"/>
                  </a:lnTo>
                  <a:lnTo>
                    <a:pt x="0" y="11287503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84855" y="589448"/>
              <a:ext cx="4274446" cy="14290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9485" y="4507307"/>
            <a:ext cx="1244600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algn="ctr">
              <a:lnSpc>
                <a:spcPct val="100000"/>
              </a:lnSpc>
              <a:spcBef>
                <a:spcPts val="100"/>
              </a:spcBef>
            </a:pPr>
            <a:r>
              <a:rPr sz="6600" spc="-145" dirty="0">
                <a:latin typeface="Arial" panose="020B0704020202090204"/>
                <a:cs typeface="Arial" panose="020B0704020202090204"/>
              </a:rPr>
              <a:t>Bab</a:t>
            </a:r>
            <a:r>
              <a:rPr sz="6600" spc="-60" dirty="0">
                <a:latin typeface="Arial" panose="020B0704020202090204"/>
                <a:cs typeface="Arial" panose="020B0704020202090204"/>
              </a:rPr>
              <a:t> </a:t>
            </a:r>
            <a:r>
              <a:rPr sz="6600" spc="290" dirty="0">
                <a:latin typeface="Arial" panose="020B0704020202090204"/>
                <a:cs typeface="Arial" panose="020B0704020202090204"/>
              </a:rPr>
              <a:t>3</a:t>
            </a:r>
            <a:endParaRPr sz="660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5900" spc="-25" dirty="0"/>
              <a:t>Variabel </a:t>
            </a:r>
            <a:r>
              <a:rPr sz="5900" spc="15" dirty="0"/>
              <a:t>dan </a:t>
            </a:r>
            <a:r>
              <a:rPr sz="5900" spc="10" dirty="0"/>
              <a:t>Tipe </a:t>
            </a:r>
            <a:r>
              <a:rPr sz="5900" spc="-20" dirty="0"/>
              <a:t>Data </a:t>
            </a:r>
            <a:r>
              <a:rPr sz="5900" spc="15" dirty="0"/>
              <a:t>dalam</a:t>
            </a:r>
            <a:r>
              <a:rPr sz="5900" spc="-5" dirty="0"/>
              <a:t> </a:t>
            </a:r>
            <a:r>
              <a:rPr sz="5900" spc="-10" dirty="0"/>
              <a:t>Javascript</a:t>
            </a:r>
            <a:endParaRPr sz="5900"/>
          </a:p>
        </p:txBody>
      </p:sp>
      <p:sp>
        <p:nvSpPr>
          <p:cNvPr id="6" name="object 6"/>
          <p:cNvSpPr/>
          <p:nvPr/>
        </p:nvSpPr>
        <p:spPr>
          <a:xfrm>
            <a:off x="1715559" y="3454999"/>
            <a:ext cx="3212433" cy="3212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4490" y="523875"/>
            <a:ext cx="11288395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0" dirty="0"/>
              <a:t>Variabel </a:t>
            </a:r>
            <a:r>
              <a:rPr sz="6600" dirty="0"/>
              <a:t>dalam</a:t>
            </a:r>
            <a:r>
              <a:rPr sz="6600" spc="-20" dirty="0"/>
              <a:t> </a:t>
            </a:r>
            <a:r>
              <a:rPr sz="6600" spc="-25" dirty="0"/>
              <a:t>Javascript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7956" y="2317319"/>
            <a:ext cx="17219930" cy="420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b="1" spc="-30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5250" spc="10" dirty="0">
                <a:latin typeface="Carlito"/>
                <a:cs typeface="Carlito"/>
              </a:rPr>
              <a:t>adalah </a:t>
            </a:r>
            <a:r>
              <a:rPr sz="5250" spc="5" dirty="0">
                <a:latin typeface="Carlito"/>
                <a:cs typeface="Carlito"/>
              </a:rPr>
              <a:t>sebuah </a:t>
            </a:r>
            <a:r>
              <a:rPr sz="5250" spc="10" dirty="0">
                <a:latin typeface="Carlito"/>
                <a:cs typeface="Carlito"/>
              </a:rPr>
              <a:t>nama </a:t>
            </a:r>
            <a:r>
              <a:rPr sz="5250" spc="-10" dirty="0">
                <a:latin typeface="Carlito"/>
                <a:cs typeface="Carlito"/>
              </a:rPr>
              <a:t>yang </a:t>
            </a:r>
            <a:r>
              <a:rPr sz="5250" spc="-5" dirty="0">
                <a:latin typeface="Carlito"/>
                <a:cs typeface="Carlito"/>
              </a:rPr>
              <a:t>mewakili </a:t>
            </a:r>
            <a:r>
              <a:rPr sz="5250" spc="5" dirty="0">
                <a:latin typeface="Carlito"/>
                <a:cs typeface="Carlito"/>
              </a:rPr>
              <a:t>sebuah </a:t>
            </a:r>
            <a:r>
              <a:rPr sz="5250" dirty="0">
                <a:latin typeface="Carlito"/>
                <a:cs typeface="Carlito"/>
              </a:rPr>
              <a:t>nilai.  </a:t>
            </a:r>
            <a:r>
              <a:rPr sz="5250" spc="-30" dirty="0">
                <a:latin typeface="Carlito"/>
                <a:cs typeface="Carlito"/>
              </a:rPr>
              <a:t>Variabel </a:t>
            </a:r>
            <a:r>
              <a:rPr sz="5250" spc="5" dirty="0">
                <a:latin typeface="Carlito"/>
                <a:cs typeface="Carlito"/>
              </a:rPr>
              <a:t>bisa </a:t>
            </a:r>
            <a:r>
              <a:rPr sz="5250" dirty="0">
                <a:latin typeface="Carlito"/>
                <a:cs typeface="Carlito"/>
              </a:rPr>
              <a:t>diisi </a:t>
            </a:r>
            <a:r>
              <a:rPr sz="5250" spc="-10" dirty="0">
                <a:latin typeface="Carlito"/>
                <a:cs typeface="Carlito"/>
              </a:rPr>
              <a:t>dengan berbagai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macam nilai </a:t>
            </a:r>
            <a:r>
              <a:rPr sz="5250" spc="5" dirty="0">
                <a:latin typeface="Carlito"/>
                <a:cs typeface="Carlito"/>
              </a:rPr>
              <a:t>seperti </a:t>
            </a:r>
            <a:r>
              <a:rPr sz="5250" spc="-5" dirty="0">
                <a:latin typeface="Carlito"/>
                <a:cs typeface="Carlito"/>
              </a:rPr>
              <a:t>string  </a:t>
            </a:r>
            <a:r>
              <a:rPr sz="5250" spc="-10" dirty="0">
                <a:latin typeface="Carlito"/>
                <a:cs typeface="Carlito"/>
              </a:rPr>
              <a:t>(teks), </a:t>
            </a:r>
            <a:r>
              <a:rPr sz="5250" spc="10" dirty="0">
                <a:latin typeface="Carlito"/>
                <a:cs typeface="Carlito"/>
              </a:rPr>
              <a:t>number </a:t>
            </a:r>
            <a:r>
              <a:rPr sz="5250" dirty="0">
                <a:latin typeface="Carlito"/>
                <a:cs typeface="Carlito"/>
              </a:rPr>
              <a:t>(angka), </a:t>
            </a:r>
            <a:r>
              <a:rPr sz="5250" spc="5" dirty="0">
                <a:latin typeface="Carlito"/>
                <a:cs typeface="Carlito"/>
              </a:rPr>
              <a:t>objek, </a:t>
            </a:r>
            <a:r>
              <a:rPr sz="5250" spc="-95" dirty="0">
                <a:latin typeface="Carlito"/>
                <a:cs typeface="Carlito"/>
              </a:rPr>
              <a:t>array, </a:t>
            </a:r>
            <a:r>
              <a:rPr sz="5250" spc="10" dirty="0">
                <a:latin typeface="Carlito"/>
                <a:cs typeface="Carlito"/>
              </a:rPr>
              <a:t>dan</a:t>
            </a:r>
            <a:r>
              <a:rPr sz="5250" spc="204" dirty="0">
                <a:latin typeface="Carlito"/>
                <a:cs typeface="Carlito"/>
              </a:rPr>
              <a:t> </a:t>
            </a:r>
            <a:r>
              <a:rPr sz="5250" spc="-20" dirty="0">
                <a:latin typeface="Carlito"/>
                <a:cs typeface="Carlito"/>
              </a:rPr>
              <a:t>sebagainya.</a:t>
            </a:r>
            <a:endParaRPr sz="5250">
              <a:latin typeface="Carlito"/>
              <a:cs typeface="Carlito"/>
            </a:endParaRPr>
          </a:p>
          <a:p>
            <a:pPr marL="577850" marR="2401570" indent="-565785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10" dirty="0">
                <a:latin typeface="Carlito"/>
                <a:cs typeface="Carlito"/>
              </a:rPr>
              <a:t>Kita </a:t>
            </a:r>
            <a:r>
              <a:rPr sz="5250" spc="5" dirty="0">
                <a:latin typeface="Carlito"/>
                <a:cs typeface="Carlito"/>
              </a:rPr>
              <a:t>bisa </a:t>
            </a:r>
            <a:r>
              <a:rPr sz="5250" spc="-20" dirty="0">
                <a:latin typeface="Carlito"/>
                <a:cs typeface="Carlito"/>
              </a:rPr>
              <a:t>ibaratkan, </a:t>
            </a:r>
            <a:r>
              <a:rPr sz="525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5250" spc="5" dirty="0">
                <a:latin typeface="Carlito"/>
                <a:cs typeface="Carlito"/>
              </a:rPr>
              <a:t>itu seperti </a:t>
            </a:r>
            <a:r>
              <a:rPr sz="5250" b="1" dirty="0">
                <a:solidFill>
                  <a:srgbClr val="FF0000"/>
                </a:solidFill>
                <a:latin typeface="Carlito"/>
                <a:cs typeface="Carlito"/>
              </a:rPr>
              <a:t>wadah </a:t>
            </a:r>
            <a:r>
              <a:rPr sz="5250" dirty="0">
                <a:latin typeface="Carlito"/>
                <a:cs typeface="Carlito"/>
              </a:rPr>
              <a:t>untuk  menyimpan</a:t>
            </a:r>
            <a:r>
              <a:rPr sz="5250" spc="15" dirty="0">
                <a:latin typeface="Carlito"/>
                <a:cs typeface="Carlito"/>
              </a:rPr>
              <a:t> </a:t>
            </a:r>
            <a:r>
              <a:rPr sz="5250" dirty="0">
                <a:latin typeface="Carlito"/>
                <a:cs typeface="Carlito"/>
              </a:rPr>
              <a:t>sesuatu.</a:t>
            </a:r>
            <a:endParaRPr sz="5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70" y="10421620"/>
            <a:ext cx="766000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9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300" spc="-10" dirty="0">
                <a:latin typeface="Carlito"/>
                <a:cs typeface="Carlito"/>
              </a:rPr>
              <a:t>Sumber </a:t>
            </a:r>
            <a:r>
              <a:rPr sz="3300" spc="-5" dirty="0">
                <a:latin typeface="Carlito"/>
                <a:cs typeface="Carlito"/>
              </a:rPr>
              <a:t>:</a:t>
            </a:r>
            <a:r>
              <a:rPr sz="3300" spc="-10" dirty="0">
                <a:latin typeface="Carlito"/>
                <a:cs typeface="Carlito"/>
              </a:rPr>
              <a:t> </a:t>
            </a:r>
            <a:r>
              <a:rPr sz="3300" spc="-20" dirty="0">
                <a:latin typeface="Carlito"/>
                <a:cs typeface="Carlito"/>
              </a:rPr>
              <a:t>petanikode.com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9393" y="7258809"/>
            <a:ext cx="8757524" cy="3682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9525" y="326390"/>
            <a:ext cx="16750665" cy="101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67956" y="2622119"/>
            <a:ext cx="17240250" cy="6299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Cara </a:t>
            </a:r>
            <a:r>
              <a:rPr sz="5250" spc="5" dirty="0">
                <a:latin typeface="Carlito"/>
                <a:cs typeface="Carlito"/>
              </a:rPr>
              <a:t>membuat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spc="-10" dirty="0">
                <a:latin typeface="Carlito"/>
                <a:cs typeface="Carlito"/>
              </a:rPr>
              <a:t>yang </a:t>
            </a:r>
            <a:r>
              <a:rPr sz="5250" spc="15" dirty="0">
                <a:latin typeface="Carlito"/>
                <a:cs typeface="Carlito"/>
              </a:rPr>
              <a:t>umum </a:t>
            </a:r>
            <a:r>
              <a:rPr sz="5250" spc="-5" dirty="0">
                <a:latin typeface="Carlito"/>
                <a:cs typeface="Carlito"/>
              </a:rPr>
              <a:t>digunakan </a:t>
            </a:r>
            <a:r>
              <a:rPr sz="5250" spc="5" dirty="0">
                <a:latin typeface="Carlito"/>
                <a:cs typeface="Carlito"/>
              </a:rPr>
              <a:t>di </a:t>
            </a:r>
            <a:r>
              <a:rPr sz="5250" spc="-15" dirty="0">
                <a:latin typeface="Carlito"/>
                <a:cs typeface="Carlito"/>
              </a:rPr>
              <a:t>javascript  </a:t>
            </a:r>
            <a:r>
              <a:rPr sz="5250" spc="10" dirty="0">
                <a:latin typeface="Carlito"/>
                <a:cs typeface="Carlito"/>
              </a:rPr>
              <a:t>adalah </a:t>
            </a:r>
            <a:r>
              <a:rPr sz="5250" spc="5" dirty="0">
                <a:latin typeface="Carlito"/>
                <a:cs typeface="Carlito"/>
              </a:rPr>
              <a:t>menggunakan </a:t>
            </a:r>
            <a:r>
              <a:rPr sz="525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5250" b="1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525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spc="10" dirty="0">
                <a:latin typeface="Carlito"/>
                <a:cs typeface="Carlito"/>
              </a:rPr>
              <a:t>lalu </a:t>
            </a:r>
            <a:r>
              <a:rPr sz="5250" spc="-10" dirty="0">
                <a:latin typeface="Carlito"/>
                <a:cs typeface="Carlito"/>
              </a:rPr>
              <a:t>diikuti dengan </a:t>
            </a:r>
            <a:r>
              <a:rPr sz="5250" spc="5" dirty="0">
                <a:latin typeface="Carlito"/>
                <a:cs typeface="Carlito"/>
              </a:rPr>
              <a:t>nama  </a:t>
            </a:r>
            <a:r>
              <a:rPr sz="5250" spc="-5" dirty="0">
                <a:latin typeface="Carlito"/>
                <a:cs typeface="Carlito"/>
              </a:rPr>
              <a:t>variabel </a:t>
            </a:r>
            <a:r>
              <a:rPr sz="5250" spc="10" dirty="0">
                <a:latin typeface="Carlito"/>
                <a:cs typeface="Carlito"/>
              </a:rPr>
              <a:t>dan </a:t>
            </a:r>
            <a:r>
              <a:rPr sz="5250" spc="-15" dirty="0">
                <a:latin typeface="Carlito"/>
                <a:cs typeface="Carlito"/>
              </a:rPr>
              <a:t>nilainya. </a:t>
            </a:r>
            <a:r>
              <a:rPr sz="5250" b="1" spc="-10" dirty="0">
                <a:solidFill>
                  <a:srgbClr val="FF0000"/>
                </a:solidFill>
                <a:latin typeface="Carlito"/>
                <a:cs typeface="Carlito"/>
              </a:rPr>
              <a:t>Contoh</a:t>
            </a:r>
            <a:r>
              <a:rPr sz="5250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52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var </a:t>
            </a:r>
            <a:r>
              <a:rPr sz="5250" spc="5" dirty="0">
                <a:latin typeface="Carlito"/>
                <a:cs typeface="Carlito"/>
              </a:rPr>
              <a:t>title </a:t>
            </a:r>
            <a:r>
              <a:rPr sz="5250" spc="10" dirty="0">
                <a:latin typeface="Carlito"/>
                <a:cs typeface="Carlito"/>
              </a:rPr>
              <a:t>= </a:t>
            </a:r>
            <a:r>
              <a:rPr sz="5250" spc="5" dirty="0">
                <a:latin typeface="Carlito"/>
                <a:cs typeface="Carlito"/>
              </a:rPr>
              <a:t>"Belajar </a:t>
            </a:r>
            <a:r>
              <a:rPr sz="5250" spc="-20" dirty="0">
                <a:latin typeface="Carlito"/>
                <a:cs typeface="Carlito"/>
              </a:rPr>
              <a:t>Pemrograman</a:t>
            </a:r>
            <a:r>
              <a:rPr sz="5250" spc="100" dirty="0">
                <a:latin typeface="Carlito"/>
                <a:cs typeface="Carlito"/>
              </a:rPr>
              <a:t> </a:t>
            </a:r>
            <a:r>
              <a:rPr sz="5250" spc="-10" dirty="0">
                <a:latin typeface="Carlito"/>
                <a:cs typeface="Carlito"/>
              </a:rPr>
              <a:t>Javascript";</a:t>
            </a:r>
            <a:endParaRPr sz="52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var </a:t>
            </a:r>
            <a:r>
              <a:rPr sz="5250" dirty="0">
                <a:latin typeface="Carlito"/>
                <a:cs typeface="Carlito"/>
              </a:rPr>
              <a:t>siteName </a:t>
            </a:r>
            <a:r>
              <a:rPr sz="5250" spc="10" dirty="0">
                <a:latin typeface="Carlito"/>
                <a:cs typeface="Carlito"/>
              </a:rPr>
              <a:t>= </a:t>
            </a:r>
            <a:r>
              <a:rPr sz="5250" spc="5" dirty="0">
                <a:latin typeface="Carlito"/>
                <a:cs typeface="Carlito"/>
              </a:rPr>
              <a:t>“Blog</a:t>
            </a:r>
            <a:r>
              <a:rPr sz="5250" spc="60" dirty="0">
                <a:latin typeface="Carlito"/>
                <a:cs typeface="Carlito"/>
              </a:rPr>
              <a:t> </a:t>
            </a:r>
            <a:r>
              <a:rPr sz="5250" spc="-25" dirty="0">
                <a:latin typeface="Carlito"/>
                <a:cs typeface="Carlito"/>
              </a:rPr>
              <a:t>Saya";</a:t>
            </a:r>
            <a:endParaRPr sz="52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var </a:t>
            </a:r>
            <a:r>
              <a:rPr sz="5250" spc="5" dirty="0">
                <a:latin typeface="Carlito"/>
                <a:cs typeface="Carlito"/>
              </a:rPr>
              <a:t>url </a:t>
            </a:r>
            <a:r>
              <a:rPr sz="5250" spc="10" dirty="0">
                <a:latin typeface="Carlito"/>
                <a:cs typeface="Carlito"/>
              </a:rPr>
              <a:t>=</a:t>
            </a:r>
            <a:r>
              <a:rPr sz="5250" spc="30" dirty="0">
                <a:latin typeface="Carlito"/>
                <a:cs typeface="Carlito"/>
              </a:rPr>
              <a:t> </a:t>
            </a:r>
            <a:r>
              <a:rPr sz="5250" spc="-15" dirty="0">
                <a:latin typeface="Carlito"/>
                <a:cs typeface="Carlito"/>
              </a:rPr>
              <a:t>"http</a:t>
            </a:r>
            <a:r>
              <a:rPr sz="5250" spc="-15" dirty="0">
                <a:latin typeface="Carlito"/>
                <a:cs typeface="Carlito"/>
                <a:hlinkClick r:id="rId1"/>
              </a:rPr>
              <a:t>s://w</a:t>
            </a:r>
            <a:r>
              <a:rPr sz="5250" spc="-15" dirty="0">
                <a:latin typeface="Carlito"/>
                <a:cs typeface="Carlito"/>
              </a:rPr>
              <a:t>ww</a:t>
            </a:r>
            <a:r>
              <a:rPr sz="5250" spc="-15" dirty="0">
                <a:latin typeface="Carlito"/>
                <a:cs typeface="Carlito"/>
                <a:hlinkClick r:id="rId1"/>
              </a:rPr>
              <a:t>.blogku.c</a:t>
            </a:r>
            <a:r>
              <a:rPr sz="5250" spc="-15" dirty="0">
                <a:latin typeface="Carlito"/>
                <a:cs typeface="Carlito"/>
              </a:rPr>
              <a:t>om";</a:t>
            </a:r>
            <a:endParaRPr sz="52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var </a:t>
            </a:r>
            <a:r>
              <a:rPr sz="5250" spc="-5" dirty="0">
                <a:latin typeface="Carlito"/>
                <a:cs typeface="Carlito"/>
              </a:rPr>
              <a:t>visitorCount </a:t>
            </a:r>
            <a:r>
              <a:rPr sz="5250" spc="10" dirty="0">
                <a:latin typeface="Carlito"/>
                <a:cs typeface="Carlito"/>
              </a:rPr>
              <a:t>=</a:t>
            </a:r>
            <a:r>
              <a:rPr sz="5250" spc="70" dirty="0">
                <a:latin typeface="Carlito"/>
                <a:cs typeface="Carlito"/>
              </a:rPr>
              <a:t> </a:t>
            </a:r>
            <a:r>
              <a:rPr sz="5250" spc="10" dirty="0">
                <a:latin typeface="Carlito"/>
                <a:cs typeface="Carlito"/>
              </a:rPr>
              <a:t>90;</a:t>
            </a:r>
            <a:endParaRPr sz="52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9525" y="326390"/>
            <a:ext cx="16854805" cy="101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67956" y="2622119"/>
            <a:ext cx="16856710" cy="243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15" dirty="0">
                <a:latin typeface="Carlito"/>
                <a:cs typeface="Carlito"/>
              </a:rPr>
              <a:t>Perlu </a:t>
            </a:r>
            <a:r>
              <a:rPr sz="5250" spc="-10" dirty="0">
                <a:latin typeface="Carlito"/>
                <a:cs typeface="Carlito"/>
              </a:rPr>
              <a:t>kamu </a:t>
            </a:r>
            <a:r>
              <a:rPr sz="5250" spc="-30" dirty="0">
                <a:latin typeface="Carlito"/>
                <a:cs typeface="Carlito"/>
              </a:rPr>
              <a:t>ketahui </a:t>
            </a:r>
            <a:r>
              <a:rPr sz="5250" spc="-15" dirty="0">
                <a:latin typeface="Carlito"/>
                <a:cs typeface="Carlito"/>
              </a:rPr>
              <a:t>juga, </a:t>
            </a:r>
            <a:r>
              <a:rPr sz="5250" dirty="0">
                <a:latin typeface="Carlito"/>
                <a:cs typeface="Carlito"/>
              </a:rPr>
              <a:t>selain </a:t>
            </a:r>
            <a:r>
              <a:rPr sz="5250" spc="-45" dirty="0">
                <a:latin typeface="Carlito"/>
                <a:cs typeface="Carlito"/>
              </a:rPr>
              <a:t>kata </a:t>
            </a:r>
            <a:r>
              <a:rPr sz="5250" spc="-10" dirty="0">
                <a:latin typeface="Carlito"/>
                <a:cs typeface="Carlito"/>
              </a:rPr>
              <a:t>kunci </a:t>
            </a:r>
            <a:r>
              <a:rPr sz="5250" spc="-20" dirty="0">
                <a:latin typeface="Carlito"/>
                <a:cs typeface="Carlito"/>
              </a:rPr>
              <a:t>var </a:t>
            </a:r>
            <a:r>
              <a:rPr sz="5250" spc="-10" dirty="0">
                <a:latin typeface="Carlito"/>
                <a:cs typeface="Carlito"/>
              </a:rPr>
              <a:t>kita </a:t>
            </a:r>
            <a:r>
              <a:rPr sz="5250" spc="-20" dirty="0">
                <a:latin typeface="Carlito"/>
                <a:cs typeface="Carlito"/>
              </a:rPr>
              <a:t>juga </a:t>
            </a:r>
            <a:r>
              <a:rPr sz="5250" spc="5" dirty="0">
                <a:latin typeface="Carlito"/>
                <a:cs typeface="Carlito"/>
              </a:rPr>
              <a:t>bisa  membuat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spc="-10" dirty="0">
                <a:latin typeface="Carlito"/>
                <a:cs typeface="Carlito"/>
              </a:rPr>
              <a:t>dengan </a:t>
            </a:r>
            <a:r>
              <a:rPr sz="525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5250" b="1" spc="-5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5250" b="1" spc="-10" dirty="0">
                <a:solidFill>
                  <a:srgbClr val="FF0000"/>
                </a:solidFill>
                <a:latin typeface="Carlito"/>
                <a:cs typeface="Carlito"/>
              </a:rPr>
              <a:t>let </a:t>
            </a:r>
            <a:r>
              <a:rPr sz="5250" spc="-20" dirty="0">
                <a:latin typeface="Carlito"/>
                <a:cs typeface="Carlito"/>
              </a:rPr>
              <a:t>atau </a:t>
            </a:r>
            <a:r>
              <a:rPr sz="5250" b="1" dirty="0">
                <a:solidFill>
                  <a:srgbClr val="FF0000"/>
                </a:solidFill>
                <a:latin typeface="Carlito"/>
                <a:cs typeface="Carlito"/>
              </a:rPr>
              <a:t>tanpa </a:t>
            </a:r>
            <a:r>
              <a:rPr sz="5250" b="1" spc="-10" dirty="0">
                <a:solidFill>
                  <a:srgbClr val="FF0000"/>
                </a:solidFill>
                <a:latin typeface="Carlito"/>
                <a:cs typeface="Carlito"/>
              </a:rPr>
              <a:t>awalan </a:t>
            </a:r>
            <a:r>
              <a:rPr sz="5250" b="1" spc="-10" dirty="0">
                <a:latin typeface="Carlito"/>
                <a:cs typeface="Carlito"/>
              </a:rPr>
              <a:t> </a:t>
            </a:r>
            <a:r>
              <a:rPr sz="5250" spc="10" dirty="0">
                <a:latin typeface="Carlito"/>
                <a:cs typeface="Carlito"/>
              </a:rPr>
              <a:t>apapun.</a:t>
            </a:r>
            <a:endParaRPr sz="52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95" y="284642"/>
            <a:ext cx="12398375" cy="1688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76295" algn="l"/>
              </a:tabLst>
            </a:pPr>
            <a:r>
              <a:rPr sz="5450" spc="-15" dirty="0">
                <a:solidFill>
                  <a:srgbClr val="FF0000"/>
                </a:solidFill>
              </a:rPr>
              <a:t>LETS</a:t>
            </a:r>
            <a:r>
              <a:rPr sz="5450" spc="10" dirty="0">
                <a:solidFill>
                  <a:srgbClr val="FF0000"/>
                </a:solidFill>
              </a:rPr>
              <a:t> </a:t>
            </a:r>
            <a:r>
              <a:rPr sz="5450" spc="-20" dirty="0">
                <a:solidFill>
                  <a:srgbClr val="FF0000"/>
                </a:solidFill>
              </a:rPr>
              <a:t>CODE	</a:t>
            </a:r>
            <a:br>
              <a:rPr sz="5450" spc="-20" dirty="0">
                <a:solidFill>
                  <a:srgbClr val="FF0000"/>
                </a:solidFill>
              </a:rPr>
            </a:br>
            <a:r>
              <a:rPr sz="5450" spc="-15" dirty="0"/>
              <a:t>Membuat </a:t>
            </a:r>
            <a:r>
              <a:rPr sz="5450" spc="-45" dirty="0"/>
              <a:t>Variabel </a:t>
            </a:r>
            <a:r>
              <a:rPr sz="5450" spc="-5" dirty="0"/>
              <a:t>di</a:t>
            </a:r>
            <a:r>
              <a:rPr sz="5450" spc="10" dirty="0"/>
              <a:t> </a:t>
            </a:r>
            <a:r>
              <a:rPr sz="5450" spc="-25" dirty="0"/>
              <a:t>Javascript</a:t>
            </a:r>
            <a:endParaRPr sz="5450"/>
          </a:p>
        </p:txBody>
      </p:sp>
      <p:sp>
        <p:nvSpPr>
          <p:cNvPr id="4" name="object 4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5456" y="2337685"/>
            <a:ext cx="8076327" cy="728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08987" y="2653147"/>
            <a:ext cx="6403500" cy="3703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555" y="252730"/>
            <a:ext cx="11264900" cy="101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Mengisi </a:t>
            </a:r>
            <a:r>
              <a:rPr spc="5" dirty="0"/>
              <a:t>Ulang</a:t>
            </a:r>
            <a:r>
              <a:rPr spc="-75" dirty="0"/>
              <a:t> </a:t>
            </a:r>
            <a:r>
              <a:rPr spc="-40" dirty="0"/>
              <a:t>Variabel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414" y="1986901"/>
            <a:ext cx="18698210" cy="1633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77850" marR="5080" indent="-565785">
              <a:lnSpc>
                <a:spcPct val="101000"/>
              </a:lnSpc>
              <a:spcBef>
                <a:spcPts val="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30" dirty="0">
                <a:latin typeface="Carlito"/>
                <a:cs typeface="Carlito"/>
              </a:rPr>
              <a:t>Variabel bersifat </a:t>
            </a:r>
            <a:r>
              <a:rPr sz="5250" i="1" dirty="0">
                <a:latin typeface="Carlito"/>
                <a:cs typeface="Carlito"/>
              </a:rPr>
              <a:t>mutable</a:t>
            </a:r>
            <a:r>
              <a:rPr sz="5250" dirty="0">
                <a:latin typeface="Carlito"/>
                <a:cs typeface="Carlito"/>
              </a:rPr>
              <a:t>, </a:t>
            </a:r>
            <a:r>
              <a:rPr sz="5250" spc="-20" dirty="0">
                <a:latin typeface="Carlito"/>
                <a:cs typeface="Carlito"/>
              </a:rPr>
              <a:t>artinya </a:t>
            </a:r>
            <a:r>
              <a:rPr sz="5250" dirty="0">
                <a:latin typeface="Carlito"/>
                <a:cs typeface="Carlito"/>
              </a:rPr>
              <a:t>nilai </a:t>
            </a:r>
            <a:r>
              <a:rPr sz="5250" spc="-10" dirty="0">
                <a:latin typeface="Carlito"/>
                <a:cs typeface="Carlito"/>
              </a:rPr>
              <a:t>yang tersimpan </a:t>
            </a:r>
            <a:r>
              <a:rPr sz="5250" spc="5" dirty="0">
                <a:latin typeface="Carlito"/>
                <a:cs typeface="Carlito"/>
              </a:rPr>
              <a:t>di </a:t>
            </a:r>
            <a:r>
              <a:rPr sz="5250" spc="-20" dirty="0">
                <a:latin typeface="Carlito"/>
                <a:cs typeface="Carlito"/>
              </a:rPr>
              <a:t>dalamnya  </a:t>
            </a:r>
            <a:r>
              <a:rPr sz="5250" spc="-5" dirty="0">
                <a:latin typeface="Carlito"/>
                <a:cs typeface="Carlito"/>
              </a:rPr>
              <a:t>dapat </a:t>
            </a:r>
            <a:r>
              <a:rPr sz="5250" spc="-10" dirty="0">
                <a:latin typeface="Carlito"/>
                <a:cs typeface="Carlito"/>
              </a:rPr>
              <a:t>kita </a:t>
            </a:r>
            <a:r>
              <a:rPr sz="5250" spc="5" dirty="0">
                <a:latin typeface="Carlito"/>
                <a:cs typeface="Carlito"/>
              </a:rPr>
              <a:t>isi ulang</a:t>
            </a:r>
            <a:r>
              <a:rPr sz="5250" spc="90" dirty="0">
                <a:latin typeface="Carlito"/>
                <a:cs typeface="Carlito"/>
              </a:rPr>
              <a:t> </a:t>
            </a:r>
            <a:r>
              <a:rPr sz="5250" spc="5" dirty="0">
                <a:latin typeface="Carlito"/>
                <a:cs typeface="Carlito"/>
              </a:rPr>
              <a:t>(berubah).</a:t>
            </a:r>
            <a:endParaRPr sz="52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414" y="6333585"/>
            <a:ext cx="17733645" cy="3403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20" dirty="0">
                <a:latin typeface="Carlito"/>
                <a:cs typeface="Carlito"/>
              </a:rPr>
              <a:t>Karena </a:t>
            </a:r>
            <a:r>
              <a:rPr sz="5250" spc="-45" dirty="0">
                <a:latin typeface="Carlito"/>
                <a:cs typeface="Carlito"/>
              </a:rPr>
              <a:t>kata </a:t>
            </a:r>
            <a:r>
              <a:rPr sz="5250" spc="-10" dirty="0">
                <a:latin typeface="Carlito"/>
                <a:cs typeface="Carlito"/>
              </a:rPr>
              <a:t>kunci </a:t>
            </a:r>
            <a:r>
              <a:rPr sz="525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spc="-5" dirty="0">
                <a:latin typeface="Carlito"/>
                <a:cs typeface="Carlito"/>
              </a:rPr>
              <a:t>dibutuhkan </a:t>
            </a:r>
            <a:r>
              <a:rPr sz="5250" spc="-10" dirty="0">
                <a:latin typeface="Carlito"/>
                <a:cs typeface="Carlito"/>
              </a:rPr>
              <a:t>saat </a:t>
            </a:r>
            <a:r>
              <a:rPr sz="5250" spc="5" dirty="0">
                <a:latin typeface="Carlito"/>
                <a:cs typeface="Carlito"/>
              </a:rPr>
              <a:t>membuat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spc="5" dirty="0">
                <a:latin typeface="Carlito"/>
                <a:cs typeface="Carlito"/>
              </a:rPr>
              <a:t>saja.  </a:t>
            </a:r>
            <a:r>
              <a:rPr sz="5250" spc="-5" dirty="0">
                <a:latin typeface="Carlito"/>
                <a:cs typeface="Carlito"/>
              </a:rPr>
              <a:t>Sedangkan </a:t>
            </a:r>
            <a:r>
              <a:rPr sz="5250" dirty="0">
                <a:latin typeface="Carlito"/>
                <a:cs typeface="Carlito"/>
              </a:rPr>
              <a:t>untuk </a:t>
            </a:r>
            <a:r>
              <a:rPr sz="5250" spc="10" dirty="0">
                <a:latin typeface="Carlito"/>
                <a:cs typeface="Carlito"/>
              </a:rPr>
              <a:t>mengisi </a:t>
            </a:r>
            <a:r>
              <a:rPr sz="5250" spc="15" dirty="0">
                <a:latin typeface="Carlito"/>
                <a:cs typeface="Carlito"/>
              </a:rPr>
              <a:t>ulang, </a:t>
            </a:r>
            <a:r>
              <a:rPr sz="5250" spc="-10" dirty="0">
                <a:latin typeface="Carlito"/>
                <a:cs typeface="Carlito"/>
              </a:rPr>
              <a:t>kita </a:t>
            </a:r>
            <a:r>
              <a:rPr sz="5250" spc="-5" dirty="0">
                <a:latin typeface="Carlito"/>
                <a:cs typeface="Carlito"/>
              </a:rPr>
              <a:t>cukup </a:t>
            </a:r>
            <a:r>
              <a:rPr sz="5250" spc="5" dirty="0">
                <a:latin typeface="Carlito"/>
                <a:cs typeface="Carlito"/>
              </a:rPr>
              <a:t>tulis seperti di</a:t>
            </a:r>
            <a:r>
              <a:rPr sz="5250" spc="225" dirty="0">
                <a:latin typeface="Carlito"/>
                <a:cs typeface="Carlito"/>
              </a:rPr>
              <a:t> </a:t>
            </a:r>
            <a:r>
              <a:rPr sz="5250" spc="-15" dirty="0">
                <a:latin typeface="Carlito"/>
                <a:cs typeface="Carlito"/>
              </a:rPr>
              <a:t>atas.</a:t>
            </a:r>
            <a:endParaRPr sz="5250">
              <a:latin typeface="Carlito"/>
              <a:cs typeface="Carlito"/>
            </a:endParaRPr>
          </a:p>
          <a:p>
            <a:pPr marL="577850" marR="541020" indent="-565785">
              <a:lnSpc>
                <a:spcPct val="100000"/>
              </a:lnSpc>
              <a:spcBef>
                <a:spcPts val="127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5" dirty="0">
                <a:latin typeface="Carlito"/>
                <a:cs typeface="Carlito"/>
              </a:rPr>
              <a:t>Apabila </a:t>
            </a:r>
            <a:r>
              <a:rPr sz="5250" spc="-10" dirty="0">
                <a:latin typeface="Carlito"/>
                <a:cs typeface="Carlito"/>
              </a:rPr>
              <a:t>kita </a:t>
            </a:r>
            <a:r>
              <a:rPr sz="5250" spc="5" dirty="0">
                <a:latin typeface="Carlito"/>
                <a:cs typeface="Carlito"/>
              </a:rPr>
              <a:t>menggunakan </a:t>
            </a:r>
            <a:r>
              <a:rPr sz="5250" b="1" spc="-35" dirty="0">
                <a:latin typeface="Carlito"/>
                <a:cs typeface="Carlito"/>
              </a:rPr>
              <a:t>kata </a:t>
            </a:r>
            <a:r>
              <a:rPr sz="5250" b="1" spc="-5" dirty="0">
                <a:latin typeface="Carlito"/>
                <a:cs typeface="Carlito"/>
              </a:rPr>
              <a:t>kunci </a:t>
            </a:r>
            <a:r>
              <a:rPr sz="5250" b="1" spc="-15" dirty="0">
                <a:solidFill>
                  <a:srgbClr val="FF0000"/>
                </a:solidFill>
                <a:latin typeface="Carlito"/>
                <a:cs typeface="Carlito"/>
              </a:rPr>
              <a:t>var</a:t>
            </a:r>
            <a:r>
              <a:rPr sz="5250" spc="-15" dirty="0">
                <a:latin typeface="Carlito"/>
                <a:cs typeface="Carlito"/>
              </a:rPr>
              <a:t>, </a:t>
            </a:r>
            <a:r>
              <a:rPr sz="5250" spc="-10" dirty="0">
                <a:latin typeface="Carlito"/>
                <a:cs typeface="Carlito"/>
              </a:rPr>
              <a:t>berarti </a:t>
            </a:r>
            <a:r>
              <a:rPr sz="5250" spc="-20" dirty="0">
                <a:latin typeface="Carlito"/>
                <a:cs typeface="Carlito"/>
              </a:rPr>
              <a:t>jadinya </a:t>
            </a:r>
            <a:r>
              <a:rPr sz="5250" spc="-10" dirty="0">
                <a:latin typeface="Carlito"/>
                <a:cs typeface="Carlito"/>
              </a:rPr>
              <a:t>kita  </a:t>
            </a:r>
            <a:r>
              <a:rPr sz="5250" spc="5" dirty="0">
                <a:latin typeface="Carlito"/>
                <a:cs typeface="Carlito"/>
              </a:rPr>
              <a:t>membuat </a:t>
            </a:r>
            <a:r>
              <a:rPr sz="525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baru </a:t>
            </a:r>
            <a:r>
              <a:rPr sz="5250" b="1" spc="10" dirty="0">
                <a:solidFill>
                  <a:srgbClr val="FF0000"/>
                </a:solidFill>
                <a:latin typeface="Carlito"/>
                <a:cs typeface="Carlito"/>
              </a:rPr>
              <a:t>donk, </a:t>
            </a:r>
            <a:r>
              <a:rPr sz="5250" b="1" spc="-5" dirty="0">
                <a:solidFill>
                  <a:srgbClr val="FF0000"/>
                </a:solidFill>
                <a:latin typeface="Carlito"/>
                <a:cs typeface="Carlito"/>
              </a:rPr>
              <a:t>bukan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mengisi</a:t>
            </a:r>
            <a:r>
              <a:rPr sz="5250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250" b="1" spc="5" dirty="0">
                <a:solidFill>
                  <a:srgbClr val="FF0000"/>
                </a:solidFill>
                <a:latin typeface="Carlito"/>
                <a:cs typeface="Carlito"/>
              </a:rPr>
              <a:t>ulang</a:t>
            </a:r>
            <a:r>
              <a:rPr sz="5250" spc="5" dirty="0">
                <a:latin typeface="Carlito"/>
                <a:cs typeface="Carlito"/>
              </a:rPr>
              <a:t>.</a:t>
            </a:r>
            <a:endParaRPr sz="52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6255" y="3620770"/>
            <a:ext cx="8508365" cy="244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910" y="326390"/>
            <a:ext cx="10487660" cy="101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0" dirty="0"/>
              <a:t> </a:t>
            </a:r>
            <a:r>
              <a:rPr spc="-5" dirty="0"/>
              <a:t>Js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7434" y="2536785"/>
            <a:ext cx="17031335" cy="605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latin typeface="Carlito"/>
                <a:cs typeface="Carlito"/>
              </a:rPr>
              <a:t>Tipe </a:t>
            </a:r>
            <a:r>
              <a:rPr sz="4950" b="1" spc="-30" dirty="0">
                <a:latin typeface="Carlito"/>
                <a:cs typeface="Carlito"/>
              </a:rPr>
              <a:t>data </a:t>
            </a:r>
            <a:r>
              <a:rPr sz="4950" b="1" spc="-5" dirty="0">
                <a:latin typeface="Carlito"/>
                <a:cs typeface="Carlito"/>
              </a:rPr>
              <a:t>adalah jenis-jenis </a:t>
            </a:r>
            <a:r>
              <a:rPr sz="4950" b="1" spc="-30" dirty="0">
                <a:latin typeface="Carlito"/>
                <a:cs typeface="Carlito"/>
              </a:rPr>
              <a:t>data </a:t>
            </a:r>
            <a:r>
              <a:rPr sz="4950" b="1" spc="-20" dirty="0">
                <a:latin typeface="Carlito"/>
                <a:cs typeface="Carlito"/>
              </a:rPr>
              <a:t>yang </a:t>
            </a:r>
            <a:r>
              <a:rPr sz="4950" b="1" spc="-5" dirty="0">
                <a:latin typeface="Carlito"/>
                <a:cs typeface="Carlito"/>
              </a:rPr>
              <a:t>bisa </a:t>
            </a:r>
            <a:r>
              <a:rPr sz="4950" b="1" spc="-15" dirty="0">
                <a:latin typeface="Carlito"/>
                <a:cs typeface="Carlito"/>
              </a:rPr>
              <a:t>kita </a:t>
            </a:r>
            <a:r>
              <a:rPr sz="4950" b="1" spc="-5" dirty="0">
                <a:latin typeface="Carlito"/>
                <a:cs typeface="Carlito"/>
              </a:rPr>
              <a:t>simpan di dalam  </a:t>
            </a:r>
            <a:r>
              <a:rPr sz="4950" b="1" spc="-10" dirty="0">
                <a:latin typeface="Carlito"/>
                <a:cs typeface="Carlito"/>
              </a:rPr>
              <a:t>variabel. </a:t>
            </a:r>
            <a:r>
              <a:rPr sz="4950" b="1" spc="-5" dirty="0">
                <a:latin typeface="Carlito"/>
                <a:cs typeface="Carlito"/>
              </a:rPr>
              <a:t>Ada </a:t>
            </a:r>
            <a:r>
              <a:rPr sz="4950" b="1" spc="-15" dirty="0">
                <a:latin typeface="Carlito"/>
                <a:cs typeface="Carlito"/>
              </a:rPr>
              <a:t>beberapa </a:t>
            </a:r>
            <a:r>
              <a:rPr sz="4950" b="1" spc="-5" dirty="0">
                <a:solidFill>
                  <a:srgbClr val="FF0000"/>
                </a:solidFill>
                <a:latin typeface="Carlito"/>
                <a:cs typeface="Carlito"/>
              </a:rPr>
              <a:t>tipe </a:t>
            </a:r>
            <a:r>
              <a:rPr sz="4950" b="1" spc="-3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4950" b="1" spc="-5" dirty="0">
                <a:latin typeface="Carlito"/>
                <a:cs typeface="Carlito"/>
              </a:rPr>
              <a:t>dalam </a:t>
            </a:r>
            <a:r>
              <a:rPr sz="4950" b="1" spc="-20" dirty="0">
                <a:latin typeface="Carlito"/>
                <a:cs typeface="Carlito"/>
              </a:rPr>
              <a:t>pemrograman</a:t>
            </a:r>
            <a:r>
              <a:rPr sz="4950" b="1" spc="155" dirty="0">
                <a:latin typeface="Carlito"/>
                <a:cs typeface="Carlito"/>
              </a:rPr>
              <a:t> </a:t>
            </a:r>
            <a:r>
              <a:rPr sz="4950" b="1" spc="-20" dirty="0">
                <a:latin typeface="Carlito"/>
                <a:cs typeface="Carlito"/>
              </a:rPr>
              <a:t>Javascript:</a:t>
            </a:r>
            <a:endParaRPr sz="49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4950" b="1" spc="-5" dirty="0">
                <a:latin typeface="Carlito"/>
                <a:cs typeface="Carlito"/>
              </a:rPr>
              <a:t>String </a:t>
            </a:r>
            <a:r>
              <a:rPr sz="4950" b="1" spc="-25" dirty="0">
                <a:latin typeface="Carlito"/>
                <a:cs typeface="Carlito"/>
              </a:rPr>
              <a:t>(teks)</a:t>
            </a:r>
            <a:endParaRPr sz="49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4950" b="1" spc="-30" dirty="0">
                <a:latin typeface="Carlito"/>
                <a:cs typeface="Carlito"/>
              </a:rPr>
              <a:t>Integer atau </a:t>
            </a:r>
            <a:r>
              <a:rPr sz="4950" b="1" spc="-5" dirty="0">
                <a:latin typeface="Carlito"/>
                <a:cs typeface="Carlito"/>
              </a:rPr>
              <a:t>Number </a:t>
            </a:r>
            <a:r>
              <a:rPr sz="4950" b="1" spc="-15" dirty="0">
                <a:latin typeface="Carlito"/>
                <a:cs typeface="Carlito"/>
              </a:rPr>
              <a:t>(bilangan</a:t>
            </a:r>
            <a:r>
              <a:rPr sz="4950" b="1" spc="140" dirty="0">
                <a:latin typeface="Carlito"/>
                <a:cs typeface="Carlito"/>
              </a:rPr>
              <a:t> </a:t>
            </a:r>
            <a:r>
              <a:rPr sz="4950" b="1" spc="-15" dirty="0">
                <a:latin typeface="Carlito"/>
                <a:cs typeface="Carlito"/>
              </a:rPr>
              <a:t>bulat)</a:t>
            </a:r>
            <a:endParaRPr sz="49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4950" b="1" spc="-10" dirty="0">
                <a:latin typeface="Carlito"/>
                <a:cs typeface="Carlito"/>
              </a:rPr>
              <a:t>Float </a:t>
            </a:r>
            <a:r>
              <a:rPr sz="4950" b="1" spc="-15" dirty="0">
                <a:latin typeface="Carlito"/>
                <a:cs typeface="Carlito"/>
              </a:rPr>
              <a:t>(bilangan</a:t>
            </a:r>
            <a:r>
              <a:rPr sz="4950" b="1" spc="25" dirty="0">
                <a:latin typeface="Carlito"/>
                <a:cs typeface="Carlito"/>
              </a:rPr>
              <a:t> </a:t>
            </a:r>
            <a:r>
              <a:rPr sz="4950" b="1" spc="-20" dirty="0">
                <a:latin typeface="Carlito"/>
                <a:cs typeface="Carlito"/>
              </a:rPr>
              <a:t>Pecahan)</a:t>
            </a:r>
            <a:endParaRPr sz="49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4950" b="1" dirty="0">
                <a:latin typeface="Carlito"/>
                <a:cs typeface="Carlito"/>
              </a:rPr>
              <a:t>Boolean</a:t>
            </a:r>
            <a:endParaRPr sz="495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4950" b="1" spc="-10" dirty="0">
                <a:latin typeface="Carlito"/>
                <a:cs typeface="Carlito"/>
              </a:rPr>
              <a:t>Object</a:t>
            </a:r>
            <a:endParaRPr sz="4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280" y="337185"/>
            <a:ext cx="11040110" cy="1014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" dirty="0"/>
              <a:t> </a:t>
            </a:r>
            <a:r>
              <a:rPr dirty="0"/>
              <a:t>Js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36496" y="2639323"/>
            <a:ext cx="5106461" cy="26556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1070" marR="572770">
              <a:lnSpc>
                <a:spcPct val="100000"/>
              </a:lnSpc>
              <a:spcBef>
                <a:spcPts val="100"/>
              </a:spcBef>
            </a:pPr>
            <a:r>
              <a:rPr sz="4600" spc="-10" dirty="0"/>
              <a:t>Javascript </a:t>
            </a:r>
            <a:r>
              <a:rPr sz="4600" spc="5" dirty="0"/>
              <a:t>adalah bahasa </a:t>
            </a:r>
            <a:r>
              <a:rPr sz="4600" spc="-10" dirty="0"/>
              <a:t>yang </a:t>
            </a:r>
            <a:r>
              <a:rPr sz="4600" spc="-25" dirty="0"/>
              <a:t>bersifat </a:t>
            </a:r>
            <a:r>
              <a:rPr sz="4600" i="1" spc="5" dirty="0">
                <a:latin typeface="Carlito"/>
                <a:cs typeface="Carlito"/>
              </a:rPr>
              <a:t>dynamic  typing</a:t>
            </a:r>
            <a:r>
              <a:rPr sz="4600" spc="5" dirty="0"/>
              <a:t>, </a:t>
            </a:r>
            <a:r>
              <a:rPr sz="4600" spc="-20" dirty="0"/>
              <a:t>artinya </a:t>
            </a:r>
            <a:r>
              <a:rPr sz="4600" spc="-15" dirty="0"/>
              <a:t>kita </a:t>
            </a:r>
            <a:r>
              <a:rPr sz="4600" spc="5" dirty="0"/>
              <a:t>tidak harus </a:t>
            </a:r>
            <a:r>
              <a:rPr sz="4600" dirty="0"/>
              <a:t>menuliskan </a:t>
            </a:r>
            <a:r>
              <a:rPr sz="4600" spc="5" dirty="0"/>
              <a:t>tipe  </a:t>
            </a:r>
            <a:r>
              <a:rPr sz="4600" spc="-20" dirty="0"/>
              <a:t>data </a:t>
            </a:r>
            <a:r>
              <a:rPr sz="4600" spc="5" dirty="0"/>
              <a:t>pada </a:t>
            </a:r>
            <a:r>
              <a:rPr sz="4600" spc="-5" dirty="0"/>
              <a:t>saat pembuatan </a:t>
            </a:r>
            <a:r>
              <a:rPr sz="4600" dirty="0"/>
              <a:t>variabel seperti </a:t>
            </a:r>
            <a:r>
              <a:rPr sz="4600" spc="5" dirty="0"/>
              <a:t>pada  bahasa </a:t>
            </a:r>
            <a:r>
              <a:rPr sz="4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</a:t>
            </a:r>
            <a:r>
              <a:rPr sz="4600" spc="-5" dirty="0"/>
              <a:t>, </a:t>
            </a:r>
            <a:r>
              <a:rPr sz="46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C++</a:t>
            </a:r>
            <a:r>
              <a:rPr sz="4600" spc="15" dirty="0"/>
              <a:t>, </a:t>
            </a:r>
            <a:r>
              <a:rPr sz="4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Java</a:t>
            </a:r>
            <a:r>
              <a:rPr sz="4600" spc="-25" dirty="0"/>
              <a:t>, </a:t>
            </a:r>
            <a:r>
              <a:rPr sz="4600" spc="5" dirty="0"/>
              <a:t>dsb. </a:t>
            </a:r>
            <a:r>
              <a:rPr sz="4600" spc="-15" dirty="0"/>
              <a:t>yang </a:t>
            </a:r>
            <a:r>
              <a:rPr sz="4600" spc="-25" dirty="0"/>
              <a:t>bersifat </a:t>
            </a:r>
            <a:r>
              <a:rPr sz="4600" i="1" spc="-15" dirty="0">
                <a:latin typeface="Carlito"/>
                <a:cs typeface="Carlito"/>
              </a:rPr>
              <a:t>static  </a:t>
            </a:r>
            <a:r>
              <a:rPr sz="4600" i="1" spc="5" dirty="0">
                <a:latin typeface="Carlito"/>
                <a:cs typeface="Carlito"/>
              </a:rPr>
              <a:t>typing</a:t>
            </a:r>
            <a:r>
              <a:rPr sz="4600" spc="5" dirty="0"/>
              <a:t>.</a:t>
            </a:r>
            <a:endParaRPr sz="4600">
              <a:latin typeface="Carlito"/>
              <a:cs typeface="Carlito"/>
            </a:endParaRPr>
          </a:p>
          <a:p>
            <a:pPr marL="6021070" marR="5080">
              <a:lnSpc>
                <a:spcPct val="100000"/>
              </a:lnSpc>
              <a:spcBef>
                <a:spcPts val="1105"/>
              </a:spcBef>
            </a:pPr>
            <a:r>
              <a:rPr sz="4600" spc="-10" dirty="0"/>
              <a:t>Javascript </a:t>
            </a:r>
            <a:r>
              <a:rPr sz="4600" b="1" spc="-5" dirty="0">
                <a:solidFill>
                  <a:srgbClr val="FF0000"/>
                </a:solidFill>
                <a:latin typeface="Carlito"/>
                <a:cs typeface="Carlito"/>
              </a:rPr>
              <a:t>akan otomatis </a:t>
            </a:r>
            <a:r>
              <a:rPr sz="4600" dirty="0"/>
              <a:t>mengenali </a:t>
            </a:r>
            <a:r>
              <a:rPr sz="4600" spc="5" dirty="0"/>
              <a:t>tipe </a:t>
            </a:r>
            <a:r>
              <a:rPr sz="4600" spc="-20" dirty="0"/>
              <a:t>data </a:t>
            </a:r>
            <a:r>
              <a:rPr sz="4600" spc="-10" dirty="0"/>
              <a:t>yang  </a:t>
            </a:r>
            <a:r>
              <a:rPr sz="4600" spc="-15" dirty="0"/>
              <a:t>kita </a:t>
            </a:r>
            <a:r>
              <a:rPr sz="4600" spc="-10" dirty="0"/>
              <a:t>berikan </a:t>
            </a:r>
            <a:r>
              <a:rPr sz="4600" spc="5" dirty="0"/>
              <a:t>pada</a:t>
            </a:r>
            <a:r>
              <a:rPr sz="4600" spc="60" dirty="0"/>
              <a:t> </a:t>
            </a:r>
            <a:r>
              <a:rPr sz="4600" dirty="0"/>
              <a:t>variabel.</a:t>
            </a:r>
            <a:endParaRPr sz="4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47199" y="70381"/>
            <a:ext cx="1934246" cy="1934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31" y="1255"/>
            <a:ext cx="19001105" cy="11309350"/>
            <a:chOff x="42731" y="1255"/>
            <a:chExt cx="19001105" cy="11309350"/>
          </a:xfrm>
        </p:grpSpPr>
        <p:sp>
          <p:nvSpPr>
            <p:cNvPr id="3" name="object 3"/>
            <p:cNvSpPr/>
            <p:nvPr/>
          </p:nvSpPr>
          <p:spPr>
            <a:xfrm>
              <a:off x="1885230" y="4158818"/>
              <a:ext cx="5794027" cy="45005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731" y="1255"/>
              <a:ext cx="3676650" cy="11309350"/>
            </a:xfrm>
            <a:custGeom>
              <a:avLst/>
              <a:gdLst/>
              <a:ahLst/>
              <a:cxnLst/>
              <a:rect l="l" t="t" r="r" b="b"/>
              <a:pathLst>
                <a:path w="3676650" h="11309350">
                  <a:moveTo>
                    <a:pt x="3676199" y="0"/>
                  </a:moveTo>
                  <a:lnTo>
                    <a:pt x="0" y="0"/>
                  </a:lnTo>
                  <a:lnTo>
                    <a:pt x="0" y="11308870"/>
                  </a:lnTo>
                  <a:lnTo>
                    <a:pt x="3676199" y="11308870"/>
                  </a:lnTo>
                  <a:lnTo>
                    <a:pt x="3676199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19244" y="326773"/>
              <a:ext cx="1602446" cy="16024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74164" y="2497302"/>
              <a:ext cx="13669179" cy="2533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61430" y="2575225"/>
              <a:ext cx="13298805" cy="2381885"/>
            </a:xfrm>
            <a:custGeom>
              <a:avLst/>
              <a:gdLst/>
              <a:ahLst/>
              <a:cxnLst/>
              <a:rect l="l" t="t" r="r" b="b"/>
              <a:pathLst>
                <a:path w="13298805" h="2381885">
                  <a:moveTo>
                    <a:pt x="13298417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3298417" y="2381674"/>
                  </a:lnTo>
                  <a:lnTo>
                    <a:pt x="13298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9791" y="2497302"/>
              <a:ext cx="1960639" cy="2533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61430" y="2575225"/>
              <a:ext cx="1821180" cy="2381885"/>
            </a:xfrm>
            <a:custGeom>
              <a:avLst/>
              <a:gdLst/>
              <a:ahLst/>
              <a:cxnLst/>
              <a:rect l="l" t="t" r="r" b="b"/>
              <a:pathLst>
                <a:path w="1821179" h="2381885">
                  <a:moveTo>
                    <a:pt x="1821132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821132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01900" y="490761"/>
            <a:ext cx="9119235" cy="1097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Capaian</a:t>
            </a:r>
            <a:r>
              <a:rPr sz="7000" b="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7000" b="0" spc="1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Pembelajaran</a:t>
            </a:r>
            <a:endParaRPr sz="70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2188" y="2614788"/>
            <a:ext cx="9311005" cy="1433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000"/>
              </a:lnSpc>
              <a:spcBef>
                <a:spcPts val="90"/>
              </a:spcBef>
            </a:pPr>
            <a:r>
              <a:rPr sz="3050" spc="15" dirty="0">
                <a:latin typeface="Arial" panose="020B0704020202090204"/>
                <a:cs typeface="Arial" panose="020B0704020202090204"/>
              </a:rPr>
              <a:t>Kemampuan </a:t>
            </a:r>
            <a:r>
              <a:rPr sz="3050" spc="10" dirty="0">
                <a:latin typeface="Arial" panose="020B0704020202090204"/>
                <a:cs typeface="Arial" panose="020B0704020202090204"/>
              </a:rPr>
              <a:t>menganalisis permasalahan,</a:t>
            </a:r>
            <a:r>
              <a:rPr sz="3050" spc="-20" dirty="0">
                <a:latin typeface="Arial" panose="020B0704020202090204"/>
                <a:cs typeface="Arial" panose="020B0704020202090204"/>
              </a:rPr>
              <a:t> </a:t>
            </a:r>
            <a:r>
              <a:rPr sz="3050" spc="15" dirty="0">
                <a:latin typeface="Arial" panose="020B0704020202090204"/>
                <a:cs typeface="Arial" panose="020B0704020202090204"/>
              </a:rPr>
              <a:t>melakukan  </a:t>
            </a:r>
            <a:r>
              <a:rPr sz="3050" spc="10" dirty="0">
                <a:latin typeface="Arial" panose="020B0704020202090204"/>
                <a:cs typeface="Arial" panose="020B0704020202090204"/>
              </a:rPr>
              <a:t>identifikasi dan mendefinisikan kebutuhan komputasi  </a:t>
            </a:r>
            <a:r>
              <a:rPr sz="3050" spc="-45" dirty="0">
                <a:latin typeface="Arial" panose="020B0704020202090204"/>
                <a:cs typeface="Arial" panose="020B0704020202090204"/>
              </a:rPr>
              <a:t>Yang </a:t>
            </a:r>
            <a:r>
              <a:rPr sz="3050" spc="10" dirty="0">
                <a:latin typeface="Arial" panose="020B0704020202090204"/>
                <a:cs typeface="Arial" panose="020B0704020202090204"/>
              </a:rPr>
              <a:t>bersesuaian dengan</a:t>
            </a:r>
            <a:r>
              <a:rPr sz="3050" spc="30" dirty="0">
                <a:latin typeface="Arial" panose="020B0704020202090204"/>
                <a:cs typeface="Arial" panose="020B0704020202090204"/>
              </a:rPr>
              <a:t> </a:t>
            </a:r>
            <a:r>
              <a:rPr sz="3050" spc="10" dirty="0">
                <a:latin typeface="Arial" panose="020B0704020202090204"/>
                <a:cs typeface="Arial" panose="020B0704020202090204"/>
              </a:rPr>
              <a:t>solusi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30175" y="5472196"/>
            <a:ext cx="13669644" cy="5672455"/>
            <a:chOff x="5330175" y="5472196"/>
            <a:chExt cx="13669644" cy="5672455"/>
          </a:xfrm>
        </p:grpSpPr>
        <p:sp>
          <p:nvSpPr>
            <p:cNvPr id="13" name="object 13"/>
            <p:cNvSpPr/>
            <p:nvPr/>
          </p:nvSpPr>
          <p:spPr>
            <a:xfrm>
              <a:off x="5330175" y="5472196"/>
              <a:ext cx="13669179" cy="2533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17441" y="5550119"/>
              <a:ext cx="13298805" cy="2381885"/>
            </a:xfrm>
            <a:custGeom>
              <a:avLst/>
              <a:gdLst/>
              <a:ahLst/>
              <a:cxnLst/>
              <a:rect l="l" t="t" r="r" b="b"/>
              <a:pathLst>
                <a:path w="13298805" h="2381884">
                  <a:moveTo>
                    <a:pt x="13298417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3298417" y="2381674"/>
                  </a:lnTo>
                  <a:lnTo>
                    <a:pt x="13298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45802" y="5472196"/>
              <a:ext cx="1960639" cy="2533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17441" y="5550119"/>
              <a:ext cx="1821180" cy="2381885"/>
            </a:xfrm>
            <a:custGeom>
              <a:avLst/>
              <a:gdLst/>
              <a:ahLst/>
              <a:cxnLst/>
              <a:rect l="l" t="t" r="r" b="b"/>
              <a:pathLst>
                <a:path w="1821179" h="2381884">
                  <a:moveTo>
                    <a:pt x="1821132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821132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0175" y="8610476"/>
              <a:ext cx="13669179" cy="2533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7441" y="8688399"/>
              <a:ext cx="13298805" cy="2381885"/>
            </a:xfrm>
            <a:custGeom>
              <a:avLst/>
              <a:gdLst/>
              <a:ahLst/>
              <a:cxnLst/>
              <a:rect l="l" t="t" r="r" b="b"/>
              <a:pathLst>
                <a:path w="13298805" h="2381884">
                  <a:moveTo>
                    <a:pt x="13298417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3298417" y="2381674"/>
                  </a:lnTo>
                  <a:lnTo>
                    <a:pt x="13298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45802" y="8610476"/>
              <a:ext cx="1960639" cy="2533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17441" y="8688399"/>
              <a:ext cx="1821180" cy="2381885"/>
            </a:xfrm>
            <a:custGeom>
              <a:avLst/>
              <a:gdLst/>
              <a:ahLst/>
              <a:cxnLst/>
              <a:rect l="l" t="t" r="r" b="b"/>
              <a:pathLst>
                <a:path w="1821179" h="2381884">
                  <a:moveTo>
                    <a:pt x="1821132" y="0"/>
                  </a:moveTo>
                  <a:lnTo>
                    <a:pt x="0" y="0"/>
                  </a:lnTo>
                  <a:lnTo>
                    <a:pt x="0" y="2381674"/>
                  </a:lnTo>
                  <a:lnTo>
                    <a:pt x="1821132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594756" y="5589682"/>
            <a:ext cx="103670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46655" algn="l"/>
                <a:tab pos="3634740" algn="l"/>
                <a:tab pos="5929630" algn="l"/>
                <a:tab pos="8051800" algn="l"/>
              </a:tabLst>
            </a:pP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Kemampuan	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untuk	merancang,	</a:t>
            </a: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melakukan	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implementasi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94756" y="6059732"/>
            <a:ext cx="10370820" cy="143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1000"/>
              </a:lnSpc>
              <a:spcBef>
                <a:spcPts val="95"/>
              </a:spcBef>
            </a:pP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dan mengevaluasi sistem berbasis </a:t>
            </a:r>
            <a:r>
              <a:rPr sz="3050" spc="-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komputer,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proses,  komponen, atau </a:t>
            </a: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program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untuk </a:t>
            </a: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memenuhi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kebutuhan yang  diinginkan.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94756" y="8794574"/>
            <a:ext cx="8871585" cy="1433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01000"/>
              </a:lnSpc>
              <a:spcBef>
                <a:spcPts val="90"/>
              </a:spcBef>
            </a:pP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Kemampuan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untuk menganalisis </a:t>
            </a: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dampak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lokal dan  </a:t>
            </a:r>
            <a:r>
              <a:rPr sz="3050" spc="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global </a:t>
            </a:r>
            <a:r>
              <a:rPr sz="3050" spc="10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dari komputasi pada individu, organisasi dan  </a:t>
            </a:r>
            <a:r>
              <a:rPr sz="3050" spc="15" dirty="0">
                <a:solidFill>
                  <a:srgbClr val="404040"/>
                </a:solidFill>
                <a:latin typeface="Arial" panose="020B0704020202090204"/>
                <a:cs typeface="Arial" panose="020B0704020202090204"/>
              </a:rPr>
              <a:t>masyarakat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1788" y="2718894"/>
            <a:ext cx="70866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050" b="1" spc="1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P02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1788" y="5752544"/>
            <a:ext cx="70866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050" b="1" spc="1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P03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4862" y="8685754"/>
            <a:ext cx="70866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050" b="1" spc="1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P07</a:t>
            </a:r>
            <a:endParaRPr sz="30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003" y="5936878"/>
            <a:ext cx="340614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6020" marR="5080" indent="-1163955">
              <a:lnSpc>
                <a:spcPct val="100000"/>
              </a:lnSpc>
              <a:spcBef>
                <a:spcPts val="100"/>
              </a:spcBef>
            </a:pPr>
            <a:r>
              <a:rPr sz="3950" b="1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Pemrograman  </a:t>
            </a:r>
            <a:r>
              <a:rPr sz="3950" b="1" spc="-2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Web</a:t>
            </a:r>
            <a:endParaRPr sz="39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6444" y="2775059"/>
            <a:ext cx="2611672" cy="2611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1" y="0"/>
            <a:ext cx="20093305" cy="2004695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070" y="427990"/>
            <a:ext cx="15424150" cy="849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5" dirty="0">
                <a:solidFill>
                  <a:srgbClr val="000000"/>
                </a:solidFill>
              </a:rPr>
              <a:t>Aturan </a:t>
            </a:r>
            <a:r>
              <a:rPr sz="5450" spc="-20" dirty="0">
                <a:solidFill>
                  <a:srgbClr val="000000"/>
                </a:solidFill>
              </a:rPr>
              <a:t>Penulisan </a:t>
            </a:r>
            <a:r>
              <a:rPr sz="5450" spc="-5" dirty="0">
                <a:solidFill>
                  <a:srgbClr val="000000"/>
                </a:solidFill>
              </a:rPr>
              <a:t>Nama </a:t>
            </a:r>
            <a:r>
              <a:rPr sz="5450" spc="-45" dirty="0">
                <a:solidFill>
                  <a:srgbClr val="000000"/>
                </a:solidFill>
              </a:rPr>
              <a:t>Variabel </a:t>
            </a:r>
            <a:r>
              <a:rPr sz="5450" spc="-5" dirty="0">
                <a:solidFill>
                  <a:srgbClr val="000000"/>
                </a:solidFill>
              </a:rPr>
              <a:t>di</a:t>
            </a:r>
            <a:r>
              <a:rPr sz="5450" spc="114" dirty="0">
                <a:solidFill>
                  <a:srgbClr val="000000"/>
                </a:solidFill>
              </a:rPr>
              <a:t> </a:t>
            </a:r>
            <a:r>
              <a:rPr sz="5450" spc="-25" dirty="0">
                <a:solidFill>
                  <a:srgbClr val="000000"/>
                </a:solidFill>
              </a:rPr>
              <a:t>Javascript</a:t>
            </a:r>
            <a:endParaRPr sz="5450"/>
          </a:p>
        </p:txBody>
      </p:sp>
      <p:sp>
        <p:nvSpPr>
          <p:cNvPr id="4" name="object 4"/>
          <p:cNvSpPr txBox="1"/>
          <p:nvPr/>
        </p:nvSpPr>
        <p:spPr>
          <a:xfrm>
            <a:off x="1067956" y="2409716"/>
            <a:ext cx="17113885" cy="71043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77850" marR="1630045" indent="-565785">
              <a:lnSpc>
                <a:spcPts val="5700"/>
              </a:lnSpc>
              <a:spcBef>
                <a:spcPts val="81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5" dirty="0">
                <a:latin typeface="Carlito"/>
                <a:cs typeface="Carlito"/>
              </a:rPr>
              <a:t>Penamaan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b="1" spc="10" dirty="0">
                <a:latin typeface="Carlito"/>
                <a:cs typeface="Carlito"/>
              </a:rPr>
              <a:t>tidak boleh </a:t>
            </a:r>
            <a:r>
              <a:rPr sz="5250" spc="5" dirty="0">
                <a:latin typeface="Carlito"/>
                <a:cs typeface="Carlito"/>
              </a:rPr>
              <a:t>menggunakan </a:t>
            </a:r>
            <a:r>
              <a:rPr sz="5250" spc="-10" dirty="0">
                <a:latin typeface="Carlito"/>
                <a:cs typeface="Carlito"/>
              </a:rPr>
              <a:t>angka </a:t>
            </a:r>
            <a:r>
              <a:rPr sz="5250" dirty="0">
                <a:latin typeface="Carlito"/>
                <a:cs typeface="Carlito"/>
              </a:rPr>
              <a:t>di  </a:t>
            </a:r>
            <a:r>
              <a:rPr sz="5250" spc="-15" dirty="0">
                <a:latin typeface="Carlito"/>
                <a:cs typeface="Carlito"/>
              </a:rPr>
              <a:t>depannya contoh </a:t>
            </a:r>
            <a:r>
              <a:rPr sz="525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b="1" spc="10" dirty="0">
                <a:solidFill>
                  <a:srgbClr val="006FC0"/>
                </a:solidFill>
                <a:latin typeface="Carlito"/>
                <a:cs typeface="Carlito"/>
              </a:rPr>
              <a:t>123name </a:t>
            </a:r>
            <a:r>
              <a:rPr sz="5250" b="1" spc="10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5250" b="1" spc="1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5250" b="1" spc="10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5250">
              <a:latin typeface="Carlito"/>
              <a:cs typeface="Carlito"/>
            </a:endParaRPr>
          </a:p>
          <a:p>
            <a:pPr marL="577850" marR="808355" indent="-565785">
              <a:lnSpc>
                <a:spcPts val="5700"/>
              </a:lnSpc>
              <a:spcBef>
                <a:spcPts val="126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5250" spc="-5" dirty="0">
                <a:latin typeface="Carlito"/>
                <a:cs typeface="Carlito"/>
              </a:rPr>
              <a:t>Penamaan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b="1" spc="10" dirty="0">
                <a:latin typeface="Carlito"/>
                <a:cs typeface="Carlito"/>
              </a:rPr>
              <a:t>boleh </a:t>
            </a:r>
            <a:r>
              <a:rPr sz="5250" spc="5" dirty="0">
                <a:latin typeface="Carlito"/>
                <a:cs typeface="Carlito"/>
              </a:rPr>
              <a:t>menggunakan </a:t>
            </a:r>
            <a:r>
              <a:rPr sz="5250" spc="-15" dirty="0">
                <a:latin typeface="Carlito"/>
                <a:cs typeface="Carlito"/>
              </a:rPr>
              <a:t>awal underscore.  </a:t>
            </a:r>
            <a:r>
              <a:rPr sz="5250" spc="-10" dirty="0">
                <a:latin typeface="Carlito"/>
                <a:cs typeface="Carlito"/>
              </a:rPr>
              <a:t>Contoh </a:t>
            </a:r>
            <a:r>
              <a:rPr sz="525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b="1" spc="10" dirty="0">
                <a:solidFill>
                  <a:srgbClr val="006FC0"/>
                </a:solidFill>
                <a:latin typeface="Carlito"/>
                <a:cs typeface="Carlito"/>
              </a:rPr>
              <a:t>_name </a:t>
            </a:r>
            <a:r>
              <a:rPr sz="5250" spc="10" dirty="0">
                <a:latin typeface="Carlito"/>
                <a:cs typeface="Carlito"/>
              </a:rPr>
              <a:t>= </a:t>
            </a:r>
            <a:r>
              <a:rPr sz="5250" b="1" spc="10" dirty="0">
                <a:solidFill>
                  <a:srgbClr val="00AF50"/>
                </a:solidFill>
                <a:latin typeface="Carlito"/>
                <a:cs typeface="Carlito"/>
              </a:rPr>
              <a:t>“hasan”</a:t>
            </a:r>
            <a:r>
              <a:rPr sz="5250" b="1" spc="1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5250" spc="5" dirty="0">
                <a:latin typeface="Carlito"/>
                <a:cs typeface="Carlito"/>
              </a:rPr>
              <a:t>;</a:t>
            </a:r>
            <a:endParaRPr sz="5250">
              <a:latin typeface="Carlito"/>
              <a:cs typeface="Carlito"/>
            </a:endParaRPr>
          </a:p>
          <a:p>
            <a:pPr marL="577850" marR="115316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5250" spc="-5" dirty="0">
                <a:latin typeface="Carlito"/>
                <a:cs typeface="Carlito"/>
              </a:rPr>
              <a:t>Penamaan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b="1" dirty="0">
                <a:latin typeface="Carlito"/>
                <a:cs typeface="Carlito"/>
              </a:rPr>
              <a:t>dianjurkan </a:t>
            </a:r>
            <a:r>
              <a:rPr sz="5250" spc="5" dirty="0">
                <a:latin typeface="Carlito"/>
                <a:cs typeface="Carlito"/>
              </a:rPr>
              <a:t>menggunakan </a:t>
            </a:r>
            <a:r>
              <a:rPr sz="5250" dirty="0">
                <a:latin typeface="Carlito"/>
                <a:cs typeface="Carlito"/>
              </a:rPr>
              <a:t>camelCase  </a:t>
            </a:r>
            <a:r>
              <a:rPr sz="5250" spc="10" dirty="0">
                <a:latin typeface="Carlito"/>
                <a:cs typeface="Carlito"/>
              </a:rPr>
              <a:t>apabila </a:t>
            </a:r>
            <a:r>
              <a:rPr sz="5250" spc="-5" dirty="0">
                <a:latin typeface="Carlito"/>
                <a:cs typeface="Carlito"/>
              </a:rPr>
              <a:t>tediri </a:t>
            </a:r>
            <a:r>
              <a:rPr sz="5250" spc="5" dirty="0">
                <a:latin typeface="Carlito"/>
                <a:cs typeface="Carlito"/>
              </a:rPr>
              <a:t>dari </a:t>
            </a:r>
            <a:r>
              <a:rPr sz="5250" spc="10" dirty="0">
                <a:latin typeface="Carlito"/>
                <a:cs typeface="Carlito"/>
              </a:rPr>
              <a:t>dua </a:t>
            </a:r>
            <a:r>
              <a:rPr sz="5250" spc="-15" dirty="0">
                <a:latin typeface="Carlito"/>
                <a:cs typeface="Carlito"/>
              </a:rPr>
              <a:t>suku </a:t>
            </a:r>
            <a:r>
              <a:rPr sz="5250" spc="-35" dirty="0">
                <a:latin typeface="Carlito"/>
                <a:cs typeface="Carlito"/>
              </a:rPr>
              <a:t>kata. </a:t>
            </a:r>
            <a:r>
              <a:rPr sz="5250" spc="-10" dirty="0">
                <a:latin typeface="Carlito"/>
                <a:cs typeface="Carlito"/>
              </a:rPr>
              <a:t>Contoh </a:t>
            </a:r>
            <a:r>
              <a:rPr sz="525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b="1" spc="5" dirty="0">
                <a:solidFill>
                  <a:srgbClr val="006FC0"/>
                </a:solidFill>
                <a:latin typeface="Carlito"/>
                <a:cs typeface="Carlito"/>
              </a:rPr>
              <a:t>fullName </a:t>
            </a:r>
            <a:r>
              <a:rPr sz="5250" spc="10" dirty="0">
                <a:latin typeface="Carlito"/>
                <a:cs typeface="Carlito"/>
              </a:rPr>
              <a:t>= </a:t>
            </a:r>
            <a:r>
              <a:rPr sz="525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5250" b="1" spc="5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5250">
              <a:latin typeface="Carlito"/>
              <a:cs typeface="Carlito"/>
            </a:endParaRPr>
          </a:p>
          <a:p>
            <a:pPr marL="577850" marR="508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5250" spc="-5" dirty="0">
                <a:latin typeface="Carlito"/>
                <a:cs typeface="Carlito"/>
              </a:rPr>
              <a:t>Penamaan </a:t>
            </a:r>
            <a:r>
              <a:rPr sz="5250" dirty="0">
                <a:latin typeface="Carlito"/>
                <a:cs typeface="Carlito"/>
              </a:rPr>
              <a:t>variabel </a:t>
            </a:r>
            <a:r>
              <a:rPr sz="5250" b="1" dirty="0">
                <a:latin typeface="Carlito"/>
                <a:cs typeface="Carlito"/>
              </a:rPr>
              <a:t>dianjurkan </a:t>
            </a:r>
            <a:r>
              <a:rPr sz="5250" spc="5" dirty="0">
                <a:latin typeface="Carlito"/>
                <a:cs typeface="Carlito"/>
              </a:rPr>
              <a:t>menggunakan bahasa </a:t>
            </a:r>
            <a:r>
              <a:rPr sz="5250" spc="10" dirty="0">
                <a:latin typeface="Carlito"/>
                <a:cs typeface="Carlito"/>
              </a:rPr>
              <a:t>inggris.  </a:t>
            </a:r>
            <a:r>
              <a:rPr sz="5250" spc="-10" dirty="0">
                <a:latin typeface="Carlito"/>
                <a:cs typeface="Carlito"/>
              </a:rPr>
              <a:t>Contoh </a:t>
            </a:r>
            <a:r>
              <a:rPr sz="525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5250" b="1" dirty="0">
                <a:solidFill>
                  <a:srgbClr val="006FC0"/>
                </a:solidFill>
                <a:latin typeface="Carlito"/>
                <a:cs typeface="Carlito"/>
              </a:rPr>
              <a:t>postTitle </a:t>
            </a:r>
            <a:r>
              <a:rPr sz="5250" b="1" spc="1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5250" b="1" spc="-25" dirty="0">
                <a:solidFill>
                  <a:srgbClr val="00AF50"/>
                </a:solidFill>
                <a:latin typeface="Carlito"/>
                <a:cs typeface="Carlito"/>
              </a:rPr>
              <a:t>"Tutorial </a:t>
            </a:r>
            <a:r>
              <a:rPr sz="5250" b="1" spc="-10" dirty="0">
                <a:solidFill>
                  <a:srgbClr val="00AF50"/>
                </a:solidFill>
                <a:latin typeface="Carlito"/>
                <a:cs typeface="Carlito"/>
              </a:rPr>
              <a:t>Javascript </a:t>
            </a:r>
            <a:r>
              <a:rPr sz="5250" b="1" dirty="0">
                <a:solidFill>
                  <a:srgbClr val="00AF50"/>
                </a:solidFill>
                <a:latin typeface="Carlito"/>
                <a:cs typeface="Carlito"/>
              </a:rPr>
              <a:t>untuk</a:t>
            </a:r>
            <a:r>
              <a:rPr sz="5250" b="1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5250" b="1" spc="-5" dirty="0">
                <a:solidFill>
                  <a:srgbClr val="00AF50"/>
                </a:solidFill>
                <a:latin typeface="Carlito"/>
                <a:cs typeface="Carlito"/>
              </a:rPr>
              <a:t>Pemula";</a:t>
            </a:r>
            <a:endParaRPr sz="52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92229" y="203096"/>
            <a:ext cx="1934246" cy="1934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060285" cy="11287760"/>
            <a:chOff x="0" y="0"/>
            <a:chExt cx="20060285" cy="112877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060285" cy="11287760"/>
            </a:xfrm>
            <a:custGeom>
              <a:avLst/>
              <a:gdLst/>
              <a:ahLst/>
              <a:cxnLst/>
              <a:rect l="l" t="t" r="r" b="b"/>
              <a:pathLst>
                <a:path w="20060285" h="11287760">
                  <a:moveTo>
                    <a:pt x="0" y="11287503"/>
                  </a:moveTo>
                  <a:lnTo>
                    <a:pt x="20060110" y="11287503"/>
                  </a:lnTo>
                  <a:lnTo>
                    <a:pt x="20060110" y="0"/>
                  </a:lnTo>
                  <a:lnTo>
                    <a:pt x="0" y="0"/>
                  </a:lnTo>
                  <a:lnTo>
                    <a:pt x="0" y="11287503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84855" y="589448"/>
              <a:ext cx="4274446" cy="14290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29671" y="4457035"/>
            <a:ext cx="859980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57220">
              <a:lnSpc>
                <a:spcPct val="100000"/>
              </a:lnSpc>
              <a:spcBef>
                <a:spcPts val="100"/>
              </a:spcBef>
            </a:pPr>
            <a:r>
              <a:rPr sz="6600" spc="-145" dirty="0">
                <a:latin typeface="Arial" panose="020B0704020202090204"/>
                <a:cs typeface="Arial" panose="020B0704020202090204"/>
              </a:rPr>
              <a:t>Bab </a:t>
            </a:r>
            <a:r>
              <a:rPr sz="6600" spc="290" dirty="0">
                <a:latin typeface="Arial" panose="020B0704020202090204"/>
                <a:cs typeface="Arial" panose="020B0704020202090204"/>
              </a:rPr>
              <a:t>1  </a:t>
            </a:r>
            <a:r>
              <a:rPr sz="6600" spc="-130" dirty="0">
                <a:latin typeface="Arial" panose="020B0704020202090204"/>
                <a:cs typeface="Arial" panose="020B0704020202090204"/>
              </a:rPr>
              <a:t>Pengenalan</a:t>
            </a:r>
            <a:r>
              <a:rPr sz="6600" spc="-135" dirty="0">
                <a:latin typeface="Arial" panose="020B0704020202090204"/>
                <a:cs typeface="Arial" panose="020B0704020202090204"/>
              </a:rPr>
              <a:t> </a:t>
            </a:r>
            <a:r>
              <a:rPr sz="6600" spc="-270" dirty="0">
                <a:latin typeface="Arial" panose="020B0704020202090204"/>
                <a:cs typeface="Arial" panose="020B0704020202090204"/>
              </a:rPr>
              <a:t>Javascript</a:t>
            </a:r>
            <a:endParaRPr sz="6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7302" y="3698822"/>
            <a:ext cx="3212433" cy="3213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79690" cy="11267440"/>
            <a:chOff x="0" y="0"/>
            <a:chExt cx="7679690" cy="11267440"/>
          </a:xfrm>
        </p:grpSpPr>
        <p:sp>
          <p:nvSpPr>
            <p:cNvPr id="3" name="object 3"/>
            <p:cNvSpPr/>
            <p:nvPr/>
          </p:nvSpPr>
          <p:spPr>
            <a:xfrm>
              <a:off x="1885230" y="4158818"/>
              <a:ext cx="5794027" cy="45005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317240" cy="11267440"/>
            </a:xfrm>
            <a:custGeom>
              <a:avLst/>
              <a:gdLst/>
              <a:ahLst/>
              <a:cxnLst/>
              <a:rect l="l" t="t" r="r" b="b"/>
              <a:pathLst>
                <a:path w="3317240" h="11267440">
                  <a:moveTo>
                    <a:pt x="0" y="11267393"/>
                  </a:moveTo>
                  <a:lnTo>
                    <a:pt x="3316749" y="11267393"/>
                  </a:lnTo>
                  <a:lnTo>
                    <a:pt x="3316749" y="0"/>
                  </a:lnTo>
                  <a:lnTo>
                    <a:pt x="0" y="0"/>
                  </a:lnTo>
                  <a:lnTo>
                    <a:pt x="0" y="11267393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2162" y="473898"/>
            <a:ext cx="751014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1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Definisi</a:t>
            </a:r>
            <a:r>
              <a:rPr sz="7000" b="0" spc="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7250" b="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JavaScript</a:t>
            </a:r>
            <a:endParaRPr sz="72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352" y="5901687"/>
            <a:ext cx="1111885" cy="958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4305" marR="5080" indent="-142240">
              <a:lnSpc>
                <a:spcPct val="101000"/>
              </a:lnSpc>
              <a:spcBef>
                <a:spcPts val="85"/>
              </a:spcBef>
            </a:pPr>
            <a:r>
              <a:rPr sz="3050" b="1" spc="1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Dasar  </a:t>
            </a:r>
            <a:r>
              <a:rPr lang="en-US" sz="3050" b="1" spc="15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JS</a:t>
            </a:r>
            <a:endParaRPr lang="en-US" sz="3050" b="1" spc="15" dirty="0">
              <a:solidFill>
                <a:srgbClr val="FFFFFF"/>
              </a:solidFill>
              <a:latin typeface="Arial" panose="020B0704020202090204"/>
              <a:cs typeface="Arial" panose="020B07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7197" y="2019537"/>
            <a:ext cx="14535150" cy="500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470">
              <a:lnSpc>
                <a:spcPct val="101000"/>
              </a:lnSpc>
              <a:spcBef>
                <a:spcPts val="100"/>
              </a:spcBef>
            </a:pPr>
            <a:r>
              <a:rPr sz="3600" spc="15" dirty="0">
                <a:latin typeface="Arial" panose="020B0704020202090204"/>
                <a:cs typeface="Arial" panose="020B0704020202090204"/>
              </a:rPr>
              <a:t>JavaScript adalah bahasa pemrograman yang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berbentuk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kumpulan  skrip yang biasanya digunakan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untuk </a:t>
            </a:r>
            <a:r>
              <a:rPr sz="360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menambahkan </a:t>
            </a: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interaksi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antara 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halaman web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dengan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pengunjung halaman web. JavaScript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dijalankan  pada </a:t>
            </a:r>
            <a:r>
              <a:rPr sz="3600" b="1" spc="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sisi </a:t>
            </a: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klien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yang akan memberikan kemampuan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fitur-fitur 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tambahan </a:t>
            </a:r>
            <a:r>
              <a:rPr sz="360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halaman </a:t>
            </a:r>
            <a:r>
              <a:rPr sz="3600" b="1" spc="2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web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yang </a:t>
            </a:r>
            <a:r>
              <a:rPr sz="360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lebih baik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dibandingkan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fitur-fitur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yang 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terdapat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pada</a:t>
            </a:r>
            <a:r>
              <a:rPr sz="3600" dirty="0">
                <a:latin typeface="Arial" panose="020B0704020202090204"/>
                <a:cs typeface="Arial" panose="020B0704020202090204"/>
              </a:rPr>
              <a:t> </a:t>
            </a:r>
            <a:r>
              <a:rPr sz="3600" spc="20" dirty="0">
                <a:latin typeface="Arial" panose="020B0704020202090204"/>
                <a:cs typeface="Arial" panose="020B0704020202090204"/>
              </a:rPr>
              <a:t>HTML.</a:t>
            </a:r>
            <a:endParaRPr sz="3600">
              <a:latin typeface="Arial" panose="020B0704020202090204"/>
              <a:cs typeface="Arial" panose="020B0704020202090204"/>
            </a:endParaRPr>
          </a:p>
          <a:p>
            <a:pPr marL="12700" marR="5080">
              <a:lnSpc>
                <a:spcPct val="101000"/>
              </a:lnSpc>
            </a:pPr>
            <a:r>
              <a:rPr sz="3600" spc="15" dirty="0">
                <a:latin typeface="Arial" panose="020B0704020202090204"/>
                <a:cs typeface="Arial" panose="020B0704020202090204"/>
              </a:rPr>
              <a:t>Saat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ini javascript tidak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hanya digunakan </a:t>
            </a: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di sisi </a:t>
            </a:r>
            <a:r>
              <a:rPr sz="3600" b="1" i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client (browser) </a:t>
            </a: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saja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. 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Javascript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juga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digunakan pada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server,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console, program desktop,  mobile,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IoT,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game, dan</a:t>
            </a:r>
            <a:r>
              <a:rPr sz="3600" spc="-45" dirty="0">
                <a:latin typeface="Arial" panose="020B0704020202090204"/>
                <a:cs typeface="Arial" panose="020B0704020202090204"/>
              </a:rPr>
              <a:t>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lain-lain.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206" y="2416865"/>
            <a:ext cx="2689595" cy="268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79690" cy="11267440"/>
            <a:chOff x="0" y="0"/>
            <a:chExt cx="7679690" cy="11267440"/>
          </a:xfrm>
        </p:grpSpPr>
        <p:sp>
          <p:nvSpPr>
            <p:cNvPr id="3" name="object 3"/>
            <p:cNvSpPr/>
            <p:nvPr/>
          </p:nvSpPr>
          <p:spPr>
            <a:xfrm>
              <a:off x="1885230" y="4158818"/>
              <a:ext cx="5794027" cy="45005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317240" cy="11267440"/>
            </a:xfrm>
            <a:custGeom>
              <a:avLst/>
              <a:gdLst/>
              <a:ahLst/>
              <a:cxnLst/>
              <a:rect l="l" t="t" r="r" b="b"/>
              <a:pathLst>
                <a:path w="3317240" h="11267440">
                  <a:moveTo>
                    <a:pt x="0" y="11267393"/>
                  </a:moveTo>
                  <a:lnTo>
                    <a:pt x="3316749" y="11267393"/>
                  </a:lnTo>
                  <a:lnTo>
                    <a:pt x="3316749" y="0"/>
                  </a:lnTo>
                  <a:lnTo>
                    <a:pt x="0" y="0"/>
                  </a:lnTo>
                  <a:lnTo>
                    <a:pt x="0" y="11267393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2162" y="473898"/>
            <a:ext cx="751014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1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Definisi</a:t>
            </a:r>
            <a:r>
              <a:rPr sz="7000" b="0" spc="5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7250" b="0" dirty="0">
                <a:solidFill>
                  <a:srgbClr val="000000"/>
                </a:solidFill>
                <a:latin typeface="Arial" panose="020B0704020202090204"/>
                <a:cs typeface="Arial" panose="020B0704020202090204"/>
              </a:rPr>
              <a:t>JavaScript</a:t>
            </a:r>
            <a:endParaRPr sz="72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352" y="5901687"/>
            <a:ext cx="1111885" cy="958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4305" marR="5080" indent="-142240">
              <a:lnSpc>
                <a:spcPct val="101000"/>
              </a:lnSpc>
              <a:spcBef>
                <a:spcPts val="85"/>
              </a:spcBef>
            </a:pPr>
            <a:r>
              <a:rPr sz="3050" b="1" spc="1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Dasar  </a:t>
            </a:r>
            <a:r>
              <a:rPr lang="en-US" sz="3050" b="1" spc="10" dirty="0">
                <a:solidFill>
                  <a:srgbClr val="FFFFFF"/>
                </a:solidFill>
                <a:latin typeface="Arial" panose="020B0704020202090204"/>
                <a:cs typeface="Arial" panose="020B0704020202090204"/>
              </a:rPr>
              <a:t>JS</a:t>
            </a:r>
            <a:endParaRPr lang="en-US" sz="3050" b="1" spc="10" dirty="0">
              <a:solidFill>
                <a:srgbClr val="FFFFFF"/>
              </a:solidFill>
              <a:latin typeface="Arial" panose="020B0704020202090204"/>
              <a:cs typeface="Arial" panose="020B07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8639" y="2103261"/>
            <a:ext cx="153860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latin typeface="Arial" panose="020B0704020202090204"/>
                <a:cs typeface="Arial" panose="020B0704020202090204"/>
              </a:rPr>
              <a:t>bahasa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4909" y="2103261"/>
            <a:ext cx="289496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latin typeface="Arial" panose="020B0704020202090204"/>
                <a:cs typeface="Arial" panose="020B0704020202090204"/>
              </a:rPr>
              <a:t>pemrog</a:t>
            </a:r>
            <a:r>
              <a:rPr sz="3600" spc="-5" dirty="0">
                <a:latin typeface="Arial" panose="020B0704020202090204"/>
                <a:cs typeface="Arial" panose="020B0704020202090204"/>
              </a:rPr>
              <a:t>r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aman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5403" y="2103261"/>
            <a:ext cx="9422765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48890" algn="l"/>
                <a:tab pos="4266565" algn="l"/>
                <a:tab pos="6626225" algn="l"/>
              </a:tabLst>
            </a:pPr>
            <a:r>
              <a:rPr sz="3600" spc="10" dirty="0">
                <a:latin typeface="Arial" panose="020B0704020202090204"/>
                <a:cs typeface="Arial" panose="020B0704020202090204"/>
              </a:rPr>
              <a:t>Javascript,	seperti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namanya,	merupakan</a:t>
            </a:r>
            <a:endParaRPr sz="3600">
              <a:latin typeface="Arial" panose="020B0704020202090204"/>
              <a:cs typeface="Arial" panose="020B070402020209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40000" algn="l"/>
                <a:tab pos="3838575" algn="l"/>
                <a:tab pos="5675630" algn="l"/>
                <a:tab pos="7693025" algn="l"/>
              </a:tabLst>
            </a:pP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scripti</a:t>
            </a:r>
            <a:r>
              <a:rPr sz="3600" b="1" spc="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n</a:t>
            </a:r>
            <a:r>
              <a:rPr sz="360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g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.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Dan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seperti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Bahasa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sc</a:t>
            </a:r>
            <a:r>
              <a:rPr sz="3600" spc="-5" dirty="0">
                <a:latin typeface="Arial" panose="020B0704020202090204"/>
                <a:cs typeface="Arial" panose="020B0704020202090204"/>
              </a:rPr>
              <a:t>r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ipting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54372" y="2656011"/>
            <a:ext cx="4145279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54860" algn="l"/>
              </a:tabLst>
            </a:pPr>
            <a:r>
              <a:rPr sz="3600" spc="10" dirty="0">
                <a:latin typeface="Arial" panose="020B0704020202090204"/>
                <a:cs typeface="Arial" panose="020B0704020202090204"/>
              </a:rPr>
              <a:t>lainnya,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Javascript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5403" y="3209577"/>
            <a:ext cx="13996035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2092325" algn="l"/>
                <a:tab pos="3582670" algn="l"/>
                <a:tab pos="5766435" algn="l"/>
                <a:tab pos="7026275" algn="l"/>
                <a:tab pos="8388350" algn="l"/>
                <a:tab pos="10697210" algn="l"/>
                <a:tab pos="11957685" algn="l"/>
              </a:tabLst>
            </a:pPr>
            <a:r>
              <a:rPr sz="3600" spc="15" dirty="0">
                <a:latin typeface="Arial" panose="020B0704020202090204"/>
                <a:cs typeface="Arial" panose="020B0704020202090204"/>
              </a:rPr>
              <a:t>umumnya digunakan hanya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untuk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program yang 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tidak terlalu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besar,  biasanya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hanya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beberapa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ratus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bari</a:t>
            </a:r>
            <a:r>
              <a:rPr sz="3600" spc="20" dirty="0">
                <a:latin typeface="Arial" panose="020B0704020202090204"/>
                <a:cs typeface="Arial" panose="020B0704020202090204"/>
              </a:rPr>
              <a:t>s</a:t>
            </a:r>
            <a:r>
              <a:rPr sz="3600" spc="5" dirty="0">
                <a:latin typeface="Arial" panose="020B0704020202090204"/>
                <a:cs typeface="Arial" panose="020B0704020202090204"/>
              </a:rPr>
              <a:t>.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Javascript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pad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a</a:t>
            </a:r>
            <a:r>
              <a:rPr sz="3600" dirty="0">
                <a:latin typeface="Arial" panose="020B0704020202090204"/>
                <a:cs typeface="Arial" panose="020B0704020202090204"/>
              </a:rPr>
              <a:t>	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umumnya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0919" y="4315579"/>
            <a:ext cx="176847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0" dirty="0">
                <a:latin typeface="Arial" panose="020B0704020202090204"/>
                <a:cs typeface="Arial" panose="020B0704020202090204"/>
              </a:rPr>
              <a:t>berbasis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3785" y="4315579"/>
            <a:ext cx="117919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Java</a:t>
            </a:r>
            <a:r>
              <a:rPr sz="3600" spc="5" dirty="0">
                <a:latin typeface="Arial" panose="020B0704020202090204"/>
                <a:cs typeface="Arial" panose="020B0704020202090204"/>
              </a:rPr>
              <a:t>.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29401" y="4315579"/>
            <a:ext cx="87185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0" dirty="0">
                <a:latin typeface="Arial" panose="020B0704020202090204"/>
                <a:cs typeface="Arial" panose="020B0704020202090204"/>
              </a:rPr>
              <a:t>Jadi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15840" y="4315579"/>
            <a:ext cx="181991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0" dirty="0">
                <a:latin typeface="Arial" panose="020B0704020202090204"/>
                <a:cs typeface="Arial" panose="020B0704020202090204"/>
              </a:rPr>
              <a:t>memang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5403" y="4868329"/>
            <a:ext cx="4395470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06320" algn="l"/>
              </a:tabLst>
            </a:pPr>
            <a:r>
              <a:rPr sz="3600" spc="15" dirty="0">
                <a:latin typeface="Arial" panose="020B0704020202090204"/>
                <a:cs typeface="Arial" panose="020B0704020202090204"/>
              </a:rPr>
              <a:t>dasarnya	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Javascript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5403" y="4315579"/>
            <a:ext cx="586740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60650" algn="l"/>
                <a:tab pos="4716780" algn="l"/>
              </a:tabLst>
            </a:pPr>
            <a:r>
              <a:rPr sz="3600" spc="15" dirty="0">
                <a:latin typeface="Arial" panose="020B0704020202090204"/>
                <a:cs typeface="Arial" panose="020B0704020202090204"/>
              </a:rPr>
              <a:t>mengontrol	program	yang</a:t>
            </a:r>
            <a:endParaRPr sz="3600">
              <a:latin typeface="Arial" panose="020B0704020202090204"/>
              <a:cs typeface="Arial" panose="020B0704020202090204"/>
            </a:endParaRPr>
          </a:p>
          <a:p>
            <a:pPr marL="4777105">
              <a:lnSpc>
                <a:spcPct val="100000"/>
              </a:lnSpc>
              <a:spcBef>
                <a:spcPts val="35"/>
              </a:spcBef>
            </a:pPr>
            <a:r>
              <a:rPr sz="360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tidak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3213" y="4868329"/>
            <a:ext cx="2051050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0" dirty="0">
                <a:latin typeface="Arial" panose="020B0704020202090204"/>
                <a:cs typeface="Arial" panose="020B0704020202090204"/>
              </a:rPr>
              <a:t>dirancang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65419" y="4868329"/>
            <a:ext cx="1153795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0" dirty="0">
                <a:latin typeface="Arial" panose="020B0704020202090204"/>
                <a:cs typeface="Arial" panose="020B0704020202090204"/>
              </a:rPr>
              <a:t>untuk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91201" y="4868329"/>
            <a:ext cx="2153920" cy="579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latin typeface="Arial" panose="020B0704020202090204"/>
                <a:cs typeface="Arial" panose="020B0704020202090204"/>
              </a:rPr>
              <a:t>digu</a:t>
            </a:r>
            <a:r>
              <a:rPr sz="3600" dirty="0">
                <a:latin typeface="Arial" panose="020B0704020202090204"/>
                <a:cs typeface="Arial" panose="020B0704020202090204"/>
              </a:rPr>
              <a:t>n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akan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16361" y="4315579"/>
            <a:ext cx="1285240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3680">
              <a:lnSpc>
                <a:spcPct val="101000"/>
              </a:lnSpc>
              <a:spcBef>
                <a:spcPts val="95"/>
              </a:spcBef>
            </a:pPr>
            <a:r>
              <a:rPr sz="3600" spc="5" dirty="0">
                <a:latin typeface="Arial" panose="020B0704020202090204"/>
                <a:cs typeface="Arial" panose="020B0704020202090204"/>
              </a:rPr>
              <a:t>pada  </a:t>
            </a:r>
            <a:r>
              <a:rPr sz="3600" spc="15" dirty="0">
                <a:latin typeface="Arial" panose="020B0704020202090204"/>
                <a:cs typeface="Arial" panose="020B0704020202090204"/>
              </a:rPr>
              <a:t>dalam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5403" y="5421791"/>
            <a:ext cx="448881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aplikasi skala</a:t>
            </a:r>
            <a:r>
              <a:rPr sz="3600" b="1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3600" b="1" spc="10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besar</a:t>
            </a:r>
            <a:r>
              <a:rPr sz="3600" spc="10" dirty="0">
                <a:latin typeface="Arial" panose="020B0704020202090204"/>
                <a:cs typeface="Arial" panose="020B0704020202090204"/>
              </a:rPr>
              <a:t>.</a:t>
            </a:r>
            <a:endParaRPr sz="3600">
              <a:latin typeface="Arial" panose="020B0704020202090204"/>
              <a:cs typeface="Arial" panose="020B070402020209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206" y="2416865"/>
            <a:ext cx="2689595" cy="268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1" y="1256"/>
            <a:ext cx="20061555" cy="2172335"/>
          </a:xfrm>
          <a:custGeom>
            <a:avLst/>
            <a:gdLst/>
            <a:ahLst/>
            <a:cxnLst/>
            <a:rect l="l" t="t" r="r" b="b"/>
            <a:pathLst>
              <a:path w="20061555" h="2172335">
                <a:moveTo>
                  <a:pt x="20061368" y="0"/>
                </a:moveTo>
                <a:lnTo>
                  <a:pt x="0" y="0"/>
                </a:lnTo>
                <a:lnTo>
                  <a:pt x="0" y="2171785"/>
                </a:lnTo>
                <a:lnTo>
                  <a:pt x="20061368" y="2171785"/>
                </a:lnTo>
                <a:lnTo>
                  <a:pt x="2006136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164" y="469877"/>
            <a:ext cx="3894454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latin typeface="Arial" panose="020B0704020202090204"/>
                <a:cs typeface="Arial" panose="020B0704020202090204"/>
              </a:rPr>
              <a:t>Javascript</a:t>
            </a:r>
            <a:endParaRPr sz="61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233" y="118141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2427" y="3129683"/>
            <a:ext cx="8817882" cy="501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753" y="9263860"/>
            <a:ext cx="2382404" cy="27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65777" y="9164393"/>
            <a:ext cx="24288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Arial" panose="020B0704020202090204"/>
                <a:cs typeface="Arial" panose="020B0704020202090204"/>
              </a:rPr>
              <a:t>Petanicode.com</a:t>
            </a:r>
            <a:endParaRPr sz="265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1" y="1256"/>
            <a:ext cx="20061555" cy="2172335"/>
          </a:xfrm>
          <a:custGeom>
            <a:avLst/>
            <a:gdLst/>
            <a:ahLst/>
            <a:cxnLst/>
            <a:rect l="l" t="t" r="r" b="b"/>
            <a:pathLst>
              <a:path w="20061555" h="2172335">
                <a:moveTo>
                  <a:pt x="20061368" y="0"/>
                </a:moveTo>
                <a:lnTo>
                  <a:pt x="0" y="0"/>
                </a:lnTo>
                <a:lnTo>
                  <a:pt x="0" y="2171785"/>
                </a:lnTo>
                <a:lnTo>
                  <a:pt x="20061368" y="2171785"/>
                </a:lnTo>
                <a:lnTo>
                  <a:pt x="2006136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164" y="469877"/>
            <a:ext cx="3894454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latin typeface="Arial" panose="020B0704020202090204"/>
                <a:cs typeface="Arial" panose="020B0704020202090204"/>
              </a:rPr>
              <a:t>Javascript</a:t>
            </a:r>
            <a:endParaRPr sz="61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233" y="118141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5594" y="2771681"/>
            <a:ext cx="15430500" cy="605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370" marR="81280" indent="-47180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547370" algn="l"/>
                <a:tab pos="5480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Javascript adalah bahasa pemrograman yang awalnya dirancang untuk  berjalan di atas browser.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Namun,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seiring perkembangan zaman, javascript tidak  hanya berjalan di atas browser saja. Javascript juga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dapat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digunakan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pada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sisi  Server, Game, IoT, Desktop,</a:t>
            </a:r>
            <a:r>
              <a:rPr sz="3300" spc="45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dsb.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547370" marR="946785" indent="-471805" algn="just">
              <a:lnSpc>
                <a:spcPts val="396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5480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Javascript awalnya bernama </a:t>
            </a:r>
            <a:r>
              <a:rPr sz="3300" b="1" spc="-10" dirty="0">
                <a:latin typeface="Arial" panose="020B0704020202090204"/>
                <a:cs typeface="Arial" panose="020B0704020202090204"/>
              </a:rPr>
              <a:t>Mocha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,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lalu berubah menjadi </a:t>
            </a:r>
            <a:r>
              <a:rPr sz="3300" b="1" spc="-5" dirty="0">
                <a:latin typeface="Arial" panose="020B0704020202090204"/>
                <a:cs typeface="Arial" panose="020B0704020202090204"/>
              </a:rPr>
              <a:t>LiveScript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saat  browser Netscape Navigator 2.0 rilis versi beta (September 1995).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Namun, 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setelah itu dinamai ulang menjadi Javascript.</a:t>
            </a:r>
            <a:r>
              <a:rPr sz="4950" spc="112" baseline="17000" dirty="0">
                <a:solidFill>
                  <a:srgbClr val="3E3E3E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3300" u="heavy" spc="-7" baseline="2500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 panose="020B0704020202090204"/>
                <a:cs typeface="Arial" panose="020B0704020202090204"/>
                <a:hlinkClick r:id="rId2"/>
              </a:rPr>
              <a:t>1</a:t>
            </a:r>
            <a:endParaRPr sz="3300" baseline="25000">
              <a:latin typeface="Arial" panose="020B0704020202090204"/>
              <a:cs typeface="Arial" panose="020B0704020202090204"/>
            </a:endParaRPr>
          </a:p>
          <a:p>
            <a:pPr marL="547370" indent="-471805" algn="just">
              <a:lnSpc>
                <a:spcPts val="3825"/>
              </a:lnSpc>
              <a:buFont typeface="Wingdings" panose="05000000000000000000"/>
              <a:buChar char=""/>
              <a:tabLst>
                <a:tab pos="5480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Terinspirasi dari kesuksesan Javascript, Microsoft mengadopsi</a:t>
            </a:r>
            <a:r>
              <a:rPr sz="3300" spc="145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teknologi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547370" marR="453390" algn="just">
              <a:lnSpc>
                <a:spcPct val="100000"/>
              </a:lnSpc>
            </a:pPr>
            <a:r>
              <a:rPr sz="3300" spc="-5" dirty="0">
                <a:latin typeface="Arial" panose="020B0704020202090204"/>
                <a:cs typeface="Arial" panose="020B0704020202090204"/>
              </a:rPr>
              <a:t>serupa. Microsoft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membuat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‘Javascript’ versi mereka sendiri bernama JScript.  Lalu di tanam pada Internet Explorer</a:t>
            </a:r>
            <a:r>
              <a:rPr sz="3300" spc="65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3.0.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547370" marR="201930" indent="-471805" algn="just">
              <a:lnSpc>
                <a:spcPts val="3960"/>
              </a:lnSpc>
              <a:spcBef>
                <a:spcPts val="130"/>
              </a:spcBef>
              <a:buFont typeface="Wingdings" panose="05000000000000000000"/>
              <a:buChar char=""/>
              <a:tabLst>
                <a:tab pos="5480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Hal ini mengakibatkan ‘</a:t>
            </a:r>
            <a:r>
              <a:rPr sz="3300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 panose="020B0704020202090204"/>
                <a:cs typeface="Arial" panose="020B0704020202090204"/>
                <a:hlinkClick r:id="rId3"/>
              </a:rPr>
              <a:t>perang browser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’, karena JScript milik Microsoft berbeda 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dengan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Javascript racikan</a:t>
            </a:r>
            <a:r>
              <a:rPr sz="3300" spc="60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Netscape.</a:t>
            </a:r>
            <a:endParaRPr sz="330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1" y="1256"/>
            <a:ext cx="20061555" cy="2172335"/>
          </a:xfrm>
          <a:custGeom>
            <a:avLst/>
            <a:gdLst/>
            <a:ahLst/>
            <a:cxnLst/>
            <a:rect l="l" t="t" r="r" b="b"/>
            <a:pathLst>
              <a:path w="20061555" h="2172335">
                <a:moveTo>
                  <a:pt x="20061368" y="0"/>
                </a:moveTo>
                <a:lnTo>
                  <a:pt x="0" y="0"/>
                </a:lnTo>
                <a:lnTo>
                  <a:pt x="0" y="2171785"/>
                </a:lnTo>
                <a:lnTo>
                  <a:pt x="20061368" y="2171785"/>
                </a:lnTo>
                <a:lnTo>
                  <a:pt x="2006136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164" y="469877"/>
            <a:ext cx="9150985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dirty="0">
                <a:latin typeface="Arial" panose="020B0704020202090204"/>
                <a:cs typeface="Arial" panose="020B0704020202090204"/>
              </a:rPr>
              <a:t>Prinsip Dasar</a:t>
            </a:r>
            <a:r>
              <a:rPr sz="6150" spc="-40" dirty="0">
                <a:latin typeface="Arial" panose="020B0704020202090204"/>
                <a:cs typeface="Arial" panose="020B0704020202090204"/>
              </a:rPr>
              <a:t> </a:t>
            </a:r>
            <a:r>
              <a:rPr sz="6150" dirty="0">
                <a:latin typeface="Arial" panose="020B0704020202090204"/>
                <a:cs typeface="Arial" panose="020B0704020202090204"/>
              </a:rPr>
              <a:t>Javascript</a:t>
            </a:r>
            <a:endParaRPr sz="6150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233" y="118141"/>
            <a:ext cx="2054901" cy="20549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1066" y="2771681"/>
            <a:ext cx="17037685" cy="605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5" dirty="0">
                <a:latin typeface="Arial" panose="020B0704020202090204"/>
                <a:cs typeface="Arial" panose="020B0704020202090204"/>
              </a:rPr>
              <a:t>Prinsip dasar yang terdapat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pada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bahasa pemrograman javascript adalah sebagai</a:t>
            </a:r>
            <a:r>
              <a:rPr sz="3300" spc="290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berikut.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483870" marR="5080" indent="-471805">
              <a:lnSpc>
                <a:spcPct val="100000"/>
              </a:lnSpc>
              <a:buFont typeface="Wingdings" panose="05000000000000000000"/>
              <a:buChar char=""/>
              <a:tabLst>
                <a:tab pos="483870" algn="l"/>
                <a:tab pos="4845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Javascript mendukung paradigma pemrograman imparatif (Javascript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dapat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menjalankan  perintah program baris demi baris,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dengan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masing-masing baris berisi satu atau lebih  perintah), fungsional (struktur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dan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elemen-elemen dalam program sebagai fungsi  matematis yang tidak memiliki keadaan (state) dan data yang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dapat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berubah (mutable  data)), dan orientasi objek (segala sesuatu yang terlibat dalam program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dapat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disebut  sebagai</a:t>
            </a:r>
            <a:r>
              <a:rPr sz="3300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“objek”).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483870" indent="-471805">
              <a:lnSpc>
                <a:spcPts val="3955"/>
              </a:lnSpc>
              <a:buFont typeface="Wingdings" panose="05000000000000000000"/>
              <a:buChar char=""/>
              <a:tabLst>
                <a:tab pos="483870" algn="l"/>
                <a:tab pos="4845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Javascript memiliki model pemrograman fungsional yang sangat</a:t>
            </a:r>
            <a:r>
              <a:rPr sz="3300" spc="180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ekspresif.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483870" marR="565150" indent="-471805">
              <a:lnSpc>
                <a:spcPct val="100000"/>
              </a:lnSpc>
              <a:buFont typeface="Wingdings" panose="05000000000000000000"/>
              <a:buChar char=""/>
              <a:tabLst>
                <a:tab pos="483870" algn="l"/>
                <a:tab pos="4845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Pemrograman berorientasi objek (PBO) pada Javascript memiliki perbedaan dari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PBO  pada</a:t>
            </a:r>
            <a:r>
              <a:rPr sz="3300" spc="5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umumnya.</a:t>
            </a:r>
            <a:endParaRPr sz="3300">
              <a:latin typeface="Arial" panose="020B0704020202090204"/>
              <a:cs typeface="Arial" panose="020B0704020202090204"/>
            </a:endParaRPr>
          </a:p>
          <a:p>
            <a:pPr marL="483870" marR="165100" indent="-471805">
              <a:lnSpc>
                <a:spcPts val="396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483870" algn="l"/>
                <a:tab pos="484505" algn="l"/>
              </a:tabLst>
            </a:pPr>
            <a:r>
              <a:rPr sz="3300" spc="-5" dirty="0">
                <a:latin typeface="Arial" panose="020B0704020202090204"/>
                <a:cs typeface="Arial" panose="020B0704020202090204"/>
              </a:rPr>
              <a:t>Program kompleks </a:t>
            </a:r>
            <a:r>
              <a:rPr sz="3300" spc="-10" dirty="0">
                <a:latin typeface="Arial" panose="020B0704020202090204"/>
                <a:cs typeface="Arial" panose="020B0704020202090204"/>
              </a:rPr>
              <a:t>pada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javascript umumnya dipandang sebagai program-program kecil  yang saling</a:t>
            </a:r>
            <a:r>
              <a:rPr sz="3300" spc="20" dirty="0">
                <a:latin typeface="Arial" panose="020B0704020202090204"/>
                <a:cs typeface="Arial" panose="020B0704020202090204"/>
              </a:rPr>
              <a:t> </a:t>
            </a:r>
            <a:r>
              <a:rPr sz="3300" spc="-5" dirty="0">
                <a:latin typeface="Arial" panose="020B0704020202090204"/>
                <a:cs typeface="Arial" panose="020B0704020202090204"/>
              </a:rPr>
              <a:t>berinteraksi.</a:t>
            </a:r>
            <a:endParaRPr sz="330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7070</Words>
  <Application>WPS Writer</Application>
  <PresentationFormat>On-screen Show (4:3)</PresentationFormat>
  <Paragraphs>212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SimSun</vt:lpstr>
      <vt:lpstr>Wingdings</vt:lpstr>
      <vt:lpstr>Carlito</vt:lpstr>
      <vt:lpstr>Thonburi</vt:lpstr>
      <vt:lpstr>Arial</vt:lpstr>
      <vt:lpstr>Arial Black</vt:lpstr>
      <vt:lpstr>Wingdings</vt:lpstr>
      <vt:lpstr>Trebuchet MS</vt:lpstr>
      <vt:lpstr>Calibri</vt:lpstr>
      <vt:lpstr>Helvetica Neue</vt:lpstr>
      <vt:lpstr>微软雅黑</vt:lpstr>
      <vt:lpstr>汉仪旗黑</vt:lpstr>
      <vt:lpstr>Arial Unicode MS</vt:lpstr>
      <vt:lpstr>宋体-简</vt:lpstr>
      <vt:lpstr>Office Theme</vt:lpstr>
      <vt:lpstr>Pemrograman Dasar Javascript</vt:lpstr>
      <vt:lpstr>01	Pengenalan javascript</vt:lpstr>
      <vt:lpstr>Capaian Pembelajaran</vt:lpstr>
      <vt:lpstr>Bab 1  Pengenalan Javascript</vt:lpstr>
      <vt:lpstr>Definisi JavaScript</vt:lpstr>
      <vt:lpstr>Definisi JavaScript</vt:lpstr>
      <vt:lpstr>Javascript</vt:lpstr>
      <vt:lpstr>Javascript</vt:lpstr>
      <vt:lpstr>Prinsip Dasar Javascript</vt:lpstr>
      <vt:lpstr>Prinsip Dasar Javascript</vt:lpstr>
      <vt:lpstr>Cara Menulis Javascript</vt:lpstr>
      <vt:lpstr>Bagaimana Cara Menulis Kode  Javascript di HTML?</vt:lpstr>
      <vt:lpstr>LETS CODE Penulisan Kode javascript  dengan Embed</vt:lpstr>
      <vt:lpstr>LETS CODE Penulisan Kode javascript  Inline</vt:lpstr>
      <vt:lpstr>LETS CODE Penulisan Kode javascript  Eksternal</vt:lpstr>
      <vt:lpstr>4 Cara Menampilkan Output pada  Javascript</vt:lpstr>
      <vt:lpstr>1. Menggunakan Fungsi console.log();</vt:lpstr>
      <vt:lpstr>2. Menggunakan Fungsi alert()</vt:lpstr>
      <vt:lpstr>2. Menggunakan Fungsi alert()</vt:lpstr>
      <vt:lpstr>3. Menggunakan Fungsi document.write()</vt:lpstr>
      <vt:lpstr>4.Menggunakan innerHTML</vt:lpstr>
      <vt:lpstr>Variabel dan Tipe Data dalam Javascript</vt:lpstr>
      <vt:lpstr>Variabel dalam Javascript</vt:lpstr>
      <vt:lpstr>Cara Membuat Variabel di Javascript</vt:lpstr>
      <vt:lpstr>Cara Membuat Variabel di Javascript</vt:lpstr>
      <vt:lpstr>LETS CODE	Membuat Variabel di Javascript</vt:lpstr>
      <vt:lpstr>Mengisi Ulang Variabel</vt:lpstr>
      <vt:lpstr>Mengenal Tipe Data Js</vt:lpstr>
      <vt:lpstr>Mengenal Tipe Data Js</vt:lpstr>
      <vt:lpstr>Aturan Penulisan Nama Variabel di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 Javascript</dc:title>
  <dc:creator>Rahmat Fauzi</dc:creator>
  <cp:lastModifiedBy>robikurniawan</cp:lastModifiedBy>
  <cp:revision>2</cp:revision>
  <dcterms:created xsi:type="dcterms:W3CDTF">2021-12-14T04:34:24Z</dcterms:created>
  <dcterms:modified xsi:type="dcterms:W3CDTF">2021-12-14T04:34:24Z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1033-3.2.0.6370</vt:lpwstr>
  </property>
</Properties>
</file>