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0" autoAdjust="0"/>
  </p:normalViewPr>
  <p:slideViewPr>
    <p:cSldViewPr snapToGrid="0">
      <p:cViewPr varScale="1">
        <p:scale>
          <a:sx n="104" d="100"/>
          <a:sy n="10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38F4F-E5AB-4B6C-9F9F-3DB9AD127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 of higher education systems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E1DCC5-395F-408E-B97F-610CDBA51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7144794" cy="1947333"/>
          </a:xfrm>
        </p:spPr>
        <p:txBody>
          <a:bodyPr/>
          <a:lstStyle/>
          <a:p>
            <a:r>
              <a:rPr lang="en-US" dirty="0"/>
              <a:t>And their peculiarities in the US, the UK and Belarus</a:t>
            </a:r>
          </a:p>
        </p:txBody>
      </p:sp>
    </p:spTree>
    <p:extLst>
      <p:ext uri="{BB962C8B-B14F-4D97-AF65-F5344CB8AC3E}">
        <p14:creationId xmlns:p14="http://schemas.microsoft.com/office/powerpoint/2010/main" val="215547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E2B1D-5852-421D-A09C-5CE7C563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attention!</a:t>
            </a:r>
          </a:p>
        </p:txBody>
      </p:sp>
    </p:spTree>
    <p:extLst>
      <p:ext uri="{BB962C8B-B14F-4D97-AF65-F5344CB8AC3E}">
        <p14:creationId xmlns:p14="http://schemas.microsoft.com/office/powerpoint/2010/main" val="104969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B7855-9937-4868-8962-FED20994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9853582" cy="1507067"/>
          </a:xfrm>
        </p:spPr>
        <p:txBody>
          <a:bodyPr/>
          <a:lstStyle/>
          <a:p>
            <a:r>
              <a:rPr lang="en-US" dirty="0"/>
              <a:t>Entry requirements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3BDBCD-EC10-4F0E-B7A7-95315101F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1604865" cy="576262"/>
          </a:xfrm>
        </p:spPr>
        <p:txBody>
          <a:bodyPr/>
          <a:lstStyle/>
          <a:p>
            <a:r>
              <a:rPr lang="en-US" dirty="0"/>
              <a:t>Belarus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6154F0-078E-429B-A0B2-BD8E2A00B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3145" y="679681"/>
            <a:ext cx="1373910" cy="576262"/>
          </a:xfrm>
        </p:spPr>
        <p:txBody>
          <a:bodyPr/>
          <a:lstStyle/>
          <a:p>
            <a:r>
              <a:rPr lang="en-US" dirty="0"/>
              <a:t>Britain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A2EA2A-94C3-4250-87F2-D0D1DF538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1678" y="1872470"/>
            <a:ext cx="3537013" cy="2410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/>
              <a:t>A-Levels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A1E08A4D-D80B-41E2-AE2B-98F037AC8835}"/>
              </a:ext>
            </a:extLst>
          </p:cNvPr>
          <p:cNvSpPr txBox="1">
            <a:spLocks/>
          </p:cNvSpPr>
          <p:nvPr/>
        </p:nvSpPr>
        <p:spPr>
          <a:xfrm>
            <a:off x="9686636" y="679681"/>
            <a:ext cx="117532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61EA173C-01EE-4911-8B85-7544772EBA29}"/>
              </a:ext>
            </a:extLst>
          </p:cNvPr>
          <p:cNvSpPr txBox="1">
            <a:spLocks/>
          </p:cNvSpPr>
          <p:nvPr/>
        </p:nvSpPr>
        <p:spPr>
          <a:xfrm>
            <a:off x="8424078" y="1872470"/>
            <a:ext cx="3537013" cy="2410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3300" dirty="0"/>
              <a:t>SAT scores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3300" dirty="0"/>
          </a:p>
        </p:txBody>
      </p:sp>
      <p:sp>
        <p:nvSpPr>
          <p:cNvPr id="11" name="Объект 5">
            <a:extLst>
              <a:ext uri="{FF2B5EF4-FFF2-40B4-BE49-F238E27FC236}">
                <a16:creationId xmlns:a16="http://schemas.microsoft.com/office/drawing/2014/main" id="{EA604868-1F13-4607-BD6D-50205E7F60FE}"/>
              </a:ext>
            </a:extLst>
          </p:cNvPr>
          <p:cNvSpPr txBox="1">
            <a:spLocks/>
          </p:cNvSpPr>
          <p:nvPr/>
        </p:nvSpPr>
        <p:spPr>
          <a:xfrm>
            <a:off x="249382" y="1872469"/>
            <a:ext cx="3786909" cy="2410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3300" dirty="0"/>
              <a:t>CT, certificate of General education</a:t>
            </a:r>
          </a:p>
        </p:txBody>
      </p:sp>
    </p:spTree>
    <p:extLst>
      <p:ext uri="{BB962C8B-B14F-4D97-AF65-F5344CB8AC3E}">
        <p14:creationId xmlns:p14="http://schemas.microsoft.com/office/powerpoint/2010/main" val="40245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B7855-9937-4868-8962-FED20994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9853582" cy="1507067"/>
          </a:xfrm>
        </p:spPr>
        <p:txBody>
          <a:bodyPr/>
          <a:lstStyle/>
          <a:p>
            <a:r>
              <a:rPr lang="en-US" dirty="0"/>
              <a:t>TUITION FEE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3BDBCD-EC10-4F0E-B7A7-95315101F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Belarus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6154F0-078E-429B-A0B2-BD8E2A00B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3145" y="679681"/>
            <a:ext cx="2251364" cy="576262"/>
          </a:xfrm>
        </p:spPr>
        <p:txBody>
          <a:bodyPr/>
          <a:lstStyle/>
          <a:p>
            <a:r>
              <a:rPr lang="en-US" dirty="0"/>
              <a:t>Britain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A2EA2A-94C3-4250-87F2-D0D1DF538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1678" y="1872470"/>
            <a:ext cx="3537013" cy="2410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/>
              <a:t>US$ 5-15 thousand per year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A1E08A4D-D80B-41E2-AE2B-98F037AC8835}"/>
              </a:ext>
            </a:extLst>
          </p:cNvPr>
          <p:cNvSpPr txBox="1">
            <a:spLocks/>
          </p:cNvSpPr>
          <p:nvPr/>
        </p:nvSpPr>
        <p:spPr>
          <a:xfrm>
            <a:off x="9686636" y="679681"/>
            <a:ext cx="225136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61EA173C-01EE-4911-8B85-7544772EBA29}"/>
              </a:ext>
            </a:extLst>
          </p:cNvPr>
          <p:cNvSpPr txBox="1">
            <a:spLocks/>
          </p:cNvSpPr>
          <p:nvPr/>
        </p:nvSpPr>
        <p:spPr>
          <a:xfrm>
            <a:off x="8424078" y="1872470"/>
            <a:ext cx="3537013" cy="2410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00" dirty="0"/>
              <a:t>US$ </a:t>
            </a:r>
            <a:r>
              <a:rPr lang="ru-RU" sz="3300" dirty="0"/>
              <a:t>1</a:t>
            </a:r>
            <a:r>
              <a:rPr lang="en-US" sz="3300" dirty="0"/>
              <a:t>5-</a:t>
            </a:r>
            <a:r>
              <a:rPr lang="ru-RU" sz="3300" dirty="0"/>
              <a:t>3</a:t>
            </a:r>
            <a:r>
              <a:rPr lang="en-US" sz="3300" dirty="0"/>
              <a:t>5 thousand per year</a:t>
            </a:r>
          </a:p>
        </p:txBody>
      </p:sp>
      <p:sp>
        <p:nvSpPr>
          <p:cNvPr id="11" name="Объект 5">
            <a:extLst>
              <a:ext uri="{FF2B5EF4-FFF2-40B4-BE49-F238E27FC236}">
                <a16:creationId xmlns:a16="http://schemas.microsoft.com/office/drawing/2014/main" id="{EA604868-1F13-4607-BD6D-50205E7F60FE}"/>
              </a:ext>
            </a:extLst>
          </p:cNvPr>
          <p:cNvSpPr txBox="1">
            <a:spLocks/>
          </p:cNvSpPr>
          <p:nvPr/>
        </p:nvSpPr>
        <p:spPr>
          <a:xfrm>
            <a:off x="249382" y="1872469"/>
            <a:ext cx="3786909" cy="2410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3300" dirty="0"/>
              <a:t>US$ 2 and 2.5 thousand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3300" dirty="0"/>
              <a:t>May also be free</a:t>
            </a:r>
          </a:p>
        </p:txBody>
      </p:sp>
      <p:pic>
        <p:nvPicPr>
          <p:cNvPr id="1026" name="Picture 2" descr="Omg женщина в шоке | Премиум векторы">
            <a:extLst>
              <a:ext uri="{FF2B5EF4-FFF2-40B4-BE49-F238E27FC236}">
                <a16:creationId xmlns:a16="http://schemas.microsoft.com/office/drawing/2014/main" id="{E22410C8-9B23-4D59-BAE2-5E95BD05F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5246">
            <a:off x="8147945" y="3941365"/>
            <a:ext cx="3038630" cy="229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8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B7855-9937-4868-8962-FED20994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9853582" cy="1507067"/>
          </a:xfrm>
        </p:spPr>
        <p:txBody>
          <a:bodyPr/>
          <a:lstStyle/>
          <a:p>
            <a:r>
              <a:rPr lang="en-US" dirty="0"/>
              <a:t>HOW MANY STUDENTS RECEIVE Grants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3BDBCD-EC10-4F0E-B7A7-95315101F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Belarus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C2D4FB-2294-419A-B27A-C4B2FB2A1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1890943"/>
            <a:ext cx="4937655" cy="2410123"/>
          </a:xfrm>
        </p:spPr>
        <p:txBody>
          <a:bodyPr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75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% of students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6154F0-078E-429B-A0B2-BD8E2A00B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Britain and the US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A2EA2A-94C3-4250-87F2-D0D1DF538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06545" y="1882476"/>
            <a:ext cx="4929188" cy="2410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3-5% of students</a:t>
            </a:r>
          </a:p>
        </p:txBody>
      </p:sp>
    </p:spTree>
    <p:extLst>
      <p:ext uri="{BB962C8B-B14F-4D97-AF65-F5344CB8AC3E}">
        <p14:creationId xmlns:p14="http://schemas.microsoft.com/office/powerpoint/2010/main" val="313133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B7855-9937-4868-8962-FED20994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10059988" cy="1507067"/>
          </a:xfrm>
        </p:spPr>
        <p:txBody>
          <a:bodyPr>
            <a:normAutofit/>
          </a:bodyPr>
          <a:lstStyle/>
          <a:p>
            <a:r>
              <a:rPr lang="en-US" dirty="0"/>
              <a:t>Membership</a:t>
            </a:r>
            <a:r>
              <a:rPr lang="ru-RU" dirty="0"/>
              <a:t> </a:t>
            </a:r>
            <a:r>
              <a:rPr lang="en-US" dirty="0"/>
              <a:t>in professional associations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3BDBCD-EC10-4F0E-B7A7-95315101F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Belarus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C2D4FB-2294-419A-B27A-C4B2FB2A1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1890943"/>
            <a:ext cx="4937655" cy="2410123"/>
          </a:xfrm>
        </p:spPr>
        <p:txBody>
          <a:bodyPr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 mandatory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6154F0-078E-429B-A0B2-BD8E2A00B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Britain and the US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A2EA2A-94C3-4250-87F2-D0D1DF538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06545" y="1882476"/>
            <a:ext cx="4929188" cy="2410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All medical graduates are the members of PA</a:t>
            </a:r>
          </a:p>
        </p:txBody>
      </p:sp>
    </p:spTree>
    <p:extLst>
      <p:ext uri="{BB962C8B-B14F-4D97-AF65-F5344CB8AC3E}">
        <p14:creationId xmlns:p14="http://schemas.microsoft.com/office/powerpoint/2010/main" val="393882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B7855-9937-4868-8962-FED20994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10059988" cy="1507067"/>
          </a:xfrm>
        </p:spPr>
        <p:txBody>
          <a:bodyPr>
            <a:normAutofit/>
          </a:bodyPr>
          <a:lstStyle/>
          <a:p>
            <a:r>
              <a:rPr lang="en-US" dirty="0"/>
              <a:t>Traits of the education systems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3BDBCD-EC10-4F0E-B7A7-95315101F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Eastern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C2D4FB-2294-419A-B27A-C4B2FB2A1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2" y="1614219"/>
            <a:ext cx="4937655" cy="2410123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More theoretical, less practical knowledge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6154F0-078E-429B-A0B2-BD8E2A00B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Western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A2EA2A-94C3-4250-87F2-D0D1DF538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3490" y="1614218"/>
            <a:ext cx="5323273" cy="2410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Ambition, creativity, independence</a:t>
            </a:r>
          </a:p>
        </p:txBody>
      </p:sp>
      <p:sp>
        <p:nvSpPr>
          <p:cNvPr id="7" name="Стрелка: шеврон 6">
            <a:extLst>
              <a:ext uri="{FF2B5EF4-FFF2-40B4-BE49-F238E27FC236}">
                <a16:creationId xmlns:a16="http://schemas.microsoft.com/office/drawing/2014/main" id="{A381F12A-2122-4000-9DA0-9E6F2DD6C566}"/>
              </a:ext>
            </a:extLst>
          </p:cNvPr>
          <p:cNvSpPr/>
          <p:nvPr/>
        </p:nvSpPr>
        <p:spPr>
          <a:xfrm>
            <a:off x="1921163" y="4079758"/>
            <a:ext cx="886691" cy="4075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52FEFF67-5A41-4F6C-8859-12212D1274DB}"/>
              </a:ext>
            </a:extLst>
          </p:cNvPr>
          <p:cNvSpPr txBox="1">
            <a:spLocks/>
          </p:cNvSpPr>
          <p:nvPr/>
        </p:nvSpPr>
        <p:spPr>
          <a:xfrm>
            <a:off x="2970983" y="3937163"/>
            <a:ext cx="6924242" cy="939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prstClr val="white"/>
              </a:buClr>
              <a:buFont typeface="Wingdings 3" panose="05040102010807070707" pitchFamily="18" charset="2"/>
              <a:buNone/>
              <a:defRPr/>
            </a:pPr>
            <a:r>
              <a:rPr lang="en-US" sz="3500" dirty="0">
                <a:solidFill>
                  <a:srgbClr val="146194">
                    <a:lumMod val="75000"/>
                  </a:srgbClr>
                </a:solidFill>
                <a:latin typeface="Century Gothic" panose="020B0502020202020204"/>
              </a:rPr>
              <a:t>The goals of both are same</a:t>
            </a:r>
          </a:p>
        </p:txBody>
      </p:sp>
    </p:spTree>
    <p:extLst>
      <p:ext uri="{BB962C8B-B14F-4D97-AF65-F5344CB8AC3E}">
        <p14:creationId xmlns:p14="http://schemas.microsoft.com/office/powerpoint/2010/main" val="243315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0628E-C029-40B0-A975-1AD96506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612" y="1447800"/>
            <a:ext cx="6019800" cy="1143000"/>
          </a:xfrm>
        </p:spPr>
        <p:txBody>
          <a:bodyPr/>
          <a:lstStyle/>
          <a:p>
            <a:r>
              <a:rPr lang="en-US" dirty="0"/>
              <a:t>Few facts on USA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8C4E6B-6101-4BC5-A1F5-EECF48237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27612" y="2777066"/>
            <a:ext cx="6480176" cy="20489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2500" dirty="0"/>
              <a:t>More than </a:t>
            </a:r>
            <a:r>
              <a:rPr lang="ru-RU" sz="2500" dirty="0"/>
              <a:t>4000</a:t>
            </a:r>
            <a:r>
              <a:rPr lang="en-US" sz="2500" dirty="0"/>
              <a:t> universities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15 million students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Both private and public HEIs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Students choose subjects themself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96048F-92B8-4F05-86E9-0DE0681F3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545" y="547285"/>
            <a:ext cx="4039164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6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0628E-C029-40B0-A975-1AD96506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648" y="1438563"/>
            <a:ext cx="6019800" cy="1143000"/>
          </a:xfrm>
        </p:spPr>
        <p:txBody>
          <a:bodyPr/>
          <a:lstStyle/>
          <a:p>
            <a:r>
              <a:rPr lang="en-US" dirty="0"/>
              <a:t>Few facts on BELARUS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8C4E6B-6101-4BC5-A1F5-EECF48237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1648" y="2767829"/>
            <a:ext cx="6480176" cy="20489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2500" dirty="0"/>
              <a:t>More than 240 HEIs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Different forms of studying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4-6 years of study</a:t>
            </a:r>
            <a:endParaRPr lang="ru-RU" sz="2500" dirty="0"/>
          </a:p>
          <a:p>
            <a:pPr marL="285750" indent="-285750">
              <a:buFontTx/>
              <a:buChar char="-"/>
            </a:pPr>
            <a:r>
              <a:rPr lang="en-US" sz="2500" dirty="0"/>
              <a:t>High quality and availability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27DB76-11AE-48A7-9D23-6311139C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57" y="678294"/>
            <a:ext cx="4146407" cy="552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2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0628E-C029-40B0-A975-1AD96506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752" y="1447800"/>
            <a:ext cx="6019800" cy="1143000"/>
          </a:xfrm>
        </p:spPr>
        <p:txBody>
          <a:bodyPr/>
          <a:lstStyle/>
          <a:p>
            <a:r>
              <a:rPr lang="en-US" dirty="0"/>
              <a:t>Few facts on THE UK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8C4E6B-6101-4BC5-A1F5-EECF48237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83752" y="2777066"/>
            <a:ext cx="6480176" cy="2048933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2500" dirty="0"/>
              <a:t>More than 160 HEIs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Good worldwide reputation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One of top destinations for studying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Funding opportunities for    international students</a:t>
            </a:r>
          </a:p>
        </p:txBody>
      </p:sp>
      <p:pic>
        <p:nvPicPr>
          <p:cNvPr id="2052" name="Picture 4" descr="UK universities suffer worst-ever rankings in world league table |  Universities | The Guardian">
            <a:extLst>
              <a:ext uri="{FF2B5EF4-FFF2-40B4-BE49-F238E27FC236}">
                <a16:creationId xmlns:a16="http://schemas.microsoft.com/office/drawing/2014/main" id="{0AAE13F8-E6C0-4001-876B-65118FD16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0"/>
          <a:stretch/>
        </p:blipFill>
        <p:spPr bwMode="auto">
          <a:xfrm>
            <a:off x="757380" y="675290"/>
            <a:ext cx="4094739" cy="549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27067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674</TotalTime>
  <Words>188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Сектор</vt:lpstr>
      <vt:lpstr>Comparison of higher education systems</vt:lpstr>
      <vt:lpstr>Entry requirements</vt:lpstr>
      <vt:lpstr>TUITION FEE</vt:lpstr>
      <vt:lpstr>HOW MANY STUDENTS RECEIVE Grants</vt:lpstr>
      <vt:lpstr>Membership in professional associations</vt:lpstr>
      <vt:lpstr>Traits of the education systems</vt:lpstr>
      <vt:lpstr>Few facts on USA</vt:lpstr>
      <vt:lpstr>Few facts on BELARUS</vt:lpstr>
      <vt:lpstr>Few facts on THE UK</vt:lpstr>
      <vt:lpstr>Thanks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higher education systems</dc:title>
  <dc:creator>Tim Robilko</dc:creator>
  <cp:lastModifiedBy>Tim Robilko</cp:lastModifiedBy>
  <cp:revision>7</cp:revision>
  <dcterms:created xsi:type="dcterms:W3CDTF">2022-09-19T12:14:28Z</dcterms:created>
  <dcterms:modified xsi:type="dcterms:W3CDTF">2022-09-21T06:27:54Z</dcterms:modified>
</cp:coreProperties>
</file>