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3"/>
    <p:sldId id="271" r:id="rId4"/>
    <p:sldId id="273" r:id="rId5"/>
    <p:sldId id="270" r:id="rId6"/>
    <p:sldId id="256" r:id="rId7"/>
    <p:sldId id="257" r:id="rId8"/>
    <p:sldId id="258" r:id="rId9"/>
    <p:sldId id="267" r:id="rId10"/>
    <p:sldId id="266" r:id="rId11"/>
    <p:sldId id="259" r:id="rId12"/>
    <p:sldId id="262" r:id="rId13"/>
    <p:sldId id="263" r:id="rId14"/>
    <p:sldId id="264" r:id="rId15"/>
    <p:sldId id="265" r:id="rId16"/>
    <p:sldId id="26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CS430 DEMO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7005"/>
            <a:ext cx="9144000" cy="870585"/>
          </a:xfrm>
        </p:spPr>
        <p:txBody>
          <a:bodyPr>
            <a:normAutofit lnSpcReduction="10000"/>
          </a:bodyPr>
          <a:p>
            <a:r>
              <a:rPr lang="en-US" sz="2800" b="1"/>
              <a:t>Group 10</a:t>
            </a:r>
            <a:endParaRPr lang="en-US" sz="2800" b="1"/>
          </a:p>
          <a:p>
            <a:r>
              <a:rPr lang="en-US" sz="2000"/>
              <a:t>Qiuping Zhang, Bin Zou, Xiaonan Peng.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611880" y="719455"/>
            <a:ext cx="2729230" cy="2591435"/>
            <a:chOff x="10399" y="3959"/>
            <a:chExt cx="4298" cy="4081"/>
          </a:xfrm>
        </p:grpSpPr>
        <p:sp>
          <p:nvSpPr>
            <p:cNvPr id="16" name="Oval 1"/>
            <p:cNvSpPr/>
            <p:nvPr/>
          </p:nvSpPr>
          <p:spPr>
            <a:xfrm>
              <a:off x="12439" y="395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1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7" name="Oval 2"/>
            <p:cNvSpPr/>
            <p:nvPr/>
          </p:nvSpPr>
          <p:spPr>
            <a:xfrm>
              <a:off x="11401" y="536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400" kern="100">
                  <a:latin typeface="Calibri"/>
                  <a:ea typeface="SimSun"/>
                  <a:cs typeface="Times New Roman"/>
                  <a:sym typeface="Times New Roman"/>
                </a:rPr>
                <a:t>2</a:t>
              </a:r>
              <a:endParaRPr lang="en-US" altLang="zh-CN" sz="24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8" name="Oval 3"/>
            <p:cNvSpPr/>
            <p:nvPr/>
          </p:nvSpPr>
          <p:spPr>
            <a:xfrm>
              <a:off x="13763" y="5358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3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0399" y="706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4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20" name="Oval 5"/>
            <p:cNvSpPr/>
            <p:nvPr/>
          </p:nvSpPr>
          <p:spPr>
            <a:xfrm>
              <a:off x="12082" y="709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5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cxnSp>
          <p:nvCxnSpPr>
            <p:cNvPr id="23" name="Straight Arrow Connector 8"/>
            <p:cNvCxnSpPr/>
            <p:nvPr/>
          </p:nvCxnSpPr>
          <p:spPr>
            <a:xfrm flipH="1">
              <a:off x="12199" y="4766"/>
              <a:ext cx="376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/>
            <p:cNvCxnSpPr/>
            <p:nvPr/>
          </p:nvCxnSpPr>
          <p:spPr>
            <a:xfrm>
              <a:off x="13238" y="4766"/>
              <a:ext cx="66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"/>
            <p:cNvCxnSpPr/>
            <p:nvPr/>
          </p:nvCxnSpPr>
          <p:spPr>
            <a:xfrm flipH="1">
              <a:off x="11197" y="6314"/>
              <a:ext cx="671" cy="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1"/>
            <p:cNvCxnSpPr/>
            <p:nvPr/>
          </p:nvCxnSpPr>
          <p:spPr>
            <a:xfrm>
              <a:off x="11815" y="6310"/>
              <a:ext cx="735" cy="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6"/>
          <p:cNvSpPr txBox="1"/>
          <p:nvPr/>
        </p:nvSpPr>
        <p:spPr>
          <a:xfrm>
            <a:off x="615950" y="842010"/>
            <a:ext cx="796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5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805305" y="4703445"/>
            <a:ext cx="7365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Current node 5 popped from stack ['1', '3', '2', '5']</a:t>
            </a:r>
            <a:endParaRPr lang="en-US"/>
          </a:p>
          <a:p>
            <a:r>
              <a:rPr lang="en-US"/>
              <a:t>5 is NOT visited, push it to pre-order ['1', '2', '4', '5']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611880" y="719455"/>
            <a:ext cx="2729230" cy="2591435"/>
            <a:chOff x="10399" y="3959"/>
            <a:chExt cx="4298" cy="4081"/>
          </a:xfrm>
        </p:grpSpPr>
        <p:sp>
          <p:nvSpPr>
            <p:cNvPr id="16" name="Oval 1"/>
            <p:cNvSpPr/>
            <p:nvPr/>
          </p:nvSpPr>
          <p:spPr>
            <a:xfrm>
              <a:off x="12439" y="395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1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7" name="Oval 2"/>
            <p:cNvSpPr/>
            <p:nvPr/>
          </p:nvSpPr>
          <p:spPr>
            <a:xfrm>
              <a:off x="11401" y="536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400" kern="100">
                  <a:latin typeface="Calibri"/>
                  <a:ea typeface="SimSun"/>
                  <a:cs typeface="Times New Roman"/>
                  <a:sym typeface="Times New Roman"/>
                </a:rPr>
                <a:t>2</a:t>
              </a:r>
              <a:endParaRPr lang="en-US" altLang="zh-CN" sz="24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8" name="Oval 3"/>
            <p:cNvSpPr/>
            <p:nvPr/>
          </p:nvSpPr>
          <p:spPr>
            <a:xfrm>
              <a:off x="13763" y="5358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3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0399" y="706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4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20" name="Oval 5"/>
            <p:cNvSpPr/>
            <p:nvPr/>
          </p:nvSpPr>
          <p:spPr>
            <a:xfrm>
              <a:off x="12082" y="709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5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cxnSp>
          <p:nvCxnSpPr>
            <p:cNvPr id="23" name="Straight Arrow Connector 8"/>
            <p:cNvCxnSpPr/>
            <p:nvPr/>
          </p:nvCxnSpPr>
          <p:spPr>
            <a:xfrm flipH="1">
              <a:off x="12199" y="4766"/>
              <a:ext cx="376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/>
            <p:cNvCxnSpPr/>
            <p:nvPr/>
          </p:nvCxnSpPr>
          <p:spPr>
            <a:xfrm>
              <a:off x="13238" y="4766"/>
              <a:ext cx="66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"/>
            <p:cNvCxnSpPr/>
            <p:nvPr/>
          </p:nvCxnSpPr>
          <p:spPr>
            <a:xfrm flipH="1">
              <a:off x="11197" y="6314"/>
              <a:ext cx="671" cy="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1"/>
            <p:cNvCxnSpPr/>
            <p:nvPr/>
          </p:nvCxnSpPr>
          <p:spPr>
            <a:xfrm>
              <a:off x="11815" y="6310"/>
              <a:ext cx="735" cy="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6"/>
          <p:cNvSpPr txBox="1"/>
          <p:nvPr/>
        </p:nvSpPr>
        <p:spPr>
          <a:xfrm>
            <a:off x="615950" y="842010"/>
            <a:ext cx="796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6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2457450" y="4601845"/>
            <a:ext cx="6973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Current node 5 popped from stack ['1', '3', '2', '5']</a:t>
            </a:r>
            <a:endParaRPr lang="en-US"/>
          </a:p>
          <a:p>
            <a:r>
              <a:rPr lang="en-US"/>
              <a:t>5 is visited, pop node 5  from stack ['1', '3', '2']</a:t>
            </a:r>
            <a:endParaRPr lang="en-US"/>
          </a:p>
          <a:p>
            <a:r>
              <a:rPr lang="en-US"/>
              <a:t>push node 5 to post order ['4', '5']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457450" y="5523865"/>
            <a:ext cx="376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 is leaf node, no adjacent nodes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457450" y="5892165"/>
            <a:ext cx="1546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backtrack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611880" y="719455"/>
            <a:ext cx="2729230" cy="2591435"/>
            <a:chOff x="10399" y="3959"/>
            <a:chExt cx="4298" cy="4081"/>
          </a:xfrm>
        </p:grpSpPr>
        <p:sp>
          <p:nvSpPr>
            <p:cNvPr id="16" name="Oval 1"/>
            <p:cNvSpPr/>
            <p:nvPr/>
          </p:nvSpPr>
          <p:spPr>
            <a:xfrm>
              <a:off x="12439" y="395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1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7" name="Oval 2"/>
            <p:cNvSpPr/>
            <p:nvPr/>
          </p:nvSpPr>
          <p:spPr>
            <a:xfrm>
              <a:off x="11401" y="536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400" kern="100">
                  <a:latin typeface="Calibri"/>
                  <a:ea typeface="SimSun"/>
                  <a:cs typeface="Times New Roman"/>
                  <a:sym typeface="Times New Roman"/>
                </a:rPr>
                <a:t>2</a:t>
              </a:r>
              <a:endParaRPr lang="en-US" altLang="zh-CN" sz="24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8" name="Oval 3"/>
            <p:cNvSpPr/>
            <p:nvPr/>
          </p:nvSpPr>
          <p:spPr>
            <a:xfrm>
              <a:off x="13763" y="5358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3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0399" y="706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4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20" name="Oval 5"/>
            <p:cNvSpPr/>
            <p:nvPr/>
          </p:nvSpPr>
          <p:spPr>
            <a:xfrm>
              <a:off x="12082" y="709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5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cxnSp>
          <p:nvCxnSpPr>
            <p:cNvPr id="23" name="Straight Arrow Connector 8"/>
            <p:cNvCxnSpPr/>
            <p:nvPr/>
          </p:nvCxnSpPr>
          <p:spPr>
            <a:xfrm flipH="1">
              <a:off x="12199" y="4766"/>
              <a:ext cx="376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/>
            <p:cNvCxnSpPr/>
            <p:nvPr/>
          </p:nvCxnSpPr>
          <p:spPr>
            <a:xfrm>
              <a:off x="13238" y="4766"/>
              <a:ext cx="66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"/>
            <p:cNvCxnSpPr/>
            <p:nvPr/>
          </p:nvCxnSpPr>
          <p:spPr>
            <a:xfrm flipH="1">
              <a:off x="11197" y="6314"/>
              <a:ext cx="671" cy="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1"/>
            <p:cNvCxnSpPr/>
            <p:nvPr/>
          </p:nvCxnSpPr>
          <p:spPr>
            <a:xfrm>
              <a:off x="11815" y="6310"/>
              <a:ext cx="735" cy="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6"/>
          <p:cNvSpPr txBox="1"/>
          <p:nvPr/>
        </p:nvSpPr>
        <p:spPr>
          <a:xfrm>
            <a:off x="615950" y="842010"/>
            <a:ext cx="796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7</a:t>
            </a:r>
            <a:endParaRPr 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2252345" y="4866640"/>
            <a:ext cx="64300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Current node 2 popped from stack ['1', '3', '2']</a:t>
            </a:r>
            <a:endParaRPr lang="en-US"/>
          </a:p>
          <a:p>
            <a:r>
              <a:rPr lang="en-US"/>
              <a:t>2 is visited, pop node 2  from stack ['1', '3']</a:t>
            </a:r>
            <a:endParaRPr lang="en-US"/>
          </a:p>
          <a:p>
            <a:r>
              <a:rPr lang="en-US"/>
              <a:t>push node 2 to post order ['4', '5', '2']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252345" y="5955665"/>
            <a:ext cx="1546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backtrack</a:t>
            </a:r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611880" y="719455"/>
            <a:ext cx="2729230" cy="2591435"/>
            <a:chOff x="10399" y="3959"/>
            <a:chExt cx="4298" cy="4081"/>
          </a:xfrm>
        </p:grpSpPr>
        <p:sp>
          <p:nvSpPr>
            <p:cNvPr id="16" name="Oval 1"/>
            <p:cNvSpPr/>
            <p:nvPr/>
          </p:nvSpPr>
          <p:spPr>
            <a:xfrm>
              <a:off x="12439" y="395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1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7" name="Oval 2"/>
            <p:cNvSpPr/>
            <p:nvPr/>
          </p:nvSpPr>
          <p:spPr>
            <a:xfrm>
              <a:off x="11401" y="536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400" kern="100">
                  <a:latin typeface="Calibri"/>
                  <a:ea typeface="SimSun"/>
                  <a:cs typeface="Times New Roman"/>
                  <a:sym typeface="Times New Roman"/>
                </a:rPr>
                <a:t>2</a:t>
              </a:r>
              <a:endParaRPr lang="en-US" altLang="zh-CN" sz="24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8" name="Oval 3"/>
            <p:cNvSpPr/>
            <p:nvPr/>
          </p:nvSpPr>
          <p:spPr>
            <a:xfrm>
              <a:off x="13763" y="5358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3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0399" y="706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4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20" name="Oval 5"/>
            <p:cNvSpPr/>
            <p:nvPr/>
          </p:nvSpPr>
          <p:spPr>
            <a:xfrm>
              <a:off x="12082" y="709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5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cxnSp>
          <p:nvCxnSpPr>
            <p:cNvPr id="23" name="Straight Arrow Connector 8"/>
            <p:cNvCxnSpPr/>
            <p:nvPr/>
          </p:nvCxnSpPr>
          <p:spPr>
            <a:xfrm flipH="1">
              <a:off x="12199" y="4766"/>
              <a:ext cx="376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/>
            <p:cNvCxnSpPr/>
            <p:nvPr/>
          </p:nvCxnSpPr>
          <p:spPr>
            <a:xfrm>
              <a:off x="13238" y="4766"/>
              <a:ext cx="66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"/>
            <p:cNvCxnSpPr/>
            <p:nvPr/>
          </p:nvCxnSpPr>
          <p:spPr>
            <a:xfrm flipH="1">
              <a:off x="11197" y="6314"/>
              <a:ext cx="671" cy="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1"/>
            <p:cNvCxnSpPr/>
            <p:nvPr/>
          </p:nvCxnSpPr>
          <p:spPr>
            <a:xfrm>
              <a:off x="11815" y="6310"/>
              <a:ext cx="735" cy="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6"/>
          <p:cNvSpPr txBox="1"/>
          <p:nvPr/>
        </p:nvSpPr>
        <p:spPr>
          <a:xfrm>
            <a:off x="615950" y="842010"/>
            <a:ext cx="796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8</a:t>
            </a:r>
            <a:endParaRPr 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2355215" y="4703445"/>
            <a:ext cx="63582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Current node 3 popped from stack ['1', '3']</a:t>
            </a:r>
            <a:endParaRPr lang="en-US"/>
          </a:p>
          <a:p>
            <a:r>
              <a:rPr lang="en-US"/>
              <a:t>3 is NOT visited, push it to pre-order ['1', '2', '4', '5', '3']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611880" y="719455"/>
            <a:ext cx="2729230" cy="2591435"/>
            <a:chOff x="10399" y="3959"/>
            <a:chExt cx="4298" cy="4081"/>
          </a:xfrm>
        </p:grpSpPr>
        <p:sp>
          <p:nvSpPr>
            <p:cNvPr id="16" name="Oval 1"/>
            <p:cNvSpPr/>
            <p:nvPr/>
          </p:nvSpPr>
          <p:spPr>
            <a:xfrm>
              <a:off x="12439" y="395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1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7" name="Oval 2"/>
            <p:cNvSpPr/>
            <p:nvPr/>
          </p:nvSpPr>
          <p:spPr>
            <a:xfrm>
              <a:off x="11401" y="536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400" kern="100">
                  <a:latin typeface="Calibri"/>
                  <a:ea typeface="SimSun"/>
                  <a:cs typeface="Times New Roman"/>
                  <a:sym typeface="Times New Roman"/>
                </a:rPr>
                <a:t>2</a:t>
              </a:r>
              <a:endParaRPr lang="en-US" altLang="zh-CN" sz="24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8" name="Oval 3"/>
            <p:cNvSpPr/>
            <p:nvPr/>
          </p:nvSpPr>
          <p:spPr>
            <a:xfrm>
              <a:off x="13763" y="5358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3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0399" y="706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4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20" name="Oval 5"/>
            <p:cNvSpPr/>
            <p:nvPr/>
          </p:nvSpPr>
          <p:spPr>
            <a:xfrm>
              <a:off x="12082" y="709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5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cxnSp>
          <p:nvCxnSpPr>
            <p:cNvPr id="23" name="Straight Arrow Connector 8"/>
            <p:cNvCxnSpPr/>
            <p:nvPr/>
          </p:nvCxnSpPr>
          <p:spPr>
            <a:xfrm flipH="1">
              <a:off x="12199" y="4766"/>
              <a:ext cx="376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/>
            <p:cNvCxnSpPr/>
            <p:nvPr/>
          </p:nvCxnSpPr>
          <p:spPr>
            <a:xfrm>
              <a:off x="13238" y="4766"/>
              <a:ext cx="66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"/>
            <p:cNvCxnSpPr/>
            <p:nvPr/>
          </p:nvCxnSpPr>
          <p:spPr>
            <a:xfrm flipH="1">
              <a:off x="11197" y="6314"/>
              <a:ext cx="671" cy="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1"/>
            <p:cNvCxnSpPr/>
            <p:nvPr/>
          </p:nvCxnSpPr>
          <p:spPr>
            <a:xfrm>
              <a:off x="11815" y="6310"/>
              <a:ext cx="735" cy="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6"/>
          <p:cNvSpPr txBox="1"/>
          <p:nvPr/>
        </p:nvSpPr>
        <p:spPr>
          <a:xfrm>
            <a:off x="615950" y="842010"/>
            <a:ext cx="796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9</a:t>
            </a:r>
            <a:endParaRPr 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2252345" y="4491990"/>
            <a:ext cx="7227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Current node 3 popped from stack ['1', '3']</a:t>
            </a:r>
            <a:endParaRPr lang="en-US"/>
          </a:p>
          <a:p>
            <a:r>
              <a:rPr lang="en-US"/>
              <a:t>3 is visited, pop node 3  from stack ['1']</a:t>
            </a:r>
            <a:endParaRPr lang="en-US"/>
          </a:p>
          <a:p>
            <a:r>
              <a:rPr lang="en-US"/>
              <a:t>push node 3 to post order ['4', '5', '2', '3']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252345" y="5544820"/>
            <a:ext cx="1546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backtrack</a:t>
            </a:r>
            <a:endParaRPr 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611880" y="719455"/>
            <a:ext cx="2729230" cy="2591435"/>
            <a:chOff x="10399" y="3959"/>
            <a:chExt cx="4298" cy="4081"/>
          </a:xfrm>
        </p:grpSpPr>
        <p:sp>
          <p:nvSpPr>
            <p:cNvPr id="16" name="Oval 1"/>
            <p:cNvSpPr/>
            <p:nvPr/>
          </p:nvSpPr>
          <p:spPr>
            <a:xfrm>
              <a:off x="12439" y="395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1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7" name="Oval 2"/>
            <p:cNvSpPr/>
            <p:nvPr/>
          </p:nvSpPr>
          <p:spPr>
            <a:xfrm>
              <a:off x="11401" y="536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400" kern="100">
                  <a:latin typeface="Calibri"/>
                  <a:ea typeface="SimSun"/>
                  <a:cs typeface="Times New Roman"/>
                  <a:sym typeface="Times New Roman"/>
                </a:rPr>
                <a:t>2</a:t>
              </a:r>
              <a:endParaRPr lang="en-US" altLang="zh-CN" sz="24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8" name="Oval 3"/>
            <p:cNvSpPr/>
            <p:nvPr/>
          </p:nvSpPr>
          <p:spPr>
            <a:xfrm>
              <a:off x="13763" y="5358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3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0399" y="706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4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20" name="Oval 5"/>
            <p:cNvSpPr/>
            <p:nvPr/>
          </p:nvSpPr>
          <p:spPr>
            <a:xfrm>
              <a:off x="12082" y="709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5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cxnSp>
          <p:nvCxnSpPr>
            <p:cNvPr id="23" name="Straight Arrow Connector 8"/>
            <p:cNvCxnSpPr/>
            <p:nvPr/>
          </p:nvCxnSpPr>
          <p:spPr>
            <a:xfrm flipH="1">
              <a:off x="12199" y="4766"/>
              <a:ext cx="376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/>
            <p:cNvCxnSpPr/>
            <p:nvPr/>
          </p:nvCxnSpPr>
          <p:spPr>
            <a:xfrm>
              <a:off x="13238" y="4766"/>
              <a:ext cx="66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"/>
            <p:cNvCxnSpPr/>
            <p:nvPr/>
          </p:nvCxnSpPr>
          <p:spPr>
            <a:xfrm flipH="1">
              <a:off x="11197" y="6314"/>
              <a:ext cx="671" cy="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1"/>
            <p:cNvCxnSpPr/>
            <p:nvPr/>
          </p:nvCxnSpPr>
          <p:spPr>
            <a:xfrm>
              <a:off x="11815" y="6310"/>
              <a:ext cx="735" cy="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6"/>
          <p:cNvSpPr txBox="1"/>
          <p:nvPr/>
        </p:nvSpPr>
        <p:spPr>
          <a:xfrm>
            <a:off x="615950" y="842010"/>
            <a:ext cx="796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10</a:t>
            </a:r>
            <a:endParaRPr 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2391410" y="4498340"/>
            <a:ext cx="64668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Current node 1 popped from stack ['1']</a:t>
            </a:r>
            <a:endParaRPr lang="en-US"/>
          </a:p>
          <a:p>
            <a:r>
              <a:rPr lang="en-US"/>
              <a:t>1 is visited, pop node 1  from stack []</a:t>
            </a:r>
            <a:endParaRPr lang="en-US"/>
          </a:p>
          <a:p>
            <a:r>
              <a:rPr lang="en-US"/>
              <a:t>push node 1 to post order ['4', '5', '2', '3', '1']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91410" y="5593080"/>
            <a:ext cx="1546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backtrack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609600"/>
            <a:ext cx="9782175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36645" y="370840"/>
            <a:ext cx="4490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define the structure used to represent the graph , stack, visited list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636645" y="1477645"/>
            <a:ext cx="374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initailize stack with start node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636645" y="2186305"/>
            <a:ext cx="3745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 an dummy stack action to simulate the recursive call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759200" y="3244215"/>
            <a:ext cx="3554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explore adjacent nodes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718560" y="4001770"/>
            <a:ext cx="44500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backtrack to the previous node after all adjacent nodes of the current node have been visited. 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636645" y="5305425"/>
            <a:ext cx="54394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When the entire graph is completely traversed and no node is unvisited, DFS terminates. 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677285" y="6268720"/>
            <a:ext cx="5198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return the pre-order and post order nodes list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09260" y="999490"/>
            <a:ext cx="0" cy="47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509260" y="1845945"/>
            <a:ext cx="0" cy="3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5509260" y="2831465"/>
            <a:ext cx="12065" cy="37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97195" y="3636645"/>
            <a:ext cx="3175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36565" y="4923790"/>
            <a:ext cx="635" cy="36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200" y="5967095"/>
            <a:ext cx="1270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192405" y="117475"/>
            <a:ext cx="327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illustration of code design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6555" y="354330"/>
            <a:ext cx="7709535" cy="61493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99225" y="2050415"/>
            <a:ext cx="3697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FF00"/>
                </a:solidFill>
              </a:rPr>
              <a:t>dummy pop and implement a dummy recursive call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26425" y="3244850"/>
            <a:ext cx="97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FF00"/>
                </a:solidFill>
              </a:rPr>
              <a:t>node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226425" y="4834255"/>
            <a:ext cx="239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FF00"/>
                </a:solidFill>
              </a:rPr>
              <a:t>left child, right child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128510" y="5305425"/>
            <a:ext cx="333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FF00"/>
                </a:solidFill>
              </a:rPr>
              <a:t>backtrack node for post order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104775"/>
            <a:ext cx="327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illustration of code design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075690" y="1404620"/>
            <a:ext cx="863473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b="1">
                <a:latin typeface="Calibri" charset="0"/>
                <a:cs typeface="SimSun" charset="0"/>
              </a:rPr>
              <a:t>Test case  example:</a:t>
            </a:r>
            <a:r>
              <a:rPr lang="en-US" b="0">
                <a:latin typeface="Calibri" charset="0"/>
                <a:cs typeface="SimSun" charset="0"/>
              </a:rPr>
              <a:t> </a:t>
            </a:r>
            <a:r>
              <a:rPr lang="en-US" b="1">
                <a:latin typeface="Calibri" charset="0"/>
                <a:cs typeface="SimSun" charset="0"/>
              </a:rPr>
              <a:t>541 21 32 42 51 convert to graph: graph: {'1': ['2', '3'], '2': ['4', '5'], '3': ['6', '7']} start_node: 1</a:t>
            </a:r>
            <a:endParaRPr lang="en-US" b="1">
              <a:latin typeface="Calibri" charset="0"/>
              <a:cs typeface="SimSun" charset="0"/>
            </a:endParaRPr>
          </a:p>
          <a:p>
            <a:pPr marL="0" indent="0"/>
            <a:endParaRPr lang="en-US"/>
          </a:p>
          <a:p>
            <a:pPr marL="0" indent="0"/>
            <a:r>
              <a:rPr lang="en-US" b="1"/>
              <a:t>and initialize the stack[] with start node 1</a:t>
            </a:r>
            <a:endParaRPr lang="en-US" b="1"/>
          </a:p>
        </p:txBody>
      </p:sp>
      <p:grpSp>
        <p:nvGrpSpPr>
          <p:cNvPr id="3" name="Group 2"/>
          <p:cNvGrpSpPr/>
          <p:nvPr/>
        </p:nvGrpSpPr>
        <p:grpSpPr>
          <a:xfrm>
            <a:off x="5032375" y="1583055"/>
            <a:ext cx="2729230" cy="2591435"/>
            <a:chOff x="10399" y="3959"/>
            <a:chExt cx="4298" cy="4081"/>
          </a:xfrm>
        </p:grpSpPr>
        <p:sp>
          <p:nvSpPr>
            <p:cNvPr id="16" name="Oval 1"/>
            <p:cNvSpPr/>
            <p:nvPr/>
          </p:nvSpPr>
          <p:spPr>
            <a:xfrm>
              <a:off x="12439" y="395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1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7" name="Oval 2"/>
            <p:cNvSpPr/>
            <p:nvPr/>
          </p:nvSpPr>
          <p:spPr>
            <a:xfrm>
              <a:off x="11401" y="536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kern="100">
                  <a:latin typeface="Calibri"/>
                  <a:ea typeface="SimSun"/>
                  <a:cs typeface="Times New Roman"/>
                  <a:sym typeface="Times New Roman"/>
                </a:rPr>
                <a:t>2</a:t>
              </a:r>
              <a:endParaRPr lang="en-US" altLang="zh-CN" sz="24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8" name="Oval 3"/>
            <p:cNvSpPr/>
            <p:nvPr/>
          </p:nvSpPr>
          <p:spPr>
            <a:xfrm>
              <a:off x="13763" y="5358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3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0399" y="706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4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20" name="Oval 5"/>
            <p:cNvSpPr/>
            <p:nvPr/>
          </p:nvSpPr>
          <p:spPr>
            <a:xfrm>
              <a:off x="12082" y="709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5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cxnSp>
          <p:nvCxnSpPr>
            <p:cNvPr id="23" name="Straight Arrow Connector 8"/>
            <p:cNvCxnSpPr/>
            <p:nvPr/>
          </p:nvCxnSpPr>
          <p:spPr>
            <a:xfrm flipH="1">
              <a:off x="12199" y="4766"/>
              <a:ext cx="376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/>
            <p:cNvCxnSpPr/>
            <p:nvPr/>
          </p:nvCxnSpPr>
          <p:spPr>
            <a:xfrm>
              <a:off x="13238" y="4766"/>
              <a:ext cx="66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"/>
            <p:cNvCxnSpPr/>
            <p:nvPr/>
          </p:nvCxnSpPr>
          <p:spPr>
            <a:xfrm flipH="1">
              <a:off x="11197" y="6314"/>
              <a:ext cx="671" cy="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1"/>
            <p:cNvCxnSpPr/>
            <p:nvPr/>
          </p:nvCxnSpPr>
          <p:spPr>
            <a:xfrm>
              <a:off x="11815" y="6310"/>
              <a:ext cx="735" cy="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611880" y="719455"/>
            <a:ext cx="2729230" cy="2591435"/>
            <a:chOff x="10399" y="3959"/>
            <a:chExt cx="4298" cy="4081"/>
          </a:xfrm>
        </p:grpSpPr>
        <p:sp>
          <p:nvSpPr>
            <p:cNvPr id="16" name="Oval 1"/>
            <p:cNvSpPr/>
            <p:nvPr/>
          </p:nvSpPr>
          <p:spPr>
            <a:xfrm>
              <a:off x="12439" y="395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1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7" name="Oval 2"/>
            <p:cNvSpPr/>
            <p:nvPr/>
          </p:nvSpPr>
          <p:spPr>
            <a:xfrm>
              <a:off x="11401" y="536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400" kern="100">
                  <a:latin typeface="Calibri"/>
                  <a:ea typeface="SimSun"/>
                  <a:cs typeface="Times New Roman"/>
                  <a:sym typeface="Times New Roman"/>
                </a:rPr>
                <a:t>2</a:t>
              </a:r>
              <a:endParaRPr lang="en-US" altLang="zh-CN" sz="24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8" name="Oval 3"/>
            <p:cNvSpPr/>
            <p:nvPr/>
          </p:nvSpPr>
          <p:spPr>
            <a:xfrm>
              <a:off x="13763" y="5358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3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0399" y="706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4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20" name="Oval 5"/>
            <p:cNvSpPr/>
            <p:nvPr/>
          </p:nvSpPr>
          <p:spPr>
            <a:xfrm>
              <a:off x="12082" y="709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5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cxnSp>
          <p:nvCxnSpPr>
            <p:cNvPr id="23" name="Straight Arrow Connector 8"/>
            <p:cNvCxnSpPr/>
            <p:nvPr/>
          </p:nvCxnSpPr>
          <p:spPr>
            <a:xfrm flipH="1">
              <a:off x="12199" y="4766"/>
              <a:ext cx="376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/>
            <p:cNvCxnSpPr/>
            <p:nvPr/>
          </p:nvCxnSpPr>
          <p:spPr>
            <a:xfrm>
              <a:off x="13238" y="4766"/>
              <a:ext cx="66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"/>
            <p:cNvCxnSpPr/>
            <p:nvPr/>
          </p:nvCxnSpPr>
          <p:spPr>
            <a:xfrm flipH="1">
              <a:off x="11197" y="6314"/>
              <a:ext cx="671" cy="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1"/>
            <p:cNvCxnSpPr/>
            <p:nvPr/>
          </p:nvCxnSpPr>
          <p:spPr>
            <a:xfrm>
              <a:off x="11815" y="6310"/>
              <a:ext cx="735" cy="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Box 5"/>
          <p:cNvSpPr txBox="1"/>
          <p:nvPr/>
        </p:nvSpPr>
        <p:spPr>
          <a:xfrm>
            <a:off x="2479040" y="4319905"/>
            <a:ext cx="71310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Current node 1 popped from stack ['1']</a:t>
            </a:r>
            <a:endParaRPr lang="en-US"/>
          </a:p>
          <a:p>
            <a:r>
              <a:rPr lang="en-US"/>
              <a:t>1 is NOT visited, push it to pre-order ['1']</a:t>
            </a:r>
            <a:endParaRPr lang="en-US"/>
          </a:p>
          <a:p>
            <a:r>
              <a:rPr lang="en-US"/>
              <a:t>explore the adjacent nodes</a:t>
            </a:r>
            <a:endParaRPr lang="en-US"/>
          </a:p>
          <a:p>
            <a:r>
              <a:rPr lang="en-US"/>
              <a:t> 3 is not visited,push it to stack ['1', '3']</a:t>
            </a:r>
            <a:endParaRPr lang="en-US"/>
          </a:p>
          <a:p>
            <a:r>
              <a:rPr lang="en-US"/>
              <a:t> 2 is not visited,push it to stack ['1', '3', '2']  from bottom to top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7690" y="480060"/>
            <a:ext cx="42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1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611880" y="719455"/>
            <a:ext cx="2729230" cy="2591435"/>
            <a:chOff x="10399" y="3959"/>
            <a:chExt cx="4298" cy="4081"/>
          </a:xfrm>
        </p:grpSpPr>
        <p:sp>
          <p:nvSpPr>
            <p:cNvPr id="16" name="Oval 1"/>
            <p:cNvSpPr/>
            <p:nvPr/>
          </p:nvSpPr>
          <p:spPr>
            <a:xfrm>
              <a:off x="12439" y="395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1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7" name="Oval 2"/>
            <p:cNvSpPr/>
            <p:nvPr/>
          </p:nvSpPr>
          <p:spPr>
            <a:xfrm>
              <a:off x="11401" y="536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400" kern="100">
                  <a:latin typeface="Calibri"/>
                  <a:ea typeface="SimSun"/>
                  <a:cs typeface="Times New Roman"/>
                  <a:sym typeface="Times New Roman"/>
                </a:rPr>
                <a:t>2</a:t>
              </a:r>
              <a:endParaRPr lang="en-US" altLang="zh-CN" sz="24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8" name="Oval 3"/>
            <p:cNvSpPr/>
            <p:nvPr/>
          </p:nvSpPr>
          <p:spPr>
            <a:xfrm>
              <a:off x="13763" y="5358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3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0399" y="706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4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20" name="Oval 5"/>
            <p:cNvSpPr/>
            <p:nvPr/>
          </p:nvSpPr>
          <p:spPr>
            <a:xfrm>
              <a:off x="12082" y="709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5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cxnSp>
          <p:nvCxnSpPr>
            <p:cNvPr id="23" name="Straight Arrow Connector 8"/>
            <p:cNvCxnSpPr/>
            <p:nvPr/>
          </p:nvCxnSpPr>
          <p:spPr>
            <a:xfrm flipH="1">
              <a:off x="12199" y="4766"/>
              <a:ext cx="376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/>
            <p:cNvCxnSpPr/>
            <p:nvPr/>
          </p:nvCxnSpPr>
          <p:spPr>
            <a:xfrm>
              <a:off x="13238" y="4766"/>
              <a:ext cx="66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"/>
            <p:cNvCxnSpPr/>
            <p:nvPr/>
          </p:nvCxnSpPr>
          <p:spPr>
            <a:xfrm flipH="1">
              <a:off x="11197" y="6314"/>
              <a:ext cx="671" cy="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1"/>
            <p:cNvCxnSpPr/>
            <p:nvPr/>
          </p:nvCxnSpPr>
          <p:spPr>
            <a:xfrm>
              <a:off x="11815" y="6310"/>
              <a:ext cx="735" cy="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2"/>
          <p:cNvSpPr txBox="1"/>
          <p:nvPr/>
        </p:nvSpPr>
        <p:spPr>
          <a:xfrm>
            <a:off x="2010410" y="4198620"/>
            <a:ext cx="75539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Current node 2 popped from stack ['1', '3', '2']</a:t>
            </a:r>
            <a:endParaRPr lang="en-US"/>
          </a:p>
          <a:p>
            <a:r>
              <a:rPr lang="en-US"/>
              <a:t>2 is NOT visited, push it to pre-order ['1', '2']</a:t>
            </a:r>
            <a:endParaRPr lang="en-US"/>
          </a:p>
          <a:p>
            <a:r>
              <a:rPr lang="en-US"/>
              <a:t>explore the adjacent nodes</a:t>
            </a:r>
            <a:endParaRPr lang="en-US"/>
          </a:p>
          <a:p>
            <a:r>
              <a:rPr lang="en-US"/>
              <a:t> 5 is not visited,push it to stack ['1', '3', '2', '5']</a:t>
            </a:r>
            <a:endParaRPr lang="en-US"/>
          </a:p>
          <a:p>
            <a:r>
              <a:rPr lang="en-US"/>
              <a:t> 4 is not visited,push it to stack ['1', '3', '2', '5', '4']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61950" y="419100"/>
            <a:ext cx="53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2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611880" y="719455"/>
            <a:ext cx="2729230" cy="2591435"/>
            <a:chOff x="10399" y="3959"/>
            <a:chExt cx="4298" cy="4081"/>
          </a:xfrm>
        </p:grpSpPr>
        <p:sp>
          <p:nvSpPr>
            <p:cNvPr id="16" name="Oval 1"/>
            <p:cNvSpPr/>
            <p:nvPr/>
          </p:nvSpPr>
          <p:spPr>
            <a:xfrm>
              <a:off x="12439" y="395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1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7" name="Oval 2"/>
            <p:cNvSpPr/>
            <p:nvPr/>
          </p:nvSpPr>
          <p:spPr>
            <a:xfrm>
              <a:off x="11401" y="536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400" kern="100">
                  <a:latin typeface="Calibri"/>
                  <a:ea typeface="SimSun"/>
                  <a:cs typeface="Times New Roman"/>
                  <a:sym typeface="Times New Roman"/>
                </a:rPr>
                <a:t>2</a:t>
              </a:r>
              <a:endParaRPr lang="en-US" altLang="zh-CN" sz="24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8" name="Oval 3"/>
            <p:cNvSpPr/>
            <p:nvPr/>
          </p:nvSpPr>
          <p:spPr>
            <a:xfrm>
              <a:off x="13763" y="5358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3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0399" y="706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4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20" name="Oval 5"/>
            <p:cNvSpPr/>
            <p:nvPr/>
          </p:nvSpPr>
          <p:spPr>
            <a:xfrm>
              <a:off x="12082" y="709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5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cxnSp>
          <p:nvCxnSpPr>
            <p:cNvPr id="23" name="Straight Arrow Connector 8"/>
            <p:cNvCxnSpPr/>
            <p:nvPr/>
          </p:nvCxnSpPr>
          <p:spPr>
            <a:xfrm flipH="1">
              <a:off x="12199" y="4766"/>
              <a:ext cx="376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/>
            <p:cNvCxnSpPr/>
            <p:nvPr/>
          </p:nvCxnSpPr>
          <p:spPr>
            <a:xfrm>
              <a:off x="13238" y="4766"/>
              <a:ext cx="66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"/>
            <p:cNvCxnSpPr/>
            <p:nvPr/>
          </p:nvCxnSpPr>
          <p:spPr>
            <a:xfrm flipH="1">
              <a:off x="11197" y="6314"/>
              <a:ext cx="671" cy="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1"/>
            <p:cNvCxnSpPr/>
            <p:nvPr/>
          </p:nvCxnSpPr>
          <p:spPr>
            <a:xfrm>
              <a:off x="11815" y="6310"/>
              <a:ext cx="735" cy="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Box 5"/>
          <p:cNvSpPr txBox="1"/>
          <p:nvPr/>
        </p:nvSpPr>
        <p:spPr>
          <a:xfrm>
            <a:off x="1871345" y="4516120"/>
            <a:ext cx="7506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Current node 4 popped from stack ['1', '3', '2', '5', '4']</a:t>
            </a:r>
            <a:endParaRPr lang="en-US"/>
          </a:p>
          <a:p>
            <a:r>
              <a:rPr lang="en-US"/>
              <a:t>4 is NOT visited, push it to pre-order ['1', '2', '4']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15950" y="842010"/>
            <a:ext cx="796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3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611880" y="719455"/>
            <a:ext cx="2729230" cy="2591435"/>
            <a:chOff x="10399" y="3959"/>
            <a:chExt cx="4298" cy="4081"/>
          </a:xfrm>
        </p:grpSpPr>
        <p:sp>
          <p:nvSpPr>
            <p:cNvPr id="16" name="Oval 1"/>
            <p:cNvSpPr/>
            <p:nvPr/>
          </p:nvSpPr>
          <p:spPr>
            <a:xfrm>
              <a:off x="12439" y="395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1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7" name="Oval 2"/>
            <p:cNvSpPr/>
            <p:nvPr/>
          </p:nvSpPr>
          <p:spPr>
            <a:xfrm>
              <a:off x="11401" y="5369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400" kern="100">
                  <a:latin typeface="Calibri"/>
                  <a:ea typeface="SimSun"/>
                  <a:cs typeface="Times New Roman"/>
                  <a:sym typeface="Times New Roman"/>
                </a:rPr>
                <a:t>2</a:t>
              </a:r>
              <a:endParaRPr lang="en-US" altLang="zh-CN" sz="24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8" name="Oval 3"/>
            <p:cNvSpPr/>
            <p:nvPr/>
          </p:nvSpPr>
          <p:spPr>
            <a:xfrm>
              <a:off x="13763" y="5358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3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19" name="Oval 4"/>
            <p:cNvSpPr/>
            <p:nvPr/>
          </p:nvSpPr>
          <p:spPr>
            <a:xfrm>
              <a:off x="10399" y="706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4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sp>
          <p:nvSpPr>
            <p:cNvPr id="20" name="Oval 5"/>
            <p:cNvSpPr/>
            <p:nvPr/>
          </p:nvSpPr>
          <p:spPr>
            <a:xfrm>
              <a:off x="12082" y="7096"/>
              <a:ext cx="935" cy="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2800" kern="100">
                  <a:latin typeface="Calibri"/>
                  <a:ea typeface="SimSun"/>
                  <a:cs typeface="Times New Roman"/>
                  <a:sym typeface="Times New Roman"/>
                </a:rPr>
                <a:t>5</a:t>
              </a:r>
              <a:endParaRPr lang="en-US" altLang="zh-CN" sz="2800" kern="100">
                <a:latin typeface="Calibri"/>
                <a:ea typeface="SimSun"/>
                <a:cs typeface="Times New Roman"/>
                <a:sym typeface="Times New Roman"/>
              </a:endParaRPr>
            </a:p>
          </p:txBody>
        </p:sp>
        <p:cxnSp>
          <p:nvCxnSpPr>
            <p:cNvPr id="23" name="Straight Arrow Connector 8"/>
            <p:cNvCxnSpPr/>
            <p:nvPr/>
          </p:nvCxnSpPr>
          <p:spPr>
            <a:xfrm flipH="1">
              <a:off x="12199" y="4766"/>
              <a:ext cx="376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/>
            <p:cNvCxnSpPr/>
            <p:nvPr/>
          </p:nvCxnSpPr>
          <p:spPr>
            <a:xfrm>
              <a:off x="13238" y="4766"/>
              <a:ext cx="66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0"/>
            <p:cNvCxnSpPr/>
            <p:nvPr/>
          </p:nvCxnSpPr>
          <p:spPr>
            <a:xfrm flipH="1">
              <a:off x="11197" y="6314"/>
              <a:ext cx="671" cy="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1"/>
            <p:cNvCxnSpPr/>
            <p:nvPr/>
          </p:nvCxnSpPr>
          <p:spPr>
            <a:xfrm>
              <a:off x="11815" y="6310"/>
              <a:ext cx="735" cy="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6"/>
          <p:cNvSpPr txBox="1"/>
          <p:nvPr/>
        </p:nvSpPr>
        <p:spPr>
          <a:xfrm>
            <a:off x="615950" y="842010"/>
            <a:ext cx="796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4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2103755" y="4517390"/>
            <a:ext cx="68154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Current node 4 popped from stack ['1', '3', '2', '5', '4']</a:t>
            </a:r>
            <a:endParaRPr lang="en-US"/>
          </a:p>
          <a:p>
            <a:r>
              <a:rPr lang="en-US"/>
              <a:t>4 is visited, pop node 4  from stack ['1', '3', '2', '5']</a:t>
            </a:r>
            <a:endParaRPr lang="en-US"/>
          </a:p>
          <a:p>
            <a:r>
              <a:rPr lang="en-US"/>
              <a:t>push node 4 to post order ['4']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103755" y="5611495"/>
            <a:ext cx="376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 is leaf node, no adjacent nodes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103755" y="5979795"/>
            <a:ext cx="1546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backtrack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2441</Words>
  <Application>WPS Presentation</Application>
  <PresentationFormat>宽屏</PresentationFormat>
  <Paragraphs>232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Calibri</vt:lpstr>
      <vt:lpstr>Times New Roman</vt:lpstr>
      <vt:lpstr>Calibri</vt:lpstr>
      <vt:lpstr>SimSun</vt:lpstr>
      <vt:lpstr>Times New Roman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robin</cp:lastModifiedBy>
  <cp:revision>53</cp:revision>
  <dcterms:created xsi:type="dcterms:W3CDTF">2023-11-07T15:59:09Z</dcterms:created>
  <dcterms:modified xsi:type="dcterms:W3CDTF">2023-11-07T15:59:09Z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