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0"/>
    <p:restoredTop sz="75673"/>
  </p:normalViewPr>
  <p:slideViewPr>
    <p:cSldViewPr snapToGrid="0" snapToObjects="1">
      <p:cViewPr varScale="1">
        <p:scale>
          <a:sx n="112" d="100"/>
          <a:sy n="112" d="100"/>
        </p:scale>
        <p:origin x="1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86132-B83F-984B-B6ED-F1CE80DE082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23CD2-E670-1845-8957-32C850F8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70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Agile Practices: Extreme Programming, Scrum and Lean. </a:t>
            </a:r>
          </a:p>
          <a:p>
            <a:pPr marL="171450" indent="-171450">
              <a:buFontTx/>
              <a:buChar char="-"/>
            </a:pPr>
            <a:r>
              <a:rPr lang="en-US" dirty="0"/>
              <a:t>Just using these practices by no means will make people success – understanding the principles behind these practices is imperative. </a:t>
            </a:r>
          </a:p>
          <a:p>
            <a:r>
              <a:rPr lang="en-US" dirty="0"/>
              <a:t>- In author’s profession experience – difference between highly productive developer vs average developer can be profound. But these productive </a:t>
            </a:r>
            <a:r>
              <a:rPr lang="en-US" dirty="0" err="1"/>
              <a:t>devs</a:t>
            </a:r>
            <a:r>
              <a:rPr lang="en-US" dirty="0"/>
              <a:t> aren’t born that way, They just have some distinguish skills which can be learned.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23CD2-E670-1845-8957-32C850F8F8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31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Bridge the communication gap between stakeholders &amp; explain technical concepts in common sense language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23CD2-E670-1845-8957-32C850F8F8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12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Code </a:t>
            </a:r>
            <a:r>
              <a:rPr lang="en-US" dirty="0" err="1"/>
              <a:t>Mokey</a:t>
            </a:r>
            <a:r>
              <a:rPr lang="en-US" dirty="0"/>
              <a:t>-ness: Based on recent example I can say the </a:t>
            </a:r>
            <a:r>
              <a:rPr lang="en-US" b="1" dirty="0"/>
              <a:t>internal </a:t>
            </a:r>
            <a:r>
              <a:rPr lang="en-US" b="1" dirty="0" err="1"/>
              <a:t>oauth</a:t>
            </a:r>
            <a:r>
              <a:rPr lang="en-US" b="0" dirty="0"/>
              <a:t> </a:t>
            </a:r>
            <a:r>
              <a:rPr lang="en-US" b="1" dirty="0"/>
              <a:t>with </a:t>
            </a:r>
            <a:r>
              <a:rPr lang="en-US" b="1" dirty="0" err="1"/>
              <a:t>jwt</a:t>
            </a:r>
            <a:r>
              <a:rPr lang="en-US" b="1" dirty="0"/>
              <a:t> assertion</a:t>
            </a:r>
            <a:r>
              <a:rPr lang="en-US" b="0" dirty="0"/>
              <a:t> developed by our organization without thinking how it affects the consumers. </a:t>
            </a:r>
          </a:p>
          <a:p>
            <a:pPr marL="228600" indent="-228600">
              <a:buAutoNum type="arabicPeriod"/>
            </a:pPr>
            <a:r>
              <a:rPr lang="en-US" b="0" dirty="0"/>
              <a:t>Software Archaeology : Code with no documentation, poorly named artifacts like variables classes and gives a feeling like archaeologist trying to figure out how ancient developer would have though of this project. </a:t>
            </a:r>
          </a:p>
          <a:p>
            <a:pPr marL="228600" indent="-228600">
              <a:buAutoNum type="arabicPeriod"/>
            </a:pPr>
            <a:r>
              <a:rPr lang="en-US" b="0" dirty="0"/>
              <a:t>Michael Feathers in </a:t>
            </a:r>
            <a:r>
              <a:rPr lang="en-US" b="1" i="1" dirty="0"/>
              <a:t>Working with Legacy Code </a:t>
            </a:r>
            <a:endParaRPr lang="en-US" b="0" i="0" dirty="0"/>
          </a:p>
          <a:p>
            <a:pPr marL="228600" indent="-228600">
              <a:buAutoNum type="arabicPeriod"/>
            </a:pPr>
            <a:r>
              <a:rPr lang="en-US" b="0" i="0" dirty="0"/>
              <a:t>Book also talked about what was the WATERFALL model / approach – Requirements, Design, Implementation, Integration, Testing, Installation and Maintenance – in that very specific order! </a:t>
            </a:r>
          </a:p>
          <a:p>
            <a:pPr marL="685800" lvl="1" indent="-228600">
              <a:buAutoNum type="arabicPeriod"/>
            </a:pPr>
            <a:r>
              <a:rPr lang="en-US" b="0" i="0" dirty="0"/>
              <a:t>If you want to understand it came as is because of experience of manufacturing industry</a:t>
            </a:r>
          </a:p>
          <a:p>
            <a:pPr marL="685800" lvl="1" indent="-228600">
              <a:buAutoNum type="arabicPeriod"/>
            </a:pPr>
            <a:r>
              <a:rPr lang="en-US" b="0" i="0" dirty="0"/>
              <a:t>But the challenge was software is not assembling of pre-fabricated/manufacture pieces in always the same right order.</a:t>
            </a:r>
          </a:p>
          <a:p>
            <a:pPr marL="685800" lvl="1" indent="-228600">
              <a:buAutoNum type="arabicPeriod"/>
            </a:pPr>
            <a:r>
              <a:rPr lang="en-US" b="0" i="0" dirty="0"/>
              <a:t>Eventually the model started to see challenges like i2m just too long</a:t>
            </a:r>
          </a:p>
          <a:p>
            <a:pPr marL="685800" lvl="1" indent="-228600">
              <a:buAutoNum type="arabicPeriod"/>
            </a:pPr>
            <a:r>
              <a:rPr lang="en-US" b="0" i="0" dirty="0"/>
              <a:t>Comparing this from building a house – blueprint, built but not added a room in between or after construction where as how many new features get added before software is done completely?</a:t>
            </a:r>
          </a:p>
          <a:p>
            <a:pPr marL="228600" indent="-228600">
              <a:buAutoNum type="arabicPeriod"/>
            </a:pPr>
            <a:r>
              <a:rPr lang="en-US" b="0" dirty="0"/>
              <a:t>One of the aspect of Waterfall is about Integration is put off to the late; considering the experience of encryption @ rest, having isolated stories being developed didn’t make sense. May be from the failures of waterfall we should always think about integration should be quicker than later. </a:t>
            </a:r>
          </a:p>
          <a:p>
            <a:pPr marL="228600" indent="-228600">
              <a:buAutoNum type="arabicPeriod"/>
            </a:pPr>
            <a:endParaRPr lang="en-US" b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23CD2-E670-1845-8957-32C850F8F8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66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This is my interpretation of the author and feel free to read </a:t>
            </a:r>
            <a:r>
              <a:rPr lang="en-US" b="1" dirty="0"/>
              <a:t>When “Process” becomes “Busy” work</a:t>
            </a:r>
            <a:r>
              <a:rPr lang="en-US" dirty="0"/>
              <a:t> chapter to understand it further yourself.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 feel disengage because in our current organization, so much is happening without our involvement or even if we are involved, have absolutely no influence – we are reaching state of disengagement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And yes it feels like disrespectful that the company aren’t caring for some of the talent.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Here Be Dragons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n-US" dirty="0"/>
              <a:t>- Guestimates… developers really do not have idea how much is pending!</a:t>
            </a:r>
          </a:p>
          <a:p>
            <a:pPr marL="628650" lvl="1" indent="-171450" algn="l">
              <a:buFontTx/>
              <a:buChar char="-"/>
            </a:pPr>
            <a:r>
              <a:rPr lang="en-US" dirty="0"/>
              <a:t>Developers three states “Finished”, “Not yet started”, “almost done”</a:t>
            </a:r>
          </a:p>
          <a:p>
            <a:pPr marL="171450" lvl="0" indent="-171450" algn="l">
              <a:buFontTx/>
              <a:buChar char="-"/>
            </a:pPr>
            <a:r>
              <a:rPr lang="en-US" dirty="0"/>
              <a:t>Estimates Unknowns: I am not sure if the author meant that design documents aren’t that useful vs design documents are useful for us/ourself to understand what customer needs?</a:t>
            </a:r>
          </a:p>
          <a:p>
            <a:pPr marL="171450" lvl="0" indent="-171450" algn="l">
              <a:buFontTx/>
              <a:buChar char="-"/>
            </a:pPr>
            <a:r>
              <a:rPr lang="en-US" dirty="0"/>
              <a:t>Industry of </a:t>
            </a:r>
            <a:r>
              <a:rPr lang="en-US" dirty="0" err="1"/>
              <a:t>Amatures</a:t>
            </a:r>
            <a:r>
              <a:rPr lang="en-US" dirty="0"/>
              <a:t>: </a:t>
            </a:r>
          </a:p>
          <a:p>
            <a:pPr marL="628650" lvl="1" indent="-171450" algn="l">
              <a:buFontTx/>
              <a:buChar char="-"/>
            </a:pPr>
            <a:r>
              <a:rPr lang="en-US" dirty="0"/>
              <a:t>Civil </a:t>
            </a:r>
            <a:r>
              <a:rPr lang="en-US" dirty="0" err="1"/>
              <a:t>Engg</a:t>
            </a:r>
            <a:r>
              <a:rPr lang="en-US" dirty="0"/>
              <a:t> is concrete vs Software dev is abstract</a:t>
            </a:r>
          </a:p>
          <a:p>
            <a:pPr marL="628650" lvl="1" indent="-171450" algn="l">
              <a:buFontTx/>
              <a:buChar char="-"/>
            </a:pPr>
            <a:r>
              <a:rPr lang="en-US" dirty="0"/>
              <a:t>Hippocrates defined medicine as “Do No Harm”, for software we have no guide to make good choices (only </a:t>
            </a:r>
            <a:r>
              <a:rPr lang="en-US"/>
              <a:t>past experiences)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23CD2-E670-1845-8957-32C850F8F8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1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9EE5-8D26-A541-8EFF-9BC6A06AD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TL;DR – Beyond legacy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9819E-42A9-3E4D-94C1-9F53EAAB36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Nine Practices to extend the life (&amp; value) of your software</a:t>
            </a:r>
          </a:p>
        </p:txBody>
      </p:sp>
    </p:spTree>
    <p:extLst>
      <p:ext uri="{BB962C8B-B14F-4D97-AF65-F5344CB8AC3E}">
        <p14:creationId xmlns:p14="http://schemas.microsoft.com/office/powerpoint/2010/main" val="90614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B746-FCBF-D241-9C1B-645DB18F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257AD-E282-B84F-B2AF-BABCC88B6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 by David Scott Bernstein (published 2015)</a:t>
            </a:r>
          </a:p>
          <a:p>
            <a:r>
              <a:rPr lang="en-US" dirty="0"/>
              <a:t>Book includes his 30yrs of experience as professional developer</a:t>
            </a:r>
          </a:p>
          <a:p>
            <a:r>
              <a:rPr lang="en-US" dirty="0"/>
              <a:t>Learning evolves: Waterfall approach to Agile software development (XP)</a:t>
            </a:r>
          </a:p>
          <a:p>
            <a:r>
              <a:rPr lang="en-US" dirty="0"/>
              <a:t>Figure out everything upfront </a:t>
            </a:r>
            <a:r>
              <a:rPr lang="en-US" dirty="0">
                <a:sym typeface="Wingdings" pitchFamily="2" charset="2"/>
              </a:rPr>
              <a:t> figure as we go but with </a:t>
            </a:r>
            <a:r>
              <a:rPr lang="en-US" b="1" dirty="0">
                <a:sym typeface="Wingdings" pitchFamily="2" charset="2"/>
              </a:rPr>
              <a:t>Design</a:t>
            </a:r>
            <a:r>
              <a:rPr lang="en-US" dirty="0">
                <a:sym typeface="Wingdings" pitchFamily="2" charset="2"/>
              </a:rPr>
              <a:t>, Build, Test</a:t>
            </a:r>
          </a:p>
          <a:p>
            <a:r>
              <a:rPr lang="en-US" dirty="0">
                <a:sym typeface="Wingdings" pitchFamily="2" charset="2"/>
              </a:rPr>
              <a:t>Book comprise of Nine Practices using Agile Practices</a:t>
            </a:r>
          </a:p>
          <a:p>
            <a:pPr lvl="1"/>
            <a:r>
              <a:rPr lang="en-US" dirty="0">
                <a:sym typeface="Wingdings" pitchFamily="2" charset="2"/>
              </a:rPr>
              <a:t>Adopt these practices</a:t>
            </a:r>
          </a:p>
          <a:p>
            <a:pPr lvl="1"/>
            <a:r>
              <a:rPr lang="en-US" dirty="0">
                <a:sym typeface="Wingdings" pitchFamily="2" charset="2"/>
              </a:rPr>
              <a:t>But it is more important to understand them (mindset change)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0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B668-5865-3247-A6F9-93B582B1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Stakeholdes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E3AC9-9862-084B-A920-8D8292801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Developers</a:t>
            </a:r>
          </a:p>
          <a:p>
            <a:r>
              <a:rPr lang="en-US" dirty="0"/>
              <a:t>IT Managers</a:t>
            </a:r>
          </a:p>
          <a:p>
            <a:r>
              <a:rPr lang="en-US" dirty="0"/>
              <a:t>Software Customers/Users</a:t>
            </a:r>
          </a:p>
          <a:p>
            <a:r>
              <a:rPr lang="en-US" dirty="0"/>
              <a:t>Product Managers</a:t>
            </a:r>
          </a:p>
          <a:p>
            <a:r>
              <a:rPr lang="en-US" dirty="0"/>
              <a:t>and literally anyone interested in the tech. </a:t>
            </a:r>
          </a:p>
        </p:txBody>
      </p:sp>
    </p:spTree>
    <p:extLst>
      <p:ext uri="{BB962C8B-B14F-4D97-AF65-F5344CB8AC3E}">
        <p14:creationId xmlns:p14="http://schemas.microsoft.com/office/powerpoint/2010/main" val="12371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2ED5-D96C-A241-BEC1-7B0C1D81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The legacy code crisis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518D8-AC95-164A-9842-FE81604EF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True example of organization with experienced, smart professionals</a:t>
            </a:r>
          </a:p>
          <a:p>
            <a:r>
              <a:rPr lang="en-US" dirty="0"/>
              <a:t>Code monkey-ness: Micro-focused on building “just this feature”</a:t>
            </a:r>
          </a:p>
          <a:p>
            <a:r>
              <a:rPr lang="en-US" dirty="0"/>
              <a:t>Deadlines slips, More processes added, Eroded trust further. </a:t>
            </a:r>
          </a:p>
          <a:p>
            <a:r>
              <a:rPr lang="en-US" dirty="0"/>
              <a:t>Relationship between QA, Dev and Operations? </a:t>
            </a:r>
          </a:p>
          <a:p>
            <a:r>
              <a:rPr lang="en-US" dirty="0"/>
              <a:t>From there to “People began to care”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legacy Code</a:t>
            </a:r>
          </a:p>
          <a:p>
            <a:r>
              <a:rPr lang="en-US" dirty="0"/>
              <a:t>Requires “Software Archaeology”</a:t>
            </a:r>
          </a:p>
          <a:p>
            <a:r>
              <a:rPr lang="en-US" dirty="0"/>
              <a:t>Michael Feathers: any code with no unit test case (even newly written code)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5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D263-75D3-FA4D-AEAC-9A764BD8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2884D-FAB4-AE49-83A1-172F208F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Waterfall and quirks! </a:t>
            </a:r>
          </a:p>
          <a:p>
            <a:r>
              <a:rPr lang="en-US" dirty="0"/>
              <a:t>Recipes vs Formula – cook vs baker</a:t>
            </a:r>
          </a:p>
          <a:p>
            <a:r>
              <a:rPr lang="en-US" dirty="0"/>
              <a:t>QA is the angel on my shoulder; I am sloppy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Process becomes pain in ****</a:t>
            </a:r>
          </a:p>
          <a:p>
            <a:r>
              <a:rPr lang="en-US" dirty="0"/>
              <a:t>All software development road to hell – paved with good intensions!</a:t>
            </a:r>
          </a:p>
          <a:p>
            <a:pPr lvl="1"/>
            <a:r>
              <a:rPr lang="en-US" dirty="0"/>
              <a:t>Process is an overhead!</a:t>
            </a:r>
          </a:p>
          <a:p>
            <a:pPr lvl="1"/>
            <a:r>
              <a:rPr lang="en-US" dirty="0"/>
              <a:t>Engagement = Respect*</a:t>
            </a:r>
          </a:p>
          <a:p>
            <a:r>
              <a:rPr lang="en-US" dirty="0"/>
              <a:t>Process can’t define creativity / doing the right thing or even doing faster?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0566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176</TotalTime>
  <Words>754</Words>
  <Application>Microsoft Macintosh PowerPoint</Application>
  <PresentationFormat>Widescreen</PresentationFormat>
  <Paragraphs>64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Vapor Trail</vt:lpstr>
      <vt:lpstr>TL;DR – Beyond legacy code</vt:lpstr>
      <vt:lpstr>Introduction</vt:lpstr>
      <vt:lpstr>Stakeholdes</vt:lpstr>
      <vt:lpstr>Part I: The legacy code crisis</vt:lpstr>
      <vt:lpstr>Condt…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TL;DR – Beyond legacy code</dc:title>
  <dc:creator>Goyal, Arpit</dc:creator>
  <cp:lastModifiedBy>Goyal, Arpit</cp:lastModifiedBy>
  <cp:revision>9</cp:revision>
  <dcterms:created xsi:type="dcterms:W3CDTF">2021-04-14T03:51:52Z</dcterms:created>
  <dcterms:modified xsi:type="dcterms:W3CDTF">2021-04-14T07:06:41Z</dcterms:modified>
</cp:coreProperties>
</file>