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0B2C-B696-8C78-5FF2-AE6F5C06E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C916-E6C0-9023-53EE-BC8B8211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23A9-EFE9-B395-100C-284677F0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56E6-3CA0-4129-E436-4FA6C5E8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C1D1-B254-4239-9652-E5DD38EC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110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D90-B3A8-B566-1B49-8E264972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FDA13-3E90-B04E-6975-B6D411A9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4077-B0B5-C56B-F663-C5BDA2AD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5B00-AEEB-C1A6-CDDC-6AAC850C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9C2E-7CB8-01A1-540E-FBBA7020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044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1A19F-CD2C-F29A-795A-9DA088B45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56627-37D2-39F9-09FB-7382E9D4C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68F1-2171-E888-D72E-C44AD68D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0A90-D825-3103-DEBD-06515A84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02ED-1E77-0FDE-C165-7947F5C2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8403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E541-6D42-AB0C-3032-75B0452B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E12E-7B0A-5C94-464A-6F4A5656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66FD-78F1-F3CC-DDA7-5DFB6B1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FC7A4-BCC7-700B-EA9E-EC75DD20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407D-7CE4-38CA-1104-D856844E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805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D14-9994-0D11-8446-D713EDF5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DA15F-FC10-A664-D01D-E9EAAE1CB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916F-69D1-B30D-3ECE-41887C90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DC0A-6190-E45B-82CC-3CA404F7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4F2B-CC2C-D6C5-64D3-93F92C95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54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FEFC-EADA-9DBF-83C0-F6A7882D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AAA8-648B-9B1E-5718-6DC0D2B06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3BF1-8D88-0D6F-6427-DB9F53B0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60B7-B4F1-74C8-26C6-D2788574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ED525-5F8E-FCC9-4B36-225A37B5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0A39-0E94-CD91-A731-68D3162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6780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3FAD-92B9-D54D-6236-31E9A200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47E0-95DA-98B5-55ED-F5897BE0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3BF2C-489B-E1B4-63BD-F2363B46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60E8E-6A81-08F9-0D43-55CBC60BA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18BFB-ACE9-FD3A-6BF6-CB119C4B1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EFA1A-4603-F0A9-EFC1-96A716A5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8EB18-E055-B30B-959C-0621BC98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A0456-EDFC-61A3-F218-109096D7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19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16DE-4E57-8328-316D-657BCE2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C3CF1-3EDF-9C51-19A0-FCFD152B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222B7-2E39-3B36-73B1-007962B0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380A1-7843-404E-8762-BD1D9F2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9293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C1232-F0F6-3DB6-0A06-2A3F297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64D1D-EC83-FE6A-AEFA-0B290468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9DB4A-F926-05AA-18BA-6EDA89F0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94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D68F-93B0-7B5C-4EB7-C518B13D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9576-6F32-EC52-F913-D0A0D5CE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A0FE-D07C-EFE2-71DA-B7DFF011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D4F2A-E9D7-018E-B072-2AAE9FB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2F7BE-9223-8DB1-7EDA-4FC52F15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1533-97BA-7847-AC1C-FD7AD52B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976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3F69-0C51-4675-E62D-9C7D8AA9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F2DD5-B8CB-F5AE-7AA3-D8A6B74B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6D74B-D514-4E5D-73E2-E03C3FF1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6B59-9C5E-D676-F0BB-D758105F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D886-2EB4-810B-9691-8F3EBC4A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19C77-2A1C-47B5-CA7D-094DFC2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21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16AE4-A873-CA52-5EC4-180B8567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820D7-CF37-1F7A-E99D-0650F8B4E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9DA7-1144-EBC2-50BF-BAD2ED8D5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00B97-7DEA-4EE2-93B5-0A61CB4EC408}" type="datetimeFigureOut">
              <a:rPr lang="en-HK" smtClean="0"/>
              <a:t>24/11/2024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DDF0-7E70-6D08-8A73-EAF7CE53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A2D3-437B-5A0A-A626-3A5FB54B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C1F49-4326-4B6B-8899-D8D436261E8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73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8033-005E-38B0-4B6E-600D30E3B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KultureHire</a:t>
            </a:r>
            <a: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 </a:t>
            </a:r>
            <a:b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</a:b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Business Analyst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In</a:t>
            </a:r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  <a:t>ternship</a:t>
            </a:r>
            <a:br>
              <a:rPr lang="en-US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</a:rPr>
            </a:b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EC56F-7AC0-98C8-E290-1153B6886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775" y="3429000"/>
            <a:ext cx="7339584" cy="648094"/>
          </a:xfrm>
        </p:spPr>
        <p:txBody>
          <a:bodyPr/>
          <a:lstStyle/>
          <a:p>
            <a:r>
              <a:rPr lang="en-GB" dirty="0"/>
              <a:t>Career Aspirations of Gen Z: Redefining Success</a:t>
            </a:r>
            <a:endParaRPr lang="en-HK" dirty="0"/>
          </a:p>
        </p:txBody>
      </p:sp>
      <p:pic>
        <p:nvPicPr>
          <p:cNvPr id="7" name="Picture 6" descr="A person standing next to a board with graphs and charts&#10;&#10;Description automatically generated">
            <a:extLst>
              <a:ext uri="{FF2B5EF4-FFF2-40B4-BE49-F238E27FC236}">
                <a16:creationId xmlns:a16="http://schemas.microsoft.com/office/drawing/2014/main" id="{8DF788B6-A8EB-887F-C6BC-698247AF2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" y="2793090"/>
            <a:ext cx="3701491" cy="37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0B630-0E5A-BADD-DC13-EFC16CA3DD7F}"/>
              </a:ext>
            </a:extLst>
          </p:cNvPr>
          <p:cNvSpPr txBox="1"/>
          <p:nvPr/>
        </p:nvSpPr>
        <p:spPr>
          <a:xfrm>
            <a:off x="1167994" y="1901951"/>
            <a:ext cx="95097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The project aimed to explore the career aspirations of Gen-Z professionals using data analysis and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Primary objectives: Identify trends, patterns, and key drivers influencing career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Focus: Create functional dashboards providing actionable insights for managers and HR teams.</a:t>
            </a:r>
          </a:p>
          <a:p>
            <a:endParaRPr lang="en-H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1ED6-367B-A404-588C-1AE2DDFD6FD3}"/>
              </a:ext>
            </a:extLst>
          </p:cNvPr>
          <p:cNvSpPr txBox="1"/>
          <p:nvPr/>
        </p:nvSpPr>
        <p:spPr>
          <a:xfrm>
            <a:off x="855878" y="402336"/>
            <a:ext cx="982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42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D2120-0DD3-DB74-D70D-757ACF34FDB0}"/>
              </a:ext>
            </a:extLst>
          </p:cNvPr>
          <p:cNvSpPr/>
          <p:nvPr/>
        </p:nvSpPr>
        <p:spPr>
          <a:xfrm>
            <a:off x="1068019" y="1324052"/>
            <a:ext cx="2384755" cy="2245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Learning &amp; Growth</a:t>
            </a:r>
            <a:r>
              <a:rPr lang="en-GB" dirty="0"/>
              <a:t> 60% prioritize skill development</a:t>
            </a:r>
            <a:endParaRPr lang="en-H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2CA90A-CBB4-7A73-6F6A-207CA00948E1}"/>
              </a:ext>
            </a:extLst>
          </p:cNvPr>
          <p:cNvSpPr/>
          <p:nvPr/>
        </p:nvSpPr>
        <p:spPr>
          <a:xfrm>
            <a:off x="8018676" y="1243585"/>
            <a:ext cx="2384755" cy="2245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Work-Life Balance</a:t>
            </a:r>
            <a:r>
              <a:rPr lang="en-GB" dirty="0"/>
              <a:t> Key to satisfaction.</a:t>
            </a:r>
            <a:endParaRPr lang="en-H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50576-4313-3F35-8AAE-F1DD44319B27}"/>
              </a:ext>
            </a:extLst>
          </p:cNvPr>
          <p:cNvSpPr/>
          <p:nvPr/>
        </p:nvSpPr>
        <p:spPr>
          <a:xfrm>
            <a:off x="8028427" y="3931921"/>
            <a:ext cx="2384755" cy="2245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Career Stage Focus</a:t>
            </a:r>
            <a:r>
              <a:rPr lang="en-GB" dirty="0"/>
              <a:t> Early-career = skill-building.</a:t>
            </a:r>
            <a:endParaRPr lang="en-H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E4C95-D06A-888F-9291-1D577D07D7B9}"/>
              </a:ext>
            </a:extLst>
          </p:cNvPr>
          <p:cNvSpPr/>
          <p:nvPr/>
        </p:nvSpPr>
        <p:spPr>
          <a:xfrm>
            <a:off x="946099" y="4063594"/>
            <a:ext cx="2384755" cy="2245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Mission Alignment</a:t>
            </a:r>
            <a:r>
              <a:rPr lang="en-GB" dirty="0"/>
              <a:t> 70% value purpose-driven work.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F358F-B65E-2C97-C0B4-E00EAD6E6BCE}"/>
              </a:ext>
            </a:extLst>
          </p:cNvPr>
          <p:cNvSpPr txBox="1"/>
          <p:nvPr/>
        </p:nvSpPr>
        <p:spPr>
          <a:xfrm>
            <a:off x="1978756" y="154684"/>
            <a:ext cx="724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600" b="1" dirty="0"/>
              <a:t>Key</a:t>
            </a:r>
            <a:r>
              <a:rPr lang="en-HK" dirty="0"/>
              <a:t> </a:t>
            </a:r>
            <a:r>
              <a:rPr lang="en-HK" sz="3600" b="1" dirty="0"/>
              <a:t>Findings</a:t>
            </a:r>
          </a:p>
        </p:txBody>
      </p:sp>
      <p:pic>
        <p:nvPicPr>
          <p:cNvPr id="9" name="Picture 8" descr="A magnifying glass and graph&#10;&#10;Description automatically generated">
            <a:extLst>
              <a:ext uri="{FF2B5EF4-FFF2-40B4-BE49-F238E27FC236}">
                <a16:creationId xmlns:a16="http://schemas.microsoft.com/office/drawing/2014/main" id="{7E03F16D-48FE-0902-C70C-75707FB26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34" y="2126305"/>
            <a:ext cx="2681630" cy="26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8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C1E3E2F-9AE1-9515-044A-AAC8AA3A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" y="111558"/>
            <a:ext cx="5688012" cy="31632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578237-8DEC-655E-CCFC-2FEAFD7F0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111557"/>
            <a:ext cx="5611392" cy="30120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E9BE93B-45AC-40A1-1586-5D8E581B4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34" y="3583212"/>
            <a:ext cx="5702832" cy="3091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82A03-3DBB-431C-C204-317425714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854" y="3586276"/>
            <a:ext cx="5688012" cy="3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1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E52E7-E044-5BF2-D79C-CC2B77E13B86}"/>
              </a:ext>
            </a:extLst>
          </p:cNvPr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'Wow' Insights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7D79988D-2697-0957-B585-CB279F99D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176391"/>
            <a:ext cx="4777381" cy="433547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013BDE-2F9E-D69D-2937-10FAEE813367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Over 80% of Gen-Z professionals prioritize continuous learning over promotions.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Employees are 50% more likely to stay in organizations with clear social missions.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Leadership interest peaks at mid-career stages rather than entry-level.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Hybrid work models saw a 70% preference over traditional office setups.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Technical and interpersonal skills are equally valued, with a 40%-40% split in importance.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300C4D-607B-D06C-A1BC-FC7132E6AFAF}"/>
              </a:ext>
            </a:extLst>
          </p:cNvPr>
          <p:cNvSpPr txBox="1"/>
          <p:nvPr/>
        </p:nvSpPr>
        <p:spPr>
          <a:xfrm>
            <a:off x="363600" y="83902"/>
            <a:ext cx="254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5D89D-F9A6-7995-E9E7-9ECBF0F8E417}"/>
              </a:ext>
            </a:extLst>
          </p:cNvPr>
          <p:cNvSpPr txBox="1"/>
          <p:nvPr/>
        </p:nvSpPr>
        <p:spPr>
          <a:xfrm>
            <a:off x="612649" y="1261511"/>
            <a:ext cx="240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RECOMMENDATIONS</a:t>
            </a:r>
            <a:endParaRPr lang="en-H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A9991-55E4-8C78-87FD-603B735F8993}"/>
              </a:ext>
            </a:extLst>
          </p:cNvPr>
          <p:cNvSpPr txBox="1"/>
          <p:nvPr/>
        </p:nvSpPr>
        <p:spPr>
          <a:xfrm>
            <a:off x="646482" y="1747627"/>
            <a:ext cx="2743200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Invest in leadership development programs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Implement a feedback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Schedule regular meetings with the managers and teams to ensure open communication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C3725-8DD6-757C-6CEA-22432BDB4ADC}"/>
              </a:ext>
            </a:extLst>
          </p:cNvPr>
          <p:cNvSpPr txBox="1"/>
          <p:nvPr/>
        </p:nvSpPr>
        <p:spPr>
          <a:xfrm>
            <a:off x="4796941" y="83902"/>
            <a:ext cx="1457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PROBLEM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EFAD2-353C-2F87-22BA-1BCDC4849E8C}"/>
              </a:ext>
            </a:extLst>
          </p:cNvPr>
          <p:cNvSpPr txBox="1"/>
          <p:nvPr/>
        </p:nvSpPr>
        <p:spPr>
          <a:xfrm>
            <a:off x="236830" y="624642"/>
            <a:ext cx="315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Poor Managers or Leadership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76022-120B-3F8C-A792-4BCFB4512F97}"/>
              </a:ext>
            </a:extLst>
          </p:cNvPr>
          <p:cNvSpPr txBox="1"/>
          <p:nvPr/>
        </p:nvSpPr>
        <p:spPr>
          <a:xfrm>
            <a:off x="4040733" y="624642"/>
            <a:ext cx="29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Poor or Low Salaries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BB5C5C2F-9F94-C911-DE7E-419581E3E985}"/>
              </a:ext>
            </a:extLst>
          </p:cNvPr>
          <p:cNvSpPr txBox="1"/>
          <p:nvPr/>
        </p:nvSpPr>
        <p:spPr>
          <a:xfrm>
            <a:off x="3778302" y="1218896"/>
            <a:ext cx="33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C4075-E8CD-AB1F-3C8B-C153C00755FC}"/>
              </a:ext>
            </a:extLst>
          </p:cNvPr>
          <p:cNvSpPr txBox="1"/>
          <p:nvPr/>
        </p:nvSpPr>
        <p:spPr>
          <a:xfrm>
            <a:off x="3891687" y="1747627"/>
            <a:ext cx="3043123" cy="503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Conduct regular market research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performance-based pay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Communicate openly about the company's financial situation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Enhance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non-monetary benefits such as health insurance, flexible work hours or professional development opportunities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6CA3FD9C-257B-09A4-6871-521F89842F3F}"/>
              </a:ext>
            </a:extLst>
          </p:cNvPr>
          <p:cNvSpPr txBox="1"/>
          <p:nvPr/>
        </p:nvSpPr>
        <p:spPr>
          <a:xfrm>
            <a:off x="7010704" y="9948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B21D4-085E-BCBA-62A0-AC958354399E}"/>
              </a:ext>
            </a:extLst>
          </p:cNvPr>
          <p:cNvSpPr txBox="1"/>
          <p:nvPr/>
        </p:nvSpPr>
        <p:spPr>
          <a:xfrm>
            <a:off x="7359699" y="612018"/>
            <a:ext cx="35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Stagnant Growth</a:t>
            </a:r>
            <a:endParaRPr lang="en-US" sz="1800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159BAC28-50E3-74D0-B9F1-B73309E95991}"/>
              </a:ext>
            </a:extLst>
          </p:cNvPr>
          <p:cNvSpPr txBox="1"/>
          <p:nvPr/>
        </p:nvSpPr>
        <p:spPr>
          <a:xfrm>
            <a:off x="6949438" y="120133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09036-A0FB-0BCC-AFFD-B28560B2609E}"/>
              </a:ext>
            </a:extLst>
          </p:cNvPr>
          <p:cNvSpPr txBox="1"/>
          <p:nvPr/>
        </p:nvSpPr>
        <p:spPr>
          <a:xfrm>
            <a:off x="7910170" y="1594730"/>
            <a:ext cx="2823667" cy="5037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C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reate personalized career development plans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Provide constructive feedback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Establish clear criteria for promotions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Encourage cross-functional projects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Recognize and celebrate employees’ achievements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Picture 17" descr="A light bulb next to a paper&#10;&#10;Description automatically generated">
            <a:extLst>
              <a:ext uri="{FF2B5EF4-FFF2-40B4-BE49-F238E27FC236}">
                <a16:creationId xmlns:a16="http://schemas.microsoft.com/office/drawing/2014/main" id="{0AAC75BC-A0AE-6820-5142-5D1B2E51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67" y="83902"/>
            <a:ext cx="776234" cy="479536"/>
          </a:xfrm>
          <a:prstGeom prst="rect">
            <a:avLst/>
          </a:prstGeom>
        </p:spPr>
      </p:pic>
      <p:pic>
        <p:nvPicPr>
          <p:cNvPr id="19" name="Picture 18" descr="A light bulb next to a paper&#10;&#10;Description automatically generated">
            <a:extLst>
              <a:ext uri="{FF2B5EF4-FFF2-40B4-BE49-F238E27FC236}">
                <a16:creationId xmlns:a16="http://schemas.microsoft.com/office/drawing/2014/main" id="{26B3D6C3-5CFD-47C6-9134-13D1774B6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22" y="44382"/>
            <a:ext cx="776234" cy="479536"/>
          </a:xfrm>
          <a:prstGeom prst="rect">
            <a:avLst/>
          </a:prstGeom>
        </p:spPr>
      </p:pic>
      <p:pic>
        <p:nvPicPr>
          <p:cNvPr id="20" name="Picture 19" descr="A light bulb next to a paper&#10;&#10;Description automatically generated">
            <a:extLst>
              <a:ext uri="{FF2B5EF4-FFF2-40B4-BE49-F238E27FC236}">
                <a16:creationId xmlns:a16="http://schemas.microsoft.com/office/drawing/2014/main" id="{8DE0DCEF-D765-6917-0B91-99340E9D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55" y="72712"/>
            <a:ext cx="776234" cy="4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184FE-87B8-D3F6-582A-B17597864C19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Takeaways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3A275-1A5F-2869-7941-09314AE890A8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Effective stakeholder communication ensures alignment with project objectives.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Data visualization significantly enhances the understanding of complex datasets.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Early planning and clear timelines mitigate risks of delays.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Continuous data validation is crucial for maintaining accuracy.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Collaboration among teams improves the overall quality of deliverables.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5" name="Picture 4" descr="A handshake and a check mark&#10;&#10;Description automatically generated">
            <a:extLst>
              <a:ext uri="{FF2B5EF4-FFF2-40B4-BE49-F238E27FC236}">
                <a16:creationId xmlns:a16="http://schemas.microsoft.com/office/drawing/2014/main" id="{A32DC613-C90A-0A05-97B3-CE876E74A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00608"/>
            <a:ext cx="5458968" cy="52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</TotalTime>
  <Words>301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Gill Sans MT</vt:lpstr>
      <vt:lpstr>Söhne</vt:lpstr>
      <vt:lpstr>Wingdings</vt:lpstr>
      <vt:lpstr>Office Theme</vt:lpstr>
      <vt:lpstr>KultureHire  Business Analyst Internship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Sushama Sumb</dc:creator>
  <cp:lastModifiedBy>Sushama Sumb</cp:lastModifiedBy>
  <cp:revision>1</cp:revision>
  <dcterms:created xsi:type="dcterms:W3CDTF">2024-11-24T17:06:40Z</dcterms:created>
  <dcterms:modified xsi:type="dcterms:W3CDTF">2024-11-24T17:51:54Z</dcterms:modified>
</cp:coreProperties>
</file>