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6858000" cx="9906000"/>
  <p:notesSz cx="6807200" cy="9939325"/>
  <p:embeddedFontLst>
    <p:embeddedFont>
      <p:font typeface="Arial Narrow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53">
          <p15:clr>
            <a:srgbClr val="A4A3A4"/>
          </p15:clr>
        </p15:guide>
        <p15:guide id="2" pos="810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pos="3710">
          <p15:clr>
            <a:srgbClr val="A4A3A4"/>
          </p15:clr>
        </p15:guide>
        <p15:guide id="5" pos="3846">
          <p15:clr>
            <a:srgbClr val="A4A3A4"/>
          </p15:clr>
        </p15:guide>
        <p15:guide id="6" orient="horz" pos="3680">
          <p15:clr>
            <a:srgbClr val="A4A3A4"/>
          </p15:clr>
        </p15:guide>
        <p15:guide id="7" pos="444">
          <p15:clr>
            <a:srgbClr val="A4A3A4"/>
          </p15:clr>
        </p15:guide>
        <p15:guide id="8" orient="horz" pos="913">
          <p15:clr>
            <a:srgbClr val="A4A3A4"/>
          </p15:clr>
        </p15:guide>
      </p15:sldGuideLst>
    </p:ext>
    <p:ext uri="GoogleSlidesCustomDataVersion2">
      <go:slidesCustomData xmlns:go="http://customooxmlschemas.google.com/" r:id="rId44" roundtripDataSignature="AMtx7mjFIhV+7SH5ldqqvOcrCjny9/S0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74E440-6025-4229-8358-9DCA6848924D}">
  <a:tblStyle styleId="{0874E440-6025-4229-8358-9DCA6848924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E44651B-2368-4463-8BF0-0C325B4EEA02}" styleName="Table_1">
    <a:wholeTbl>
      <a:tcTxStyle b="off" i="off">
        <a:font>
          <a:latin typeface=""/>
          <a:ea typeface=""/>
          <a:cs typeface="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"/>
          <a:ea typeface=""/>
          <a:cs typeface="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"/>
          <a:ea typeface=""/>
          <a:cs typeface="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"/>
          <a:ea typeface=""/>
          <a:cs typeface="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"/>
          <a:ea typeface=""/>
          <a:cs typeface="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0E7C774A-AF5D-4289-AB4E-6ACB191FCD6C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3"/>
        <p:guide pos="810"/>
        <p:guide pos="845" orient="horz"/>
        <p:guide pos="3710"/>
        <p:guide pos="3846"/>
        <p:guide pos="3680" orient="horz"/>
        <p:guide pos="444"/>
        <p:guide pos="91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Narrow-regular.fntdata"/><Relationship Id="rId20" Type="http://schemas.openxmlformats.org/officeDocument/2006/relationships/slide" Target="slides/slide13.xml"/><Relationship Id="rId42" Type="http://schemas.openxmlformats.org/officeDocument/2006/relationships/font" Target="fonts/ArialNarrow-italic.fntdata"/><Relationship Id="rId41" Type="http://schemas.openxmlformats.org/officeDocument/2006/relationships/font" Target="fonts/ArialNarrow-bold.fntdata"/><Relationship Id="rId22" Type="http://schemas.openxmlformats.org/officeDocument/2006/relationships/slide" Target="slides/slide15.xml"/><Relationship Id="rId44" Type="http://customschemas.google.com/relationships/presentationmetadata" Target="metadata"/><Relationship Id="rId21" Type="http://schemas.openxmlformats.org/officeDocument/2006/relationships/slide" Target="slides/slide14.xml"/><Relationship Id="rId43" Type="http://schemas.openxmlformats.org/officeDocument/2006/relationships/font" Target="fonts/ArialNarrow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787" cy="498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5838" y="0"/>
            <a:ext cx="2949787" cy="498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0647"/>
            <a:ext cx="2949787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5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6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7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8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9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0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0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53acd99ff1_3_0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253acd99ff1_3_0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53acd99ff1_3_19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253acd99ff1_3_19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2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2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3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3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ee3e7a6a4_2_0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2ee3e7a6a4_2_0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22ee3e7a6a4_2_0:notes"/>
          <p:cNvSpPr txBox="1"/>
          <p:nvPr>
            <p:ph idx="12" type="sldNum"/>
          </p:nvPr>
        </p:nvSpPr>
        <p:spPr>
          <a:xfrm>
            <a:off x="3855838" y="9440647"/>
            <a:ext cx="29499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4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4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5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5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53acd99ed4_0_0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53acd99ed4_0_0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253acd99ed4_0_0:notes"/>
          <p:cNvSpPr txBox="1"/>
          <p:nvPr>
            <p:ph idx="12" type="sldNum"/>
          </p:nvPr>
        </p:nvSpPr>
        <p:spPr>
          <a:xfrm>
            <a:off x="3855838" y="9440647"/>
            <a:ext cx="2949900" cy="49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527aef4805_2_0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2527aef4805_2_0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6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6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1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53bd471c84_0_0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253bd471c84_0_0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53bd471c84_0_29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253bd471c84_0_29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53bd471c84_0_36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253bd471c84_0_36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53bd471c84_0_44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253bd471c84_0_44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53bd471c84_0_51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253bd471c84_0_51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53bd471c84_0_58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253bd471c84_0_58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53bd471c84_0_66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g253bd471c84_0_66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3acd99ed4_0_11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53acd99ed4_0_11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981075" y="1243013"/>
            <a:ext cx="4845050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371aa0e23_0_47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371aa0e23_0_47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5371aa0e23_0_47:notes"/>
          <p:cNvSpPr txBox="1"/>
          <p:nvPr>
            <p:ph idx="12" type="sldNum"/>
          </p:nvPr>
        </p:nvSpPr>
        <p:spPr>
          <a:xfrm>
            <a:off x="3855838" y="9440647"/>
            <a:ext cx="2949900" cy="49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2bdccbf02_0_35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52bdccbf02_0_35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2bdccbf02_0_44:notes"/>
          <p:cNvSpPr txBox="1"/>
          <p:nvPr>
            <p:ph idx="1" type="body"/>
          </p:nvPr>
        </p:nvSpPr>
        <p:spPr>
          <a:xfrm>
            <a:off x="680720" y="4783307"/>
            <a:ext cx="5445900" cy="39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52bdccbf02_0_44:notes"/>
          <p:cNvSpPr/>
          <p:nvPr>
            <p:ph idx="2" type="sldImg"/>
          </p:nvPr>
        </p:nvSpPr>
        <p:spPr>
          <a:xfrm>
            <a:off x="981075" y="1243013"/>
            <a:ext cx="4845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제목 슬라이드">
  <p:cSld name="5_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ECM\TEMP\부서함\Brand담당\20년 연간업무계획\디지털 그래픽 모티브 개발★\★1st Manual Official Release\Graphic Asset_v1.0\1. Main motif - Solid color\png\Main_motif-LG_red_solid.png" id="19" name="Google Shape;19;p26"/>
          <p:cNvPicPr preferRelativeResize="0"/>
          <p:nvPr/>
        </p:nvPicPr>
        <p:blipFill rotWithShape="1">
          <a:blip r:embed="rId2">
            <a:alphaModFix/>
          </a:blip>
          <a:srcRect b="66436" l="0" r="88574" t="0"/>
          <a:stretch/>
        </p:blipFill>
        <p:spPr>
          <a:xfrm>
            <a:off x="1" y="0"/>
            <a:ext cx="796563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ECM\TEMP\부서함\Brand담당\20년 연간업무계획\디지털 그래픽 모티브 개발★\★1st Manual Official Release\Graphic Asset_v1.0\1. Main motif - Solid color\png\Main_motif-LG_red_solid.png" id="20" name="Google Shape;20;p26"/>
          <p:cNvPicPr preferRelativeResize="0"/>
          <p:nvPr/>
        </p:nvPicPr>
        <p:blipFill rotWithShape="1">
          <a:blip r:embed="rId3">
            <a:alphaModFix/>
          </a:blip>
          <a:srcRect b="0" l="77355" r="0" t="77613"/>
          <a:stretch/>
        </p:blipFill>
        <p:spPr>
          <a:xfrm>
            <a:off x="8327461" y="4942967"/>
            <a:ext cx="1578056" cy="192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ECM\TEMP\부서함\Brand담당\CI 매뉴얼★\★로고파일-자회사名\14년ver\(주)LG\LG_가로조합.png" id="21" name="Google Shape;2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42680" y="4841897"/>
            <a:ext cx="982006" cy="425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/>
          <p:nvPr>
            <p:ph type="ctrTitle"/>
          </p:nvPr>
        </p:nvSpPr>
        <p:spPr>
          <a:xfrm>
            <a:off x="742950" y="2130427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9" name="Google Shape;59;p35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/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29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및 내용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" type="body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0" type="dt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1" type="ftr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2" type="sldNum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31"/>
          <p:cNvCxnSpPr/>
          <p:nvPr/>
        </p:nvCxnSpPr>
        <p:spPr>
          <a:xfrm>
            <a:off x="90490" y="584684"/>
            <a:ext cx="972305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hyun\Desktop\비전로고_두줄.png" id="40" name="Google Shape;4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85797" y="6371238"/>
            <a:ext cx="971369" cy="42175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2"/>
          <p:cNvSpPr txBox="1"/>
          <p:nvPr/>
        </p:nvSpPr>
        <p:spPr>
          <a:xfrm>
            <a:off x="4340601" y="103194"/>
            <a:ext cx="1217000" cy="242374"/>
          </a:xfrm>
          <a:prstGeom prst="rect">
            <a:avLst/>
          </a:prstGeom>
          <a:noFill/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5">
                <a:solidFill>
                  <a:srgbClr val="C0C0C0"/>
                </a:solidFill>
                <a:latin typeface="Arial Narrow"/>
                <a:ea typeface="Arial Narrow"/>
                <a:cs typeface="Arial Narrow"/>
                <a:sym typeface="Arial Narrow"/>
              </a:rPr>
              <a:t>LGE Internal Use Only</a:t>
            </a:r>
            <a:endParaRPr/>
          </a:p>
        </p:txBody>
      </p:sp>
      <p:sp>
        <p:nvSpPr>
          <p:cNvPr id="42" name="Google Shape;42;p32"/>
          <p:cNvSpPr txBox="1"/>
          <p:nvPr>
            <p:ph idx="12" type="sldNum"/>
          </p:nvPr>
        </p:nvSpPr>
        <p:spPr>
          <a:xfrm>
            <a:off x="9269849" y="6333134"/>
            <a:ext cx="5943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 1">
  <p:cSld name="빈 화면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2ee3e7a6a4_1_23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>
  <p:cSld name="빈 화면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3793728" y="6520259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50;p33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Google Shape;51;p33"/>
          <p:cNvSpPr txBox="1"/>
          <p:nvPr>
            <p:ph idx="12" type="sldNum"/>
          </p:nvPr>
        </p:nvSpPr>
        <p:spPr>
          <a:xfrm>
            <a:off x="9269849" y="6333134"/>
            <a:ext cx="594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/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4" name="Google Shape;54;p34"/>
          <p:cNvSpPr txBox="1"/>
          <p:nvPr>
            <p:ph idx="1" type="body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5" name="Google Shape;55;p34"/>
          <p:cNvCxnSpPr/>
          <p:nvPr/>
        </p:nvCxnSpPr>
        <p:spPr>
          <a:xfrm>
            <a:off x="0" y="523279"/>
            <a:ext cx="9906000" cy="0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34"/>
          <p:cNvSpPr txBox="1"/>
          <p:nvPr>
            <p:ph idx="12" type="sldNum"/>
          </p:nvPr>
        </p:nvSpPr>
        <p:spPr>
          <a:xfrm>
            <a:off x="9269849" y="6333134"/>
            <a:ext cx="594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idx="12" type="sldNum"/>
          </p:nvPr>
        </p:nvSpPr>
        <p:spPr>
          <a:xfrm>
            <a:off x="9269849" y="6333134"/>
            <a:ext cx="5943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798207" y="5340005"/>
            <a:ext cx="150195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3조 보안연대</a:t>
            </a:r>
            <a:endParaRPr b="1" i="0" sz="13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Team David Belasco</a:t>
            </a:r>
            <a:endParaRPr b="1" i="0" sz="13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1003097" y="2481245"/>
            <a:ext cx="79388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VideoChat</a:t>
            </a:r>
            <a:endParaRPr b="1" i="0" sz="32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6" y="5891199"/>
            <a:ext cx="1304925" cy="7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>
            <p:ph idx="12" type="sldNum"/>
          </p:nvPr>
        </p:nvSpPr>
        <p:spPr>
          <a:xfrm>
            <a:off x="7099300" y="6356351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5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5"/>
          <p:cNvSpPr txBox="1"/>
          <p:nvPr/>
        </p:nvSpPr>
        <p:spPr>
          <a:xfrm>
            <a:off x="70814" y="65011"/>
            <a:ext cx="7138278" cy="432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Static View</a:t>
            </a:r>
            <a:endParaRPr/>
          </a:p>
        </p:txBody>
      </p:sp>
      <p:pic>
        <p:nvPicPr>
          <p:cNvPr descr="C:\Users\hyun\Desktop\비전로고_두줄.png" id="207" name="Google Shape;2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0455" y="5924460"/>
            <a:ext cx="971368" cy="42175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5"/>
          <p:cNvSpPr/>
          <p:nvPr/>
        </p:nvSpPr>
        <p:spPr>
          <a:xfrm>
            <a:off x="381281" y="1070225"/>
            <a:ext cx="1309816" cy="790832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5"/>
          <p:cNvSpPr/>
          <p:nvPr/>
        </p:nvSpPr>
        <p:spPr>
          <a:xfrm>
            <a:off x="6939584" y="1070225"/>
            <a:ext cx="1309816" cy="790832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5"/>
          <p:cNvSpPr/>
          <p:nvPr/>
        </p:nvSpPr>
        <p:spPr>
          <a:xfrm>
            <a:off x="3633802" y="5133628"/>
            <a:ext cx="1309816" cy="790832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5"/>
          <p:cNvCxnSpPr>
            <a:endCxn id="210" idx="0"/>
          </p:cNvCxnSpPr>
          <p:nvPr/>
        </p:nvCxnSpPr>
        <p:spPr>
          <a:xfrm>
            <a:off x="4288710" y="4356928"/>
            <a:ext cx="0" cy="77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5"/>
          <p:cNvSpPr txBox="1"/>
          <p:nvPr/>
        </p:nvSpPr>
        <p:spPr>
          <a:xfrm>
            <a:off x="4288710" y="4819573"/>
            <a:ext cx="16582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 (127.0.0.1:3306)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5"/>
          <p:cNvCxnSpPr>
            <a:stCxn id="208" idx="2"/>
            <a:endCxn id="214" idx="1"/>
          </p:cNvCxnSpPr>
          <p:nvPr/>
        </p:nvCxnSpPr>
        <p:spPr>
          <a:xfrm>
            <a:off x="1036189" y="1861057"/>
            <a:ext cx="2283900" cy="213510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5"/>
          <p:cNvCxnSpPr>
            <a:stCxn id="209" idx="2"/>
            <a:endCxn id="216" idx="3"/>
          </p:cNvCxnSpPr>
          <p:nvPr/>
        </p:nvCxnSpPr>
        <p:spPr>
          <a:xfrm flipH="1">
            <a:off x="5257492" y="1861057"/>
            <a:ext cx="2337000" cy="213510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5"/>
          <p:cNvCxnSpPr>
            <a:stCxn id="208" idx="3"/>
            <a:endCxn id="209" idx="1"/>
          </p:cNvCxnSpPr>
          <p:nvPr/>
        </p:nvCxnSpPr>
        <p:spPr>
          <a:xfrm>
            <a:off x="1691097" y="1465641"/>
            <a:ext cx="52485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5"/>
          <p:cNvSpPr txBox="1"/>
          <p:nvPr/>
        </p:nvSpPr>
        <p:spPr>
          <a:xfrm>
            <a:off x="1249010" y="2976723"/>
            <a:ext cx="17716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wss://192.168.0.10:443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WSS/TLS/TCP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"/>
          <p:cNvSpPr/>
          <p:nvPr/>
        </p:nvSpPr>
        <p:spPr>
          <a:xfrm>
            <a:off x="3320033" y="4145908"/>
            <a:ext cx="1937354" cy="299657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 stack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"/>
          <p:cNvSpPr/>
          <p:nvPr/>
        </p:nvSpPr>
        <p:spPr>
          <a:xfrm>
            <a:off x="3320033" y="3846252"/>
            <a:ext cx="968677" cy="299657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stack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4288710" y="3846251"/>
            <a:ext cx="968677" cy="299657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http2 stack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"/>
          <p:cNvSpPr/>
          <p:nvPr/>
        </p:nvSpPr>
        <p:spPr>
          <a:xfrm>
            <a:off x="3320033" y="3546594"/>
            <a:ext cx="1937354" cy="299657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WebSocketSecure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"/>
          <p:cNvSpPr txBox="1"/>
          <p:nvPr/>
        </p:nvSpPr>
        <p:spPr>
          <a:xfrm>
            <a:off x="6391199" y="2928568"/>
            <a:ext cx="17716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wss://192.168.0.10:443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WSS/TLS/TCP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"/>
          <p:cNvSpPr txBox="1"/>
          <p:nvPr/>
        </p:nvSpPr>
        <p:spPr>
          <a:xfrm>
            <a:off x="3517461" y="1465640"/>
            <a:ext cx="1595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RTCPeerConnection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DTLS/UDP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2752825" y="3349592"/>
            <a:ext cx="3194159" cy="2800951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400"/>
            <a:ext cx="9905999" cy="612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00" y="5377508"/>
            <a:ext cx="9906000" cy="76928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6"/>
          <p:cNvSpPr txBox="1"/>
          <p:nvPr/>
        </p:nvSpPr>
        <p:spPr>
          <a:xfrm>
            <a:off x="2602029" y="3182453"/>
            <a:ext cx="86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|otp_key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32" name="Google Shape;232;p6"/>
          <p:cNvSpPr txBox="1"/>
          <p:nvPr/>
        </p:nvSpPr>
        <p:spPr>
          <a:xfrm>
            <a:off x="5988400" y="3551750"/>
            <a:ext cx="212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</a:rPr>
              <a:t>OTP key AES encription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33" name="Google Shape;233;p6"/>
          <p:cNvSpPr txBox="1"/>
          <p:nvPr/>
        </p:nvSpPr>
        <p:spPr>
          <a:xfrm>
            <a:off x="5839375" y="4548200"/>
            <a:ext cx="3953400" cy="2339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#define SQL_CREATE_TBL		\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" CREATE TABLE IF NOT EXISTS tbl_videochat( \n \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id INTEGER PRIMARY KEY AUTO_INCREMENT, \n \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unique_id  TEXT    NOT NULL, \n \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passwd     TEXT    NOT NULL, \n \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username   TEXT    NOT NULL, \n \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email      TEXT    NOT NULL, \n \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phone      TEXT    NOT NULL, \n \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address    TEXT    NOT NULL, \n \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passwd_update_utc INTEGER,   \n \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passwd_wrong_cnt  INTEGER DEFAULT 0,  \n \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passwd_lock_utc   INTEGER DEFAULT 0,   \n \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gotp       TEXT              \n \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);"</a:t>
            </a:r>
            <a:endParaRPr sz="1000"/>
          </a:p>
        </p:txBody>
      </p:sp>
      <p:pic>
        <p:nvPicPr>
          <p:cNvPr id="234" name="Google Shape;23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975" y="3845700"/>
            <a:ext cx="3214150" cy="97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6"/>
          <p:cNvSpPr txBox="1"/>
          <p:nvPr/>
        </p:nvSpPr>
        <p:spPr>
          <a:xfrm>
            <a:off x="1210875" y="4033350"/>
            <a:ext cx="33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2 factor authentication with Google OTP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36" name="Google Shape;236;p6"/>
          <p:cNvCxnSpPr/>
          <p:nvPr/>
        </p:nvCxnSpPr>
        <p:spPr>
          <a:xfrm>
            <a:off x="5085700" y="3819775"/>
            <a:ext cx="302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7" name="Google Shape;237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5975" y="4477600"/>
            <a:ext cx="2124600" cy="203521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6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7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7"/>
          <p:cNvSpPr txBox="1"/>
          <p:nvPr/>
        </p:nvSpPr>
        <p:spPr>
          <a:xfrm>
            <a:off x="70814" y="65011"/>
            <a:ext cx="71382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Sequence View (Signaling Call Accept)</a:t>
            </a:r>
            <a:endParaRPr/>
          </a:p>
        </p:txBody>
      </p:sp>
      <p:sp>
        <p:nvSpPr>
          <p:cNvPr id="245" name="Google Shape;245;p7"/>
          <p:cNvSpPr/>
          <p:nvPr/>
        </p:nvSpPr>
        <p:spPr>
          <a:xfrm>
            <a:off x="834362" y="658328"/>
            <a:ext cx="746319" cy="363159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"/>
          <p:cNvSpPr/>
          <p:nvPr/>
        </p:nvSpPr>
        <p:spPr>
          <a:xfrm>
            <a:off x="7738651" y="658328"/>
            <a:ext cx="746319" cy="363159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7"/>
          <p:cNvSpPr/>
          <p:nvPr/>
        </p:nvSpPr>
        <p:spPr>
          <a:xfrm>
            <a:off x="4059637" y="652700"/>
            <a:ext cx="888771" cy="361010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7"/>
          <p:cNvCxnSpPr>
            <a:stCxn id="247" idx="2"/>
          </p:cNvCxnSpPr>
          <p:nvPr/>
        </p:nvCxnSpPr>
        <p:spPr>
          <a:xfrm>
            <a:off x="4504023" y="1013710"/>
            <a:ext cx="0" cy="570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7"/>
          <p:cNvCxnSpPr>
            <a:stCxn id="245" idx="2"/>
          </p:cNvCxnSpPr>
          <p:nvPr/>
        </p:nvCxnSpPr>
        <p:spPr>
          <a:xfrm>
            <a:off x="1207522" y="1021487"/>
            <a:ext cx="0" cy="57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7"/>
          <p:cNvCxnSpPr>
            <a:stCxn id="246" idx="2"/>
          </p:cNvCxnSpPr>
          <p:nvPr/>
        </p:nvCxnSpPr>
        <p:spPr>
          <a:xfrm>
            <a:off x="8111811" y="1021487"/>
            <a:ext cx="0" cy="57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7"/>
          <p:cNvCxnSpPr/>
          <p:nvPr/>
        </p:nvCxnSpPr>
        <p:spPr>
          <a:xfrm>
            <a:off x="1207521" y="1557567"/>
            <a:ext cx="327915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" name="Google Shape;252;p7"/>
          <p:cNvCxnSpPr/>
          <p:nvPr/>
        </p:nvCxnSpPr>
        <p:spPr>
          <a:xfrm rot="10800000">
            <a:off x="1207521" y="1705848"/>
            <a:ext cx="327915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3" name="Google Shape;253;p7"/>
          <p:cNvSpPr/>
          <p:nvPr/>
        </p:nvSpPr>
        <p:spPr>
          <a:xfrm>
            <a:off x="2048505" y="1277938"/>
            <a:ext cx="11224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req|login|alice</a:t>
            </a:r>
            <a:endParaRPr sz="12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7"/>
          <p:cNvSpPr/>
          <p:nvPr/>
        </p:nvSpPr>
        <p:spPr>
          <a:xfrm>
            <a:off x="2048504" y="1689601"/>
            <a:ext cx="10550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res|login|200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 rot="10800000">
            <a:off x="4486672" y="1845663"/>
            <a:ext cx="362514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6" name="Google Shape;256;p7"/>
          <p:cNvCxnSpPr/>
          <p:nvPr/>
        </p:nvCxnSpPr>
        <p:spPr>
          <a:xfrm>
            <a:off x="4486672" y="2002411"/>
            <a:ext cx="362514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7" name="Google Shape;257;p7"/>
          <p:cNvSpPr/>
          <p:nvPr/>
        </p:nvSpPr>
        <p:spPr>
          <a:xfrm>
            <a:off x="5625438" y="1608595"/>
            <a:ext cx="10631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req|login|bob</a:t>
            </a:r>
            <a:endParaRPr sz="12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7"/>
          <p:cNvSpPr/>
          <p:nvPr/>
        </p:nvSpPr>
        <p:spPr>
          <a:xfrm>
            <a:off x="5628643" y="2002411"/>
            <a:ext cx="10550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res|login|200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7"/>
          <p:cNvSpPr/>
          <p:nvPr/>
        </p:nvSpPr>
        <p:spPr>
          <a:xfrm>
            <a:off x="1989193" y="3236231"/>
            <a:ext cx="17844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req|invite|bob|sdp_alice</a:t>
            </a:r>
            <a:endParaRPr sz="12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7"/>
          <p:cNvCxnSpPr/>
          <p:nvPr/>
        </p:nvCxnSpPr>
        <p:spPr>
          <a:xfrm>
            <a:off x="1207520" y="3473355"/>
            <a:ext cx="327915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1" name="Google Shape;261;p7"/>
          <p:cNvSpPr/>
          <p:nvPr/>
        </p:nvSpPr>
        <p:spPr>
          <a:xfrm>
            <a:off x="5449527" y="3732377"/>
            <a:ext cx="18437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req|invite|alice|sdp_alice</a:t>
            </a:r>
            <a:endParaRPr/>
          </a:p>
        </p:txBody>
      </p:sp>
      <p:cxnSp>
        <p:nvCxnSpPr>
          <p:cNvPr id="262" name="Google Shape;262;p7"/>
          <p:cNvCxnSpPr/>
          <p:nvPr/>
        </p:nvCxnSpPr>
        <p:spPr>
          <a:xfrm>
            <a:off x="4494397" y="3979865"/>
            <a:ext cx="362514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3" name="Google Shape;263;p7"/>
          <p:cNvCxnSpPr/>
          <p:nvPr/>
        </p:nvCxnSpPr>
        <p:spPr>
          <a:xfrm rot="10800000">
            <a:off x="1224874" y="3746432"/>
            <a:ext cx="327915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4" name="Google Shape;264;p7"/>
          <p:cNvSpPr/>
          <p:nvPr/>
        </p:nvSpPr>
        <p:spPr>
          <a:xfrm>
            <a:off x="2025545" y="3500211"/>
            <a:ext cx="10903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res|invite|180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7"/>
          <p:cNvCxnSpPr/>
          <p:nvPr/>
        </p:nvCxnSpPr>
        <p:spPr>
          <a:xfrm rot="10800000">
            <a:off x="4504023" y="5492676"/>
            <a:ext cx="361741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6" name="Google Shape;266;p7"/>
          <p:cNvSpPr/>
          <p:nvPr/>
        </p:nvSpPr>
        <p:spPr>
          <a:xfrm>
            <a:off x="5304693" y="5246455"/>
            <a:ext cx="15388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res|invite|200|sdp_bob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7"/>
          <p:cNvSpPr/>
          <p:nvPr/>
        </p:nvSpPr>
        <p:spPr>
          <a:xfrm>
            <a:off x="834360" y="2581868"/>
            <a:ext cx="7722497" cy="1683862"/>
          </a:xfrm>
          <a:prstGeom prst="rect">
            <a:avLst/>
          </a:prstGeom>
          <a:noFill/>
          <a:ln cap="flat" cmpd="sng" w="12700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7"/>
          <p:cNvCxnSpPr/>
          <p:nvPr/>
        </p:nvCxnSpPr>
        <p:spPr>
          <a:xfrm rot="10800000">
            <a:off x="1193259" y="5738897"/>
            <a:ext cx="327915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9" name="Google Shape;269;p7"/>
          <p:cNvSpPr/>
          <p:nvPr/>
        </p:nvSpPr>
        <p:spPr>
          <a:xfrm>
            <a:off x="1993930" y="5492676"/>
            <a:ext cx="17171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res|invite|200|sdp_bob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7"/>
          <p:cNvSpPr/>
          <p:nvPr/>
        </p:nvSpPr>
        <p:spPr>
          <a:xfrm>
            <a:off x="834350" y="4716100"/>
            <a:ext cx="7928400" cy="1323600"/>
          </a:xfrm>
          <a:prstGeom prst="rect">
            <a:avLst/>
          </a:prstGeom>
          <a:noFill/>
          <a:ln cap="flat" cmpd="sng" w="12700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7"/>
          <p:cNvSpPr/>
          <p:nvPr/>
        </p:nvSpPr>
        <p:spPr>
          <a:xfrm>
            <a:off x="834361" y="1199618"/>
            <a:ext cx="7722497" cy="1128652"/>
          </a:xfrm>
          <a:prstGeom prst="rect">
            <a:avLst/>
          </a:prstGeom>
          <a:noFill/>
          <a:ln cap="flat" cmpd="sng" w="12700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7"/>
          <p:cNvSpPr txBox="1"/>
          <p:nvPr/>
        </p:nvSpPr>
        <p:spPr>
          <a:xfrm>
            <a:off x="8687019" y="1606779"/>
            <a:ext cx="1050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log-in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7"/>
          <p:cNvSpPr txBox="1"/>
          <p:nvPr/>
        </p:nvSpPr>
        <p:spPr>
          <a:xfrm>
            <a:off x="8687017" y="3473355"/>
            <a:ext cx="7328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7"/>
          <p:cNvSpPr txBox="1"/>
          <p:nvPr/>
        </p:nvSpPr>
        <p:spPr>
          <a:xfrm>
            <a:off x="8762873" y="5389083"/>
            <a:ext cx="7328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Accept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7"/>
          <p:cNvSpPr txBox="1"/>
          <p:nvPr/>
        </p:nvSpPr>
        <p:spPr>
          <a:xfrm>
            <a:off x="67076" y="2288374"/>
            <a:ext cx="14574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Press Invite button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"/>
          <p:cNvSpPr txBox="1"/>
          <p:nvPr/>
        </p:nvSpPr>
        <p:spPr>
          <a:xfrm>
            <a:off x="67076" y="4290061"/>
            <a:ext cx="15515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Press Accept button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7"/>
          <p:cNvSpPr txBox="1"/>
          <p:nvPr/>
        </p:nvSpPr>
        <p:spPr>
          <a:xfrm>
            <a:off x="2997126" y="1231800"/>
            <a:ext cx="155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</a:rPr>
              <a:t>|password|otp_key</a:t>
            </a:r>
            <a:endParaRPr sz="1200">
              <a:solidFill>
                <a:srgbClr val="00B050"/>
              </a:solidFill>
            </a:endParaRPr>
          </a:p>
        </p:txBody>
      </p:sp>
      <p:sp>
        <p:nvSpPr>
          <p:cNvPr id="278" name="Google Shape;278;p7"/>
          <p:cNvSpPr txBox="1"/>
          <p:nvPr/>
        </p:nvSpPr>
        <p:spPr>
          <a:xfrm>
            <a:off x="6511180" y="1560996"/>
            <a:ext cx="155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</a:rPr>
              <a:t>|password|otp_key</a:t>
            </a:r>
            <a:endParaRPr sz="1200">
              <a:solidFill>
                <a:srgbClr val="00B050"/>
              </a:solidFill>
            </a:endParaRPr>
          </a:p>
        </p:txBody>
      </p:sp>
      <p:sp>
        <p:nvSpPr>
          <p:cNvPr id="279" name="Google Shape;279;p7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8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8"/>
          <p:cNvSpPr txBox="1"/>
          <p:nvPr/>
        </p:nvSpPr>
        <p:spPr>
          <a:xfrm>
            <a:off x="70814" y="65011"/>
            <a:ext cx="71382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Sequence View (Peer to Peer)</a:t>
            </a:r>
            <a:endParaRPr/>
          </a:p>
        </p:txBody>
      </p:sp>
      <p:sp>
        <p:nvSpPr>
          <p:cNvPr id="286" name="Google Shape;286;p8"/>
          <p:cNvSpPr/>
          <p:nvPr/>
        </p:nvSpPr>
        <p:spPr>
          <a:xfrm>
            <a:off x="834362" y="658328"/>
            <a:ext cx="746319" cy="363159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8"/>
          <p:cNvSpPr/>
          <p:nvPr/>
        </p:nvSpPr>
        <p:spPr>
          <a:xfrm>
            <a:off x="7738651" y="658328"/>
            <a:ext cx="746319" cy="363159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8"/>
          <p:cNvSpPr/>
          <p:nvPr/>
        </p:nvSpPr>
        <p:spPr>
          <a:xfrm>
            <a:off x="4059637" y="652700"/>
            <a:ext cx="888771" cy="361010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8"/>
          <p:cNvCxnSpPr>
            <a:stCxn id="288" idx="2"/>
          </p:cNvCxnSpPr>
          <p:nvPr/>
        </p:nvCxnSpPr>
        <p:spPr>
          <a:xfrm>
            <a:off x="4504023" y="1013710"/>
            <a:ext cx="0" cy="57084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290" name="Google Shape;290;p8"/>
          <p:cNvCxnSpPr>
            <a:stCxn id="286" idx="2"/>
          </p:cNvCxnSpPr>
          <p:nvPr/>
        </p:nvCxnSpPr>
        <p:spPr>
          <a:xfrm>
            <a:off x="1207522" y="1021487"/>
            <a:ext cx="0" cy="57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8"/>
          <p:cNvCxnSpPr>
            <a:stCxn id="287" idx="2"/>
          </p:cNvCxnSpPr>
          <p:nvPr/>
        </p:nvCxnSpPr>
        <p:spPr>
          <a:xfrm>
            <a:off x="8111811" y="1021487"/>
            <a:ext cx="0" cy="57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8"/>
          <p:cNvSpPr/>
          <p:nvPr/>
        </p:nvSpPr>
        <p:spPr>
          <a:xfrm>
            <a:off x="1256666" y="1880304"/>
            <a:ext cx="82266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createOffer</a:t>
            </a:r>
            <a:endParaRPr sz="1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8"/>
          <p:cNvSpPr/>
          <p:nvPr/>
        </p:nvSpPr>
        <p:spPr>
          <a:xfrm>
            <a:off x="6861077" y="3762193"/>
            <a:ext cx="100059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createAnswer</a:t>
            </a:r>
            <a:endParaRPr sz="1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8"/>
          <p:cNvSpPr/>
          <p:nvPr/>
        </p:nvSpPr>
        <p:spPr>
          <a:xfrm>
            <a:off x="1256666" y="2071543"/>
            <a:ext cx="138852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setIceCandidateOffer</a:t>
            </a:r>
            <a:endParaRPr sz="1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8"/>
          <p:cNvSpPr/>
          <p:nvPr/>
        </p:nvSpPr>
        <p:spPr>
          <a:xfrm>
            <a:off x="6318575" y="3944144"/>
            <a:ext cx="153279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setIceCandidateAnswer</a:t>
            </a:r>
            <a:endParaRPr sz="1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8"/>
          <p:cNvSpPr/>
          <p:nvPr/>
        </p:nvSpPr>
        <p:spPr>
          <a:xfrm>
            <a:off x="1215583" y="5235725"/>
            <a:ext cx="77777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setAnswer</a:t>
            </a:r>
            <a:endParaRPr sz="1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8"/>
          <p:cNvSpPr/>
          <p:nvPr/>
        </p:nvSpPr>
        <p:spPr>
          <a:xfrm>
            <a:off x="1255606" y="2263820"/>
            <a:ext cx="113685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Invite(local SDP)</a:t>
            </a:r>
            <a:endParaRPr sz="1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8"/>
          <p:cNvSpPr/>
          <p:nvPr/>
        </p:nvSpPr>
        <p:spPr>
          <a:xfrm>
            <a:off x="6645758" y="4153884"/>
            <a:ext cx="120738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Accept(local SDP)</a:t>
            </a:r>
            <a:endParaRPr sz="1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8"/>
          <p:cNvSpPr/>
          <p:nvPr/>
        </p:nvSpPr>
        <p:spPr>
          <a:xfrm>
            <a:off x="1223643" y="5387711"/>
            <a:ext cx="22365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setRemoteDescription(remote SDP)</a:t>
            </a:r>
            <a:endParaRPr sz="1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8"/>
          <p:cNvCxnSpPr/>
          <p:nvPr/>
        </p:nvCxnSpPr>
        <p:spPr>
          <a:xfrm>
            <a:off x="1215583" y="5747491"/>
            <a:ext cx="6896228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1" name="Google Shape;301;p8"/>
          <p:cNvSpPr/>
          <p:nvPr/>
        </p:nvSpPr>
        <p:spPr>
          <a:xfrm>
            <a:off x="3673985" y="5747491"/>
            <a:ext cx="139012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RTCPeerConnection</a:t>
            </a:r>
            <a:endParaRPr b="1" sz="1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8"/>
          <p:cNvSpPr/>
          <p:nvPr/>
        </p:nvSpPr>
        <p:spPr>
          <a:xfrm>
            <a:off x="6258955" y="3131388"/>
            <a:ext cx="403085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 = new RTCPeerConnection(pc_config, pc_constraints);</a:t>
            </a:r>
            <a:b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sd = new RTCSessionDescription( { sdp: strSdp, </a:t>
            </a: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type:"offer" 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);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pc.setRemoteDescription(sd);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pc.createAnswer(setLocalAnswer, onSignalingError, sdpConstraints);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8"/>
          <p:cNvSpPr/>
          <p:nvPr/>
        </p:nvSpPr>
        <p:spPr>
          <a:xfrm>
            <a:off x="19945" y="4883684"/>
            <a:ext cx="4953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sd = new RTCSessionDescription( { sdp: strSdp, </a:t>
            </a: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type:"answer" 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);</a:t>
            </a:r>
            <a:b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pc.setRemoteDescription(sd);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8"/>
          <p:cNvSpPr/>
          <p:nvPr/>
        </p:nvSpPr>
        <p:spPr>
          <a:xfrm>
            <a:off x="118294" y="1506683"/>
            <a:ext cx="39254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 = new RTCPeerConnection(pc_config, pc_constraints);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pc.createOffer( setLocalOffer, onSignalingError, sdpConstraints );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5" name="Google Shape;305;p8"/>
          <p:cNvCxnSpPr/>
          <p:nvPr/>
        </p:nvCxnSpPr>
        <p:spPr>
          <a:xfrm>
            <a:off x="1215583" y="2673844"/>
            <a:ext cx="328844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6" name="Google Shape;306;p8"/>
          <p:cNvCxnSpPr/>
          <p:nvPr/>
        </p:nvCxnSpPr>
        <p:spPr>
          <a:xfrm>
            <a:off x="4504022" y="2826638"/>
            <a:ext cx="36077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7" name="Google Shape;307;p8"/>
          <p:cNvCxnSpPr/>
          <p:nvPr/>
        </p:nvCxnSpPr>
        <p:spPr>
          <a:xfrm rot="10800000">
            <a:off x="4498850" y="4457217"/>
            <a:ext cx="360778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8" name="Google Shape;308;p8"/>
          <p:cNvCxnSpPr/>
          <p:nvPr/>
        </p:nvCxnSpPr>
        <p:spPr>
          <a:xfrm rot="10800000">
            <a:off x="1218471" y="4629523"/>
            <a:ext cx="328037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9" name="Google Shape;309;p8"/>
          <p:cNvSpPr txBox="1"/>
          <p:nvPr/>
        </p:nvSpPr>
        <p:spPr>
          <a:xfrm>
            <a:off x="2721348" y="2658853"/>
            <a:ext cx="81144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SDP(Alice)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8"/>
          <p:cNvSpPr txBox="1"/>
          <p:nvPr/>
        </p:nvSpPr>
        <p:spPr>
          <a:xfrm>
            <a:off x="5784828" y="2813457"/>
            <a:ext cx="81144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SDP(Alice)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8"/>
          <p:cNvSpPr txBox="1"/>
          <p:nvPr/>
        </p:nvSpPr>
        <p:spPr>
          <a:xfrm>
            <a:off x="5897023" y="4441642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SDP(Bob)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8"/>
          <p:cNvSpPr txBox="1"/>
          <p:nvPr/>
        </p:nvSpPr>
        <p:spPr>
          <a:xfrm>
            <a:off x="2488012" y="4627446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SDP(Bob)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8"/>
          <p:cNvSpPr txBox="1"/>
          <p:nvPr/>
        </p:nvSpPr>
        <p:spPr>
          <a:xfrm>
            <a:off x="-72967" y="1082796"/>
            <a:ext cx="14574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Press Invite button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8"/>
          <p:cNvSpPr txBox="1"/>
          <p:nvPr/>
        </p:nvSpPr>
        <p:spPr>
          <a:xfrm>
            <a:off x="8183556" y="2888018"/>
            <a:ext cx="15515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Press Accept button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8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0" name="Google Shape;320;p9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9"/>
          <p:cNvSpPr txBox="1"/>
          <p:nvPr/>
        </p:nvSpPr>
        <p:spPr>
          <a:xfrm>
            <a:off x="70814" y="65011"/>
            <a:ext cx="71382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Sequence View (Signaling Call Decline)</a:t>
            </a:r>
            <a:endParaRPr/>
          </a:p>
        </p:txBody>
      </p:sp>
      <p:sp>
        <p:nvSpPr>
          <p:cNvPr id="322" name="Google Shape;322;p9"/>
          <p:cNvSpPr/>
          <p:nvPr/>
        </p:nvSpPr>
        <p:spPr>
          <a:xfrm>
            <a:off x="834362" y="880754"/>
            <a:ext cx="746319" cy="363159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9"/>
          <p:cNvSpPr/>
          <p:nvPr/>
        </p:nvSpPr>
        <p:spPr>
          <a:xfrm>
            <a:off x="7738654" y="946657"/>
            <a:ext cx="746319" cy="363159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9"/>
          <p:cNvSpPr/>
          <p:nvPr/>
        </p:nvSpPr>
        <p:spPr>
          <a:xfrm>
            <a:off x="4042287" y="965282"/>
            <a:ext cx="888771" cy="361010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p9"/>
          <p:cNvCxnSpPr>
            <a:stCxn id="324" idx="2"/>
          </p:cNvCxnSpPr>
          <p:nvPr/>
        </p:nvCxnSpPr>
        <p:spPr>
          <a:xfrm>
            <a:off x="4486673" y="1326292"/>
            <a:ext cx="0" cy="486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6" name="Google Shape;326;p9"/>
          <p:cNvCxnSpPr>
            <a:stCxn id="322" idx="2"/>
          </p:cNvCxnSpPr>
          <p:nvPr/>
        </p:nvCxnSpPr>
        <p:spPr>
          <a:xfrm>
            <a:off x="1207522" y="1243913"/>
            <a:ext cx="0" cy="494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7" name="Google Shape;327;p9"/>
          <p:cNvCxnSpPr>
            <a:stCxn id="323" idx="2"/>
          </p:cNvCxnSpPr>
          <p:nvPr/>
        </p:nvCxnSpPr>
        <p:spPr>
          <a:xfrm>
            <a:off x="8111814" y="1309816"/>
            <a:ext cx="0" cy="472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8" name="Google Shape;328;p9"/>
          <p:cNvCxnSpPr/>
          <p:nvPr/>
        </p:nvCxnSpPr>
        <p:spPr>
          <a:xfrm>
            <a:off x="1207521" y="1962872"/>
            <a:ext cx="327915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9" name="Google Shape;329;p9"/>
          <p:cNvCxnSpPr/>
          <p:nvPr/>
        </p:nvCxnSpPr>
        <p:spPr>
          <a:xfrm rot="10800000">
            <a:off x="1207521" y="2111153"/>
            <a:ext cx="327915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0" name="Google Shape;330;p9"/>
          <p:cNvSpPr/>
          <p:nvPr/>
        </p:nvSpPr>
        <p:spPr>
          <a:xfrm>
            <a:off x="2048505" y="1683243"/>
            <a:ext cx="11224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req|login|alice</a:t>
            </a:r>
            <a:endParaRPr sz="12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9"/>
          <p:cNvSpPr/>
          <p:nvPr/>
        </p:nvSpPr>
        <p:spPr>
          <a:xfrm>
            <a:off x="2048504" y="2094906"/>
            <a:ext cx="10550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res|login|200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Google Shape;332;p9"/>
          <p:cNvCxnSpPr/>
          <p:nvPr/>
        </p:nvCxnSpPr>
        <p:spPr>
          <a:xfrm rot="10800000">
            <a:off x="4486672" y="2250968"/>
            <a:ext cx="362514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3" name="Google Shape;333;p9"/>
          <p:cNvCxnSpPr/>
          <p:nvPr/>
        </p:nvCxnSpPr>
        <p:spPr>
          <a:xfrm>
            <a:off x="4486672" y="2407716"/>
            <a:ext cx="362514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4" name="Google Shape;334;p9"/>
          <p:cNvSpPr/>
          <p:nvPr/>
        </p:nvSpPr>
        <p:spPr>
          <a:xfrm>
            <a:off x="5625438" y="2013900"/>
            <a:ext cx="10631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req|login|bob</a:t>
            </a:r>
            <a:endParaRPr sz="12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9"/>
          <p:cNvSpPr/>
          <p:nvPr/>
        </p:nvSpPr>
        <p:spPr>
          <a:xfrm>
            <a:off x="5628643" y="2407716"/>
            <a:ext cx="10550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res|login|200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9"/>
          <p:cNvSpPr/>
          <p:nvPr/>
        </p:nvSpPr>
        <p:spPr>
          <a:xfrm>
            <a:off x="1989195" y="3309042"/>
            <a:ext cx="17844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req|invite|bob|sdp_alice</a:t>
            </a:r>
            <a:endParaRPr sz="12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9"/>
          <p:cNvCxnSpPr/>
          <p:nvPr/>
        </p:nvCxnSpPr>
        <p:spPr>
          <a:xfrm>
            <a:off x="1207522" y="3546166"/>
            <a:ext cx="327915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8" name="Google Shape;338;p9"/>
          <p:cNvSpPr/>
          <p:nvPr/>
        </p:nvSpPr>
        <p:spPr>
          <a:xfrm>
            <a:off x="5441803" y="3833729"/>
            <a:ext cx="18437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req|invite|alice|sdp_alice</a:t>
            </a:r>
            <a:endParaRPr/>
          </a:p>
        </p:txBody>
      </p:sp>
      <p:cxnSp>
        <p:nvCxnSpPr>
          <p:cNvPr id="339" name="Google Shape;339;p9"/>
          <p:cNvCxnSpPr/>
          <p:nvPr/>
        </p:nvCxnSpPr>
        <p:spPr>
          <a:xfrm>
            <a:off x="4486673" y="4081217"/>
            <a:ext cx="362514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0" name="Google Shape;340;p9"/>
          <p:cNvCxnSpPr/>
          <p:nvPr/>
        </p:nvCxnSpPr>
        <p:spPr>
          <a:xfrm rot="10800000">
            <a:off x="1215247" y="3819243"/>
            <a:ext cx="327915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1" name="Google Shape;341;p9"/>
          <p:cNvSpPr/>
          <p:nvPr/>
        </p:nvSpPr>
        <p:spPr>
          <a:xfrm>
            <a:off x="2015918" y="3573022"/>
            <a:ext cx="10903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res|invite|180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2" name="Google Shape;342;p9"/>
          <p:cNvCxnSpPr/>
          <p:nvPr/>
        </p:nvCxnSpPr>
        <p:spPr>
          <a:xfrm rot="10800000">
            <a:off x="4504023" y="5416720"/>
            <a:ext cx="361741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3" name="Google Shape;343;p9"/>
          <p:cNvSpPr/>
          <p:nvPr/>
        </p:nvSpPr>
        <p:spPr>
          <a:xfrm>
            <a:off x="5304693" y="5170499"/>
            <a:ext cx="153886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res|invite|603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9"/>
          <p:cNvSpPr/>
          <p:nvPr/>
        </p:nvSpPr>
        <p:spPr>
          <a:xfrm>
            <a:off x="834362" y="3164258"/>
            <a:ext cx="7722497" cy="1174282"/>
          </a:xfrm>
          <a:prstGeom prst="rect">
            <a:avLst/>
          </a:prstGeom>
          <a:noFill/>
          <a:ln cap="flat" cmpd="sng" w="12700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p9"/>
          <p:cNvCxnSpPr/>
          <p:nvPr/>
        </p:nvCxnSpPr>
        <p:spPr>
          <a:xfrm rot="10800000">
            <a:off x="1193259" y="5662941"/>
            <a:ext cx="327915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6" name="Google Shape;346;p9"/>
          <p:cNvSpPr/>
          <p:nvPr/>
        </p:nvSpPr>
        <p:spPr>
          <a:xfrm>
            <a:off x="1993930" y="5416720"/>
            <a:ext cx="10903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res|invite|603</a:t>
            </a:r>
            <a:endParaRPr sz="1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9"/>
          <p:cNvSpPr/>
          <p:nvPr/>
        </p:nvSpPr>
        <p:spPr>
          <a:xfrm>
            <a:off x="834361" y="4970395"/>
            <a:ext cx="7722497" cy="993243"/>
          </a:xfrm>
          <a:prstGeom prst="rect">
            <a:avLst/>
          </a:prstGeom>
          <a:noFill/>
          <a:ln cap="flat" cmpd="sng" w="12700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9"/>
          <p:cNvSpPr/>
          <p:nvPr/>
        </p:nvSpPr>
        <p:spPr>
          <a:xfrm>
            <a:off x="834361" y="1604923"/>
            <a:ext cx="7722497" cy="1128652"/>
          </a:xfrm>
          <a:prstGeom prst="rect">
            <a:avLst/>
          </a:prstGeom>
          <a:noFill/>
          <a:ln cap="flat" cmpd="sng" w="12700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9"/>
          <p:cNvSpPr txBox="1"/>
          <p:nvPr/>
        </p:nvSpPr>
        <p:spPr>
          <a:xfrm>
            <a:off x="8687019" y="2012084"/>
            <a:ext cx="10502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log-in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9"/>
          <p:cNvSpPr txBox="1"/>
          <p:nvPr/>
        </p:nvSpPr>
        <p:spPr>
          <a:xfrm>
            <a:off x="8687019" y="3546166"/>
            <a:ext cx="7328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9"/>
          <p:cNvSpPr txBox="1"/>
          <p:nvPr/>
        </p:nvSpPr>
        <p:spPr>
          <a:xfrm>
            <a:off x="8762873" y="5313127"/>
            <a:ext cx="7825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Decline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9"/>
          <p:cNvSpPr txBox="1"/>
          <p:nvPr/>
        </p:nvSpPr>
        <p:spPr>
          <a:xfrm>
            <a:off x="2997126" y="1643056"/>
            <a:ext cx="155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</a:rPr>
              <a:t>|password|otp_key</a:t>
            </a:r>
            <a:endParaRPr sz="1200">
              <a:solidFill>
                <a:srgbClr val="00B050"/>
              </a:solidFill>
            </a:endParaRPr>
          </a:p>
        </p:txBody>
      </p:sp>
      <p:sp>
        <p:nvSpPr>
          <p:cNvPr id="353" name="Google Shape;353;p9"/>
          <p:cNvSpPr txBox="1"/>
          <p:nvPr/>
        </p:nvSpPr>
        <p:spPr>
          <a:xfrm>
            <a:off x="6513532" y="1962363"/>
            <a:ext cx="155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</a:rPr>
              <a:t>|password|otp_key</a:t>
            </a:r>
            <a:endParaRPr sz="1200">
              <a:solidFill>
                <a:srgbClr val="00B050"/>
              </a:solidFill>
            </a:endParaRPr>
          </a:p>
        </p:txBody>
      </p:sp>
      <p:sp>
        <p:nvSpPr>
          <p:cNvPr id="354" name="Google Shape;354;p9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9" name="Google Shape;359;p10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10"/>
          <p:cNvSpPr txBox="1"/>
          <p:nvPr/>
        </p:nvSpPr>
        <p:spPr>
          <a:xfrm>
            <a:off x="70814" y="65011"/>
            <a:ext cx="7138278" cy="432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Security View</a:t>
            </a:r>
            <a:endParaRPr/>
          </a:p>
        </p:txBody>
      </p:sp>
      <p:sp>
        <p:nvSpPr>
          <p:cNvPr id="361" name="Google Shape;361;p10"/>
          <p:cNvSpPr/>
          <p:nvPr/>
        </p:nvSpPr>
        <p:spPr>
          <a:xfrm>
            <a:off x="727270" y="954895"/>
            <a:ext cx="730800" cy="395400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0"/>
          <p:cNvSpPr/>
          <p:nvPr/>
        </p:nvSpPr>
        <p:spPr>
          <a:xfrm>
            <a:off x="3098814" y="954895"/>
            <a:ext cx="770100" cy="395400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0"/>
          <p:cNvSpPr/>
          <p:nvPr/>
        </p:nvSpPr>
        <p:spPr>
          <a:xfrm>
            <a:off x="1681973" y="2666836"/>
            <a:ext cx="963000" cy="335700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4" name="Google Shape;364;p10"/>
          <p:cNvCxnSpPr>
            <a:stCxn id="365" idx="2"/>
            <a:endCxn id="363" idx="0"/>
          </p:cNvCxnSpPr>
          <p:nvPr/>
        </p:nvCxnSpPr>
        <p:spPr>
          <a:xfrm>
            <a:off x="2163499" y="2303657"/>
            <a:ext cx="0" cy="36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6" name="Google Shape;366;p10"/>
          <p:cNvCxnSpPr>
            <a:stCxn id="361" idx="2"/>
            <a:endCxn id="365" idx="1"/>
          </p:cNvCxnSpPr>
          <p:nvPr/>
        </p:nvCxnSpPr>
        <p:spPr>
          <a:xfrm>
            <a:off x="1092670" y="1350295"/>
            <a:ext cx="502200" cy="79710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7" name="Google Shape;367;p10"/>
          <p:cNvCxnSpPr>
            <a:stCxn id="362" idx="2"/>
            <a:endCxn id="365" idx="3"/>
          </p:cNvCxnSpPr>
          <p:nvPr/>
        </p:nvCxnSpPr>
        <p:spPr>
          <a:xfrm flipH="1">
            <a:off x="2732064" y="1350295"/>
            <a:ext cx="751800" cy="79710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8" name="Google Shape;368;p10"/>
          <p:cNvCxnSpPr>
            <a:stCxn id="361" idx="3"/>
            <a:endCxn id="362" idx="1"/>
          </p:cNvCxnSpPr>
          <p:nvPr/>
        </p:nvCxnSpPr>
        <p:spPr>
          <a:xfrm>
            <a:off x="1458070" y="1152595"/>
            <a:ext cx="16407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9" name="Google Shape;369;p10"/>
          <p:cNvSpPr txBox="1"/>
          <p:nvPr/>
        </p:nvSpPr>
        <p:spPr>
          <a:xfrm>
            <a:off x="132595" y="1627922"/>
            <a:ext cx="14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wss://192.168.0.10:443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</a:rPr>
              <a:t>WSS/TLS/TCP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365" name="Google Shape;365;p10"/>
          <p:cNvSpPr/>
          <p:nvPr/>
        </p:nvSpPr>
        <p:spPr>
          <a:xfrm>
            <a:off x="1594999" y="1991057"/>
            <a:ext cx="1137000" cy="312600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0"/>
          <p:cNvSpPr txBox="1"/>
          <p:nvPr/>
        </p:nvSpPr>
        <p:spPr>
          <a:xfrm>
            <a:off x="1663506" y="763680"/>
            <a:ext cx="13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RTCPeerConnection</a:t>
            </a:r>
            <a:b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00">
                <a:solidFill>
                  <a:srgbClr val="FF0000"/>
                </a:solidFill>
              </a:rPr>
              <a:t>DTLS/UDP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371" name="Google Shape;371;p10"/>
          <p:cNvSpPr txBox="1"/>
          <p:nvPr/>
        </p:nvSpPr>
        <p:spPr>
          <a:xfrm>
            <a:off x="3098788" y="1614338"/>
            <a:ext cx="14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wss://192.168.0.10:443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0000"/>
                </a:solidFill>
              </a:rPr>
              <a:t>WSS/TLS/TCP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372" name="Google Shape;372;p10"/>
          <p:cNvSpPr txBox="1"/>
          <p:nvPr/>
        </p:nvSpPr>
        <p:spPr>
          <a:xfrm>
            <a:off x="4757875" y="1270225"/>
            <a:ext cx="5148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Confidentiality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</a:t>
            </a:r>
            <a:r>
              <a:rPr lang="en-US" sz="1200">
                <a:solidFill>
                  <a:schemeClr val="dk1"/>
                </a:solidFill>
              </a:rPr>
              <a:t>TLS encrypt the data and attacker can only see the encrypted data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client/server uses SSL/TLS for authentication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peer to peer uses DTLS for date secure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password sha256 </a:t>
            </a:r>
            <a:r>
              <a:rPr lang="en-US" sz="1200">
                <a:solidFill>
                  <a:schemeClr val="dk1"/>
                </a:solidFill>
              </a:rPr>
              <a:t>hash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salt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Google OTP key is </a:t>
            </a:r>
            <a:r>
              <a:rPr lang="en-US" sz="1200">
                <a:solidFill>
                  <a:schemeClr val="dk1"/>
                </a:solidFill>
              </a:rPr>
              <a:t>encrypted with AES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Integrity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TLS </a:t>
            </a:r>
            <a:r>
              <a:rPr lang="en-US" sz="1200">
                <a:solidFill>
                  <a:schemeClr val="dk1"/>
                </a:solidFill>
              </a:rPr>
              <a:t>and DTLS can guarantee the integrity as well.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Availability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</a:t>
            </a:r>
            <a:r>
              <a:rPr lang="en-US" sz="1200">
                <a:solidFill>
                  <a:schemeClr val="dk1"/>
                </a:solidFill>
              </a:rPr>
              <a:t>connection failed physically, it resume the connection again automatically (QUIC)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0"/>
          <p:cNvSpPr txBox="1"/>
          <p:nvPr/>
        </p:nvSpPr>
        <p:spPr>
          <a:xfrm>
            <a:off x="807625" y="3050250"/>
            <a:ext cx="306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AutoNum type="arabicPeriod"/>
            </a:pPr>
            <a:r>
              <a:rPr b="1" lang="en-US" sz="1200">
                <a:solidFill>
                  <a:srgbClr val="FF0000"/>
                </a:solidFill>
              </a:rPr>
              <a:t>Password - SHA256 with salt</a:t>
            </a:r>
            <a:endParaRPr b="1"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AutoNum type="arabicPeriod"/>
            </a:pPr>
            <a:r>
              <a:rPr b="1" lang="en-US" sz="1200">
                <a:solidFill>
                  <a:srgbClr val="FF0000"/>
                </a:solidFill>
              </a:rPr>
              <a:t>Google OTP key - AES</a:t>
            </a:r>
            <a:endParaRPr b="1"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AutoNum type="arabicPeriod"/>
            </a:pPr>
            <a:r>
              <a:rPr b="1" lang="en-US" sz="1200">
                <a:solidFill>
                  <a:srgbClr val="FF0000"/>
                </a:solidFill>
              </a:rPr>
              <a:t>SQL bind variable</a:t>
            </a:r>
            <a:endParaRPr b="1"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AutoNum type="arabicPeriod"/>
            </a:pPr>
            <a:r>
              <a:rPr b="1" lang="en-US" sz="1200">
                <a:solidFill>
                  <a:srgbClr val="FF0000"/>
                </a:solidFill>
              </a:rPr>
              <a:t>Minimum privilege access</a:t>
            </a:r>
            <a:endParaRPr b="1" sz="1000">
              <a:solidFill>
                <a:srgbClr val="FF0000"/>
              </a:solidFill>
            </a:endParaRPr>
          </a:p>
        </p:txBody>
      </p:sp>
      <p:pic>
        <p:nvPicPr>
          <p:cNvPr id="374" name="Google Shape;3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275" y="4232603"/>
            <a:ext cx="4267625" cy="2451622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0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0" name="Google Shape;380;g253acd99ff1_3_0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g253acd99ff1_3_0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2 Factor Authentication (sequence)</a:t>
            </a:r>
            <a:endParaRPr/>
          </a:p>
        </p:txBody>
      </p:sp>
      <p:pic>
        <p:nvPicPr>
          <p:cNvPr id="382" name="Google Shape;382;g253acd99ff1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425" y="604800"/>
            <a:ext cx="6455226" cy="60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253acd99ff1_3_0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8" name="Google Shape;388;g253acd99ff1_3_19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g253acd99ff1_3_19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 Factor Authentication (internal)</a:t>
            </a:r>
            <a:endParaRPr/>
          </a:p>
        </p:txBody>
      </p:sp>
      <p:pic>
        <p:nvPicPr>
          <p:cNvPr id="390" name="Google Shape;390;g253acd99ff1_3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50" y="814348"/>
            <a:ext cx="8415101" cy="55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253acd99ff1_3_19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Google Shape;396;p12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12"/>
          <p:cNvSpPr txBox="1"/>
          <p:nvPr/>
        </p:nvSpPr>
        <p:spPr>
          <a:xfrm>
            <a:off x="70814" y="65011"/>
            <a:ext cx="7138278" cy="432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Functional Requirements</a:t>
            </a:r>
            <a:endParaRPr/>
          </a:p>
        </p:txBody>
      </p:sp>
      <p:graphicFrame>
        <p:nvGraphicFramePr>
          <p:cNvPr id="398" name="Google Shape;398;p12"/>
          <p:cNvGraphicFramePr/>
          <p:nvPr/>
        </p:nvGraphicFramePr>
        <p:xfrm>
          <a:off x="70814" y="6815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{7E44651B-2368-4463-8BF0-0C325B4EEA02}</a:tableStyleId>
              </a:tblPr>
              <a:tblGrid>
                <a:gridCol w="812825"/>
                <a:gridCol w="4060325"/>
                <a:gridCol w="1445675"/>
                <a:gridCol w="3427450"/>
              </a:tblGrid>
              <a:tr h="33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No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Requirements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Satisfactory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Security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55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 The ability for the user to register with the system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YES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TLS based wss used with port 443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55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R1.1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1.1 The user shall provide the system their email address and password.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YES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55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R1.1.1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1.1.1 The system shall ensure that the user’s password is secure.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YES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/>
                        <a:t>Password is saved SHA-256 with salt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55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R1.1.2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1.1.2 Passwords must be a minimum of 10 characters long and include one number and one symbol.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YES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LG Password rule is applied</a:t>
                      </a:r>
                      <a:br>
                        <a:rPr b="1" lang="en-US" sz="1200"/>
                      </a:br>
                      <a:r>
                        <a:rPr b="1" lang="en-US" sz="1200"/>
                        <a:t>1. at least 1 alphabet</a:t>
                      </a:r>
                      <a:br>
                        <a:rPr b="1" lang="en-US" sz="1200"/>
                      </a:br>
                      <a:r>
                        <a:rPr b="1" lang="en-US" sz="1200"/>
                        <a:t>2. at least 1 special character</a:t>
                      </a:r>
                      <a:endParaRPr b="1"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3. at least 1 number</a:t>
                      </a:r>
                      <a:endParaRPr b="1"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4. length should be 10 ~ 15</a:t>
                      </a:r>
                      <a:endParaRPr b="1" sz="1200"/>
                    </a:p>
                  </a:txBody>
                  <a:tcPr marT="45725" marB="45725" marR="91450" marL="91450"/>
                </a:tc>
              </a:tr>
              <a:tr h="37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R1.2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1.2 The system shall use two-factor authentication.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YES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Google OTP is </a:t>
                      </a:r>
                      <a:r>
                        <a:rPr b="1" lang="en-US" sz="1200"/>
                        <a:t>applied</a:t>
                      </a:r>
                      <a:r>
                        <a:rPr b="1" lang="en-US" sz="1200"/>
                        <a:t> as well as user password</a:t>
                      </a:r>
                      <a:br>
                        <a:rPr b="1" lang="en-US" sz="1200"/>
                      </a:br>
                      <a:r>
                        <a:rPr b="1" lang="en-US" sz="1200"/>
                        <a:t>Google OTP can be used with “QR code” or “Setup Key”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37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R1.3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1.3 The system should force a user to periodically reset their password (at least once a month).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YES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Detect 1 month past after setting password</a:t>
                      </a:r>
                      <a:br>
                        <a:rPr b="1" lang="en-US" sz="1200"/>
                      </a:br>
                      <a:r>
                        <a:rPr b="1" lang="en-US" sz="1200"/>
                        <a:t>Password setting UTC time is saved in Database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R1.4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1.4 If the user enters the incorrect password more than three times, then their account will be locked for one hour. 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YES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Password wrong count and UTC time tried is saved in Database / User blocked</a:t>
                      </a:r>
                      <a:endParaRPr b="1"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45725" marB="45725" marR="91450" marL="91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R1.5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1.5 The system shall allow users to change their email address in a secure way.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YES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Email address can be changed securely using TLS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R1.6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1.6 The system shall provide the ability for the user to recover or change their password in the event it is lost.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YES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/>
                        <a:t>Password can be changed securely using TLS.</a:t>
                      </a:r>
                      <a:br>
                        <a:rPr b="1" lang="en-US" sz="1200"/>
                      </a:br>
                      <a:r>
                        <a:rPr b="1" lang="en-US" sz="1200"/>
                        <a:t>Password can be sent to user’s email by SMTP with TLS.</a:t>
                      </a:r>
                      <a:endParaRPr b="1"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99" name="Google Shape;399;p12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4" name="Google Shape;404;p13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13"/>
          <p:cNvSpPr txBox="1"/>
          <p:nvPr/>
        </p:nvSpPr>
        <p:spPr>
          <a:xfrm>
            <a:off x="70814" y="65011"/>
            <a:ext cx="7138278" cy="432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Functional Requirements</a:t>
            </a:r>
            <a:endParaRPr/>
          </a:p>
        </p:txBody>
      </p:sp>
      <p:graphicFrame>
        <p:nvGraphicFramePr>
          <p:cNvPr id="406" name="Google Shape;406;p13"/>
          <p:cNvGraphicFramePr/>
          <p:nvPr/>
        </p:nvGraphicFramePr>
        <p:xfrm>
          <a:off x="70814" y="6610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{7E44651B-2368-4463-8BF0-0C325B4EEA02}</a:tableStyleId>
              </a:tblPr>
              <a:tblGrid>
                <a:gridCol w="802775"/>
                <a:gridCol w="4070375"/>
                <a:gridCol w="1510750"/>
                <a:gridCol w="336240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No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Requirements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Satisfactory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Security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67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2. After successful registration the system shall assign the user a unique contact identification name (contact identifier).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YES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system has a functionality checking unique_id is unique</a:t>
                      </a:r>
                      <a:br>
                        <a:rPr b="1" lang="en-US" sz="1200"/>
                      </a:br>
                      <a:r>
                        <a:rPr b="1" lang="en-US" sz="1200"/>
                        <a:t>Unique id is used for the system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67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R2.1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2.1 this can be the user’s email address or some other name chosen by the user if it does not conflict with other user’s contact identifiers already in the system.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YES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/>
                        <a:t>system has a functionality checking unique_id is unique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67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3. The system shall provide a contact list that associates a person with their contact identifier (last name, first name, address, e-mail, contact identifier).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YES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System provide the contact list login-ed through TLS connection</a:t>
                      </a:r>
                      <a:br>
                        <a:rPr b="1" lang="en-US" sz="1200"/>
                      </a:br>
                      <a:r>
                        <a:rPr b="1" lang="en-US" sz="1200"/>
                        <a:t>“Retrieved Logined ID” button support this requirement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R3.1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3.1 . When a contact is associated with a contact identifier the VoIP application shall display the contact’s name instead of the contact identifier.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YES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All login user information is displayed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R4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4. The system shall provide the ability to initiate a call using a contact identifier or the contacts list. 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YES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unique_id is used for peer connection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R4.1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4.1 During the call initiation, the user shall be presented with call status and outcome (answered, busy or rejected). 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YES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system presents BUSY, REJECT, ANSWER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R4.2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4.2 During call initiation the user shall have the ability to end the call at any time.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YES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system has the ability to Call END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07" name="Google Shape;407;p13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ee3e7a6a4_2_0"/>
          <p:cNvSpPr txBox="1"/>
          <p:nvPr/>
        </p:nvSpPr>
        <p:spPr>
          <a:xfrm>
            <a:off x="513050" y="1225597"/>
            <a:ext cx="7886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Architect, Signaling, Database, Registration, Login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2400">
                <a:solidFill>
                  <a:schemeClr val="dk1"/>
                </a:solidFill>
              </a:rPr>
              <a:t>Robin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Kim(김성준), SeKi Park(박세기)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</a:rPr>
              <a:t>2 Factor authentication, Peer connection</a:t>
            </a:r>
            <a:endParaRPr/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S</a:t>
            </a:r>
            <a:r>
              <a:rPr lang="en-US" sz="2400">
                <a:solidFill>
                  <a:schemeClr val="dk1"/>
                </a:solidFill>
              </a:rPr>
              <a:t>un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gMin Kim(김성민), DongHoon Shin(신동훈)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</a:rPr>
              <a:t>Test case and Validation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JiYoung Yoon(윤지영)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Mentor / Support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David Belasco</a:t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74" name="Google Shape;74;g22ee3e7a6a4_2_0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g22ee3e7a6a4_2_0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Project Members and</a:t>
            </a: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Role</a:t>
            </a:r>
            <a:endParaRPr/>
          </a:p>
        </p:txBody>
      </p:sp>
      <p:sp>
        <p:nvSpPr>
          <p:cNvPr id="76" name="Google Shape;76;g22ee3e7a6a4_2_0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14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14"/>
          <p:cNvSpPr txBox="1"/>
          <p:nvPr/>
        </p:nvSpPr>
        <p:spPr>
          <a:xfrm>
            <a:off x="70814" y="65011"/>
            <a:ext cx="7138278" cy="432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Functional Requirements</a:t>
            </a:r>
            <a:endParaRPr/>
          </a:p>
        </p:txBody>
      </p:sp>
      <p:graphicFrame>
        <p:nvGraphicFramePr>
          <p:cNvPr id="414" name="Google Shape;414;p14"/>
          <p:cNvGraphicFramePr/>
          <p:nvPr/>
        </p:nvGraphicFramePr>
        <p:xfrm>
          <a:off x="70814" y="6610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{7E44651B-2368-4463-8BF0-0C325B4EEA02}</a:tableStyleId>
              </a:tblPr>
              <a:tblGrid>
                <a:gridCol w="742250"/>
                <a:gridCol w="4130900"/>
                <a:gridCol w="1544550"/>
                <a:gridCol w="332860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No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Requirements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Satisfactory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Security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67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R5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5. The system shall provide the ability to accept or reject calls while not in a call. 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YES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System has the ability to Accept or Reject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67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R5.1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5.1 Application shall show the caller’s contact identifier or contact name during an incoming call.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YES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During incoming call, user can see the contact name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67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R6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6. The system shall notify the user of missed calls, either because the call was not accepted or because the called entity was in another call.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YES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system notify missed call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R7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7. Provide the ability to terminate a call at any time while in a call. 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YES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system can terminate call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R7.1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7.1 If a call is terminated by one user, the other caller shall be notified.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YES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system can notify it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R8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8. Application shall be brought to the foreground during an incoming call.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YES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We are using web browser(e.g. Google Chrome) as a client, so bringing the browser to the foreground might be challenging. However, we notify users through pop-up alerts.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R9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9. This application is a point-to-point communication system. That is, each end point of the call should function as both a server and a client.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YES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WebRTC peer connection is used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15" name="Google Shape;415;p14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0" name="Google Shape;420;p15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15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Quality Attribute </a:t>
            </a: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(Non F</a:t>
            </a: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unctional)</a:t>
            </a:r>
            <a:endParaRPr/>
          </a:p>
        </p:txBody>
      </p:sp>
      <p:graphicFrame>
        <p:nvGraphicFramePr>
          <p:cNvPr id="422" name="Google Shape;422;p15"/>
          <p:cNvGraphicFramePr/>
          <p:nvPr/>
        </p:nvGraphicFramePr>
        <p:xfrm>
          <a:off x="70814" y="6610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{7E44651B-2368-4463-8BF0-0C325B4EEA02}</a:tableStyleId>
              </a:tblPr>
              <a:tblGrid>
                <a:gridCol w="679550"/>
                <a:gridCol w="2239850"/>
                <a:gridCol w="4110575"/>
                <a:gridCol w="2716325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No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Requirements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Details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Satisfactory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67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R10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Performance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The system must deliver call video/audio as close to real time as possible.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YES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67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R11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Authentication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-US" sz="1200" u="none" cap="none" strike="noStrike"/>
                        <a:t>The system must use two factor authentication for sign on and user credentials must be protected.</a:t>
                      </a:r>
                      <a:endParaRPr/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-US" sz="1200" u="none" cap="none" strike="noStrike"/>
                        <a:t>Lost or compromised credentials must be handled in a reasonable way.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YES</a:t>
                      </a:r>
                      <a:endParaRPr b="1"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45725" marB="45725" marR="91450" marL="91450"/>
                </a:tc>
              </a:tr>
              <a:tr h="677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R12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Communication privacy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-US" sz="1200" u="none" cap="none" strike="noStrike"/>
                        <a:t>The system must ensure that calls remain private.</a:t>
                      </a:r>
                      <a:endParaRPr/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-US" sz="1200" u="none" cap="none" strike="noStrike"/>
                        <a:t>No intermediary should be able to snoop or spy on an ongoing call.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YES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R13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Proof of identity (nonrepudiation)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Users should be confident that the entity they are on a call with is the one that they believe it is. 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YES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R14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Reliability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-US" sz="1200" u="none" cap="none" strike="noStrike"/>
                        <a:t>The system must ensure that calls are reliable.</a:t>
                      </a:r>
                      <a:endParaRPr/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-US" sz="1200" u="none" cap="none" strike="noStrike"/>
                        <a:t>The system should recover from networking errors and dropped calls as soon as possible.</a:t>
                      </a:r>
                      <a:endParaRPr/>
                    </a:p>
                    <a:p>
                      <a:pPr indent="-228600" lvl="0" marL="2286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-US" sz="1200" u="none" cap="none" strike="noStrike"/>
                        <a:t>The goal is to maintain a secure, performant connection at all costs.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YES</a:t>
                      </a:r>
                      <a:br>
                        <a:rPr b="1" lang="en-US" sz="1200"/>
                      </a:br>
                      <a:r>
                        <a:rPr b="1" lang="en-US" sz="1200"/>
                        <a:t>If disconnected network, it recover again with QUIC protocol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3" name="Google Shape;423;p15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9" name="Google Shape;429;g253acd99ed4_0_0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g253acd99ed4_0_0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Security Requirements</a:t>
            </a:r>
            <a:endParaRPr/>
          </a:p>
        </p:txBody>
      </p:sp>
      <p:graphicFrame>
        <p:nvGraphicFramePr>
          <p:cNvPr id="431" name="Google Shape;431;g253acd99ed4_0_0"/>
          <p:cNvGraphicFramePr/>
          <p:nvPr/>
        </p:nvGraphicFramePr>
        <p:xfrm>
          <a:off x="70814" y="6610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{7E44651B-2368-4463-8BF0-0C325B4EEA02}</a:tableStyleId>
              </a:tblPr>
              <a:tblGrid>
                <a:gridCol w="679550"/>
                <a:gridCol w="2515050"/>
                <a:gridCol w="3835375"/>
                <a:gridCol w="2716325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No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Requirements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Details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Satisfactory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chemeClr val="dk1"/>
                    </a:solidFill>
                  </a:tcPr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R15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Reliability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76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All transaction should be logged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YES</a:t>
                      </a:r>
                      <a:endParaRPr b="1" sz="1200"/>
                    </a:p>
                  </a:txBody>
                  <a:tcPr marT="45725" marB="45725" marR="91450" marL="91450"/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R16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SQL query safe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76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SQL query should be binded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YES</a:t>
                      </a:r>
                      <a:endParaRPr b="1"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32" name="Google Shape;432;g253acd99ed4_0_0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7" name="Google Shape;437;g2527aef4805_2_0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g2527aef4805_2_0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Threa</a:t>
            </a: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t</a:t>
            </a: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&amp; Security - dependency-check</a:t>
            </a:r>
            <a:endParaRPr/>
          </a:p>
        </p:txBody>
      </p:sp>
      <p:pic>
        <p:nvPicPr>
          <p:cNvPr id="439" name="Google Shape;439;g2527aef4805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6211"/>
            <a:ext cx="9601200" cy="4487891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g2527aef4805_2_0"/>
          <p:cNvSpPr/>
          <p:nvPr/>
        </p:nvSpPr>
        <p:spPr>
          <a:xfrm>
            <a:off x="5970475" y="3267625"/>
            <a:ext cx="877500" cy="1069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2527aef4805_2_0"/>
          <p:cNvSpPr txBox="1"/>
          <p:nvPr/>
        </p:nvSpPr>
        <p:spPr>
          <a:xfrm>
            <a:off x="6847975" y="3403650"/>
            <a:ext cx="207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OpenSSL migration 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(1.0.2k -&gt; 1.1.1u)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442" name="Google Shape;442;g2527aef4805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645302"/>
            <a:ext cx="9601200" cy="9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2527aef4805_2_0"/>
          <p:cNvSpPr/>
          <p:nvPr/>
        </p:nvSpPr>
        <p:spPr>
          <a:xfrm>
            <a:off x="4975625" y="5911300"/>
            <a:ext cx="1872300" cy="22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444" name="Google Shape;444;g2527aef4805_2_0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9" name="Google Shape;449;p16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16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TLS </a:t>
            </a: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Validation Test (wi</a:t>
            </a: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reshark)</a:t>
            </a:r>
            <a:endParaRPr/>
          </a:p>
        </p:txBody>
      </p:sp>
      <p:pic>
        <p:nvPicPr>
          <p:cNvPr id="451" name="Google Shape;4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25" y="688172"/>
            <a:ext cx="9601198" cy="4297957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16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7" name="Google Shape;457;p11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11"/>
          <p:cNvSpPr txBox="1"/>
          <p:nvPr/>
        </p:nvSpPr>
        <p:spPr>
          <a:xfrm>
            <a:off x="70814" y="65011"/>
            <a:ext cx="7138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Work to do / </a:t>
            </a: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Limitation</a:t>
            </a:r>
            <a:endParaRPr/>
          </a:p>
        </p:txBody>
      </p:sp>
      <p:sp>
        <p:nvSpPr>
          <p:cNvPr id="459" name="Google Shape;459;p11"/>
          <p:cNvSpPr txBox="1"/>
          <p:nvPr/>
        </p:nvSpPr>
        <p:spPr>
          <a:xfrm>
            <a:off x="315923" y="751475"/>
            <a:ext cx="916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Server Certification Key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self-signed is not saved in secure storage of Windows</a:t>
            </a:r>
            <a:endParaRPr/>
          </a:p>
        </p:txBody>
      </p:sp>
      <p:sp>
        <p:nvSpPr>
          <p:cNvPr id="460" name="Google Shape;460;p11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5" name="Google Shape;465;g253bd471c84_0_0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" name="Google Shape;466;g253bd471c84_0_0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Test Case -1</a:t>
            </a:r>
            <a:endParaRPr/>
          </a:p>
        </p:txBody>
      </p:sp>
      <p:graphicFrame>
        <p:nvGraphicFramePr>
          <p:cNvPr id="467" name="Google Shape;467;g253bd471c84_0_0"/>
          <p:cNvGraphicFramePr/>
          <p:nvPr/>
        </p:nvGraphicFramePr>
        <p:xfrm>
          <a:off x="329975" y="70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{0E7C774A-AF5D-4289-AB4E-6ACB191FCD6C}</a:tableStyleId>
              </a:tblPr>
              <a:tblGrid>
                <a:gridCol w="513325"/>
                <a:gridCol w="2862200"/>
                <a:gridCol w="4889325"/>
                <a:gridCol w="835075"/>
              </a:tblGrid>
              <a:tr h="497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Req_No.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Requirement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Test Case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Result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R1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R1.1</a:t>
                      </a:r>
                      <a:endParaRPr sz="1100"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1. The ability for the user to register with the system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1.1 The user shall provide the system their email address and password.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TC000) A registration screen should be provided where you can enter your ID, password, name, email, phone, and address.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8385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TC001) The ID, password, name, and email information are mandatory, and if they are missing, a separate warning popup will be displayed when the submit button is pressed.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TC002) After entering the information and clicking the submit button, you should see a success popup.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R1.1.1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R1.1.2</a:t>
                      </a:r>
                      <a:endParaRPr sz="11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1.1.1 The system shall ensure that the user’s password is secure.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1.1.2 Passwords must be a minimum of 10 characters long and include one number and one symbol.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TC003) Provide a guide on the password entry screen (at least 1 alphabet/special character/number and length 10 to 15).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TC004) Provide the ability to retype passwords, giving users the ability to double-check their passwords.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838525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R1.2</a:t>
                      </a:r>
                      <a:endParaRPr sz="11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1.2 The system shall use two-factor authentication.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TC005) After entering the user information and clicking the Submit button, the screen should provide a QR code for Google OTP</a:t>
                      </a:r>
                      <a:r>
                        <a:rPr lang="en-US" sz="1100"/>
                        <a:t> and a setup key value</a:t>
                      </a:r>
                      <a:r>
                        <a:rPr lang="en-US" sz="1100"/>
                        <a:t>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TC006) Using the Google OTP app, you can scan the QR code or enter the setup key to receive the authentication key value.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8" name="Google Shape;468;g253bd471c84_0_0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3" name="Google Shape;473;g253bd471c84_0_29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g253bd471c84_0_29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Test Case -2</a:t>
            </a:r>
            <a:endParaRPr/>
          </a:p>
        </p:txBody>
      </p:sp>
      <p:graphicFrame>
        <p:nvGraphicFramePr>
          <p:cNvPr id="475" name="Google Shape;475;g253bd471c84_0_29"/>
          <p:cNvGraphicFramePr/>
          <p:nvPr/>
        </p:nvGraphicFramePr>
        <p:xfrm>
          <a:off x="329975" y="70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{0E7C774A-AF5D-4289-AB4E-6ACB191FCD6C}</a:tableStyleId>
              </a:tblPr>
              <a:tblGrid>
                <a:gridCol w="513325"/>
                <a:gridCol w="2862200"/>
                <a:gridCol w="4788475"/>
                <a:gridCol w="935925"/>
              </a:tblGrid>
              <a:tr h="497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Req_No.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Requirement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Test Case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Result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row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R1.4</a:t>
                      </a:r>
                      <a:endParaRPr sz="1100"/>
                    </a:p>
                  </a:txBody>
                  <a:tcPr marT="91425" marB="91425" marR="91425" marL="91425"/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1.4 If the user enters the incorrect password more than three times, then their account will be locked for one hour.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TC007) To log in to the system, you will need to enter the saved user ID, password, and OTP values and click the login button.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8385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TC008) If you enter an incorrect password and press the login button, a pop-up will be displayed error popup.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TC009) If you enter the password incorrectly 3 times, a pop-up will be displayed saying 'Too many password is wrong, wait for 60 seconds'.(The requirement says that it should be locked for 1 hour, but we changed it to 1 minute lock for testing convenience)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TC010) If an incorrect otp value is entered, a 'OTP is WRONG' warning popup should be displayed.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TC011) If the user id, password, and otp value are entered correctly, the user should be logged in normally by pressing the login button.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6" name="Google Shape;476;g253bd471c84_0_29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1" name="Google Shape;481;g253bd471c84_0_36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g253bd471c84_0_36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Test Case -3</a:t>
            </a:r>
            <a:endParaRPr/>
          </a:p>
        </p:txBody>
      </p:sp>
      <p:graphicFrame>
        <p:nvGraphicFramePr>
          <p:cNvPr id="483" name="Google Shape;483;g253bd471c84_0_36"/>
          <p:cNvGraphicFramePr/>
          <p:nvPr/>
        </p:nvGraphicFramePr>
        <p:xfrm>
          <a:off x="329975" y="70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{0E7C774A-AF5D-4289-AB4E-6ACB191FCD6C}</a:tableStyleId>
              </a:tblPr>
              <a:tblGrid>
                <a:gridCol w="513325"/>
                <a:gridCol w="2862200"/>
                <a:gridCol w="4808650"/>
                <a:gridCol w="915750"/>
              </a:tblGrid>
              <a:tr h="497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Req_No.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Requirement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Test Case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Result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R1.5</a:t>
                      </a:r>
                      <a:endParaRPr sz="1100"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1.5 The system shall allow users to change their email address in a secure way.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TC012) Once you've logged in, the Change Email button should be active.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8385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TC013) Click it, enter the email address you want to change and click submit, and your email address should be changed.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TC014) If you press submit button without entering an email address, it displays error popup.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R2</a:t>
                      </a:r>
                      <a:endParaRPr sz="1100"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2. After successful registration the system shall assign the user a unique contact identification name (contact identifier).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TC015) During user registration, a button UI should be provided to enter a unique id.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TC016) If the user presses the submit button without entering an ID, a warning popup should be displayed stating "userid has not been entered".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TC017) If the user enters a username and presses the submit button, it should proceed to the next step unless it is a duplicate of a value already in the database.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OK?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4" name="Google Shape;484;g253bd471c84_0_36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9" name="Google Shape;489;g253bd471c84_0_44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g253bd471c84_0_44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Test Case -4</a:t>
            </a:r>
            <a:endParaRPr/>
          </a:p>
        </p:txBody>
      </p:sp>
      <p:graphicFrame>
        <p:nvGraphicFramePr>
          <p:cNvPr id="491" name="Google Shape;491;g253bd471c84_0_44"/>
          <p:cNvGraphicFramePr/>
          <p:nvPr/>
        </p:nvGraphicFramePr>
        <p:xfrm>
          <a:off x="329975" y="70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{0E7C774A-AF5D-4289-AB4E-6ACB191FCD6C}</a:tableStyleId>
              </a:tblPr>
              <a:tblGrid>
                <a:gridCol w="513325"/>
                <a:gridCol w="2862200"/>
                <a:gridCol w="4879250"/>
                <a:gridCol w="845150"/>
              </a:tblGrid>
              <a:tr h="497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Req_No.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Requirement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Test Case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Result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R2.1</a:t>
                      </a:r>
                      <a:endParaRPr sz="1100"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2.1 this can be the user’s email address or some other name chosen by the user if it does not conflict with other user’s contact identifiers already in the system.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TC018) Provide a button called Check id to allow the user to check for duplicates when registering an ID.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8385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TC019) If there are no duplicates, when the user clicks the check id button, a popup will display 'user ID is available{userid]'.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TC020) If a duplicate ID is entered, a warning will be displayed saying 'user ID ALREADY registered. Please use another user ID' warning popup’.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R3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R3.1</a:t>
                      </a:r>
                      <a:endParaRPr sz="1100"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3. The system shall provide a contact list that associates a person with their contact identifier (last name, first name, address, e-mail, contact identifier).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3.1 . When a contact is associated with a contact identifier the VoIP application shall display the contact’s name instead of the contact identifier.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TC021) The Retrieve login ID button is disabled when the user is not logged in.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TC022) If you click the Retrieve login ID button after logging in, the contact list will be displayed at the bottom of the screen.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TC023) At the bottom, the value (contact identifier, name, e-mail, phone, address) entered by the user during registration should be displayed.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2" name="Google Shape;492;g253bd471c84_0_44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4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4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Schedule</a:t>
            </a:r>
            <a:endParaRPr/>
          </a:p>
        </p:txBody>
      </p:sp>
      <p:graphicFrame>
        <p:nvGraphicFramePr>
          <p:cNvPr id="83" name="Google Shape;83;p4"/>
          <p:cNvGraphicFramePr/>
          <p:nvPr/>
        </p:nvGraphicFramePr>
        <p:xfrm>
          <a:off x="525013" y="9055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{0874E440-6025-4229-8358-9DCA6848924D}</a:tableStyleId>
              </a:tblPr>
              <a:tblGrid>
                <a:gridCol w="1000450"/>
                <a:gridCol w="1160000"/>
                <a:gridCol w="840900"/>
                <a:gridCol w="1000450"/>
                <a:gridCol w="1000450"/>
                <a:gridCol w="1000450"/>
                <a:gridCol w="1000450"/>
                <a:gridCol w="1000450"/>
                <a:gridCol w="1000450"/>
              </a:tblGrid>
              <a:tr h="43987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W1 (Brainstorm)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W2 (Feature Complete)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W3 (Security Enhancement)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511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4" name="Google Shape;84;p4"/>
          <p:cNvSpPr/>
          <p:nvPr/>
        </p:nvSpPr>
        <p:spPr>
          <a:xfrm>
            <a:off x="525013" y="1902831"/>
            <a:ext cx="1120800" cy="59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brainstorm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1750552" y="2642373"/>
            <a:ext cx="1776900" cy="59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Signaling </a:t>
            </a:r>
            <a:b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(wss authentication)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2336089" y="3229513"/>
            <a:ext cx="1990500" cy="59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Registration (database)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2336090" y="3875996"/>
            <a:ext cx="1990500" cy="59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 in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3533850" y="4522479"/>
            <a:ext cx="3246000" cy="59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 Connection (webRTC)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4277020" y="5199746"/>
            <a:ext cx="2250600" cy="59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openssl latest patch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3635065" y="2628438"/>
            <a:ext cx="2478600" cy="59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Signaling (Call, Invite, Accept, Reject)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6543423" y="5108014"/>
            <a:ext cx="2985600" cy="59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6543423" y="5770555"/>
            <a:ext cx="2985600" cy="59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Review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1816454" y="1491118"/>
            <a:ext cx="268500" cy="282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1750552" y="1354306"/>
            <a:ext cx="1170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 meeting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8459308" y="101493"/>
            <a:ext cx="268525" cy="282121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8727833" y="174768"/>
            <a:ext cx="105509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Meeting with David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4146604" y="1524070"/>
            <a:ext cx="268500" cy="282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4080702" y="1387258"/>
            <a:ext cx="992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Progress meeting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8459318" y="1491131"/>
            <a:ext cx="268500" cy="282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7134906" y="1364263"/>
            <a:ext cx="132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with David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Audit with David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589125" y="2323850"/>
            <a:ext cx="99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2"/>
                </a:solidFill>
              </a:rPr>
              <a:t>DongHoon/</a:t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2"/>
                </a:solidFill>
              </a:rPr>
              <a:t>TEAM</a:t>
            </a:r>
            <a:r>
              <a:rPr lang="en-US" sz="1000">
                <a:solidFill>
                  <a:schemeClr val="accent2"/>
                </a:solidFill>
              </a:rPr>
              <a:t> 3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1750550" y="2995000"/>
            <a:ext cx="99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2"/>
                </a:solidFill>
              </a:rPr>
              <a:t>SeongJun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2336100" y="4249375"/>
            <a:ext cx="99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2"/>
                </a:solidFill>
              </a:rPr>
              <a:t>SeongJun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2336100" y="3593450"/>
            <a:ext cx="99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2"/>
                </a:solidFill>
              </a:rPr>
              <a:t>Seki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4550871" y="4380484"/>
            <a:ext cx="99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2"/>
                </a:solidFill>
              </a:rPr>
              <a:t>SungMin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3635075" y="2994988"/>
            <a:ext cx="99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2"/>
                </a:solidFill>
              </a:rPr>
              <a:t>TEAM 3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3533850" y="4879275"/>
            <a:ext cx="99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2"/>
                </a:solidFill>
              </a:rPr>
              <a:t>SeongJun / DongHoon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6487313" y="5449613"/>
            <a:ext cx="99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2"/>
                </a:solidFill>
              </a:rPr>
              <a:t>JiYoung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6487313" y="6120275"/>
            <a:ext cx="99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2"/>
                </a:solidFill>
              </a:rPr>
              <a:t>TEAM 3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4681445" y="4028396"/>
            <a:ext cx="2250600" cy="595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factor authentication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4380438" y="5593642"/>
            <a:ext cx="992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2"/>
                </a:solidFill>
              </a:rPr>
              <a:t>JiYoung</a:t>
            </a:r>
            <a:endParaRPr sz="1000">
              <a:solidFill>
                <a:schemeClr val="accent2"/>
              </a:solidFill>
            </a:endParaRPr>
          </a:p>
        </p:txBody>
      </p:sp>
      <p:sp>
        <p:nvSpPr>
          <p:cNvPr id="112" name="Google Shape;112;p4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7" name="Google Shape;497;g253bd471c84_0_51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8" name="Google Shape;498;g253bd471c84_0_51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Test Case -5</a:t>
            </a:r>
            <a:endParaRPr/>
          </a:p>
        </p:txBody>
      </p:sp>
      <p:graphicFrame>
        <p:nvGraphicFramePr>
          <p:cNvPr id="499" name="Google Shape;499;g253bd471c84_0_51"/>
          <p:cNvGraphicFramePr/>
          <p:nvPr/>
        </p:nvGraphicFramePr>
        <p:xfrm>
          <a:off x="329975" y="70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{0E7C774A-AF5D-4289-AB4E-6ACB191FCD6C}</a:tableStyleId>
              </a:tblPr>
              <a:tblGrid>
                <a:gridCol w="513325"/>
                <a:gridCol w="2862200"/>
                <a:gridCol w="4738050"/>
                <a:gridCol w="986350"/>
              </a:tblGrid>
              <a:tr h="497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Req_No.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Requirement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Test Case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Result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R4</a:t>
                      </a:r>
                      <a:endParaRPr sz="11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4. The system shall provide the ability to initiate a call using a contact identifier or the contacts list.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TC024) View the Contact list, enter the id of the contact list in the peer ID and click the CALL button to make a call.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8385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TC025) If you enter a user who is not logged in to the peer ID and make a call, you will see a popup saying 'peer ID is not log-in now' and 'please press 'retrieved login ID' button'.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row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R4.1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R5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R5.1</a:t>
                      </a:r>
                      <a:endParaRPr sz="1100"/>
                    </a:p>
                  </a:txBody>
                  <a:tcPr marT="91425" marB="91425" marR="91425" marL="91425"/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4.1 During the call initiation, the user shall be presented with call status and outcome (answered, busy or rejected).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5. The system shall provide the ability to accept or reject calls while not in a call.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5.1 Application shall show the caller’s contact identifier or contact name during an incoming call.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TC026) When a call is received, it should display the following information ’You have a call from userid’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TC027) When a call is received, a popup should be displayed with the option to 'accept' or 'decline'.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TC028) Clicking the Accept button should start the call with the other party.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TC029) Clicking the Decline button should end the call.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TC030) If a third party calls you during a call, a pop-up will appear to let them know you are busy.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0" name="Google Shape;500;g253bd471c84_0_51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5" name="Google Shape;505;g253bd471c84_0_58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g253bd471c84_0_58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Test Case -6</a:t>
            </a:r>
            <a:endParaRPr/>
          </a:p>
        </p:txBody>
      </p:sp>
      <p:graphicFrame>
        <p:nvGraphicFramePr>
          <p:cNvPr id="507" name="Google Shape;507;g253bd471c84_0_58"/>
          <p:cNvGraphicFramePr/>
          <p:nvPr/>
        </p:nvGraphicFramePr>
        <p:xfrm>
          <a:off x="329975" y="70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{0E7C774A-AF5D-4289-AB4E-6ACB191FCD6C}</a:tableStyleId>
              </a:tblPr>
              <a:tblGrid>
                <a:gridCol w="513325"/>
                <a:gridCol w="2862200"/>
                <a:gridCol w="4677550"/>
                <a:gridCol w="1046850"/>
              </a:tblGrid>
              <a:tr h="497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Req_No.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Requirement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Test Case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Result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7825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R4.1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R5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R5.1</a:t>
                      </a:r>
                      <a:endParaRPr sz="1100"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4.1 During the call initiation, the user shall be presented with call status and outcome (answered, busy or rejected).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5. The system shall provide the ability to accept or reject calls while not in a call.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5.1 Application shall show the caller’s contact identifier or contact name during an incoming call.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TC031) When the call is connected, the caller information screen should be shared.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5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TC032) When you make a call, the BYE button should be enabled.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TC033) If you press BYE to end the call, the other party should see a missed call noti pop-up.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67825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R4.2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R6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R7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R7.1</a:t>
                      </a:r>
                      <a:endParaRPr sz="1100"/>
                    </a:p>
                  </a:txBody>
                  <a:tcPr marT="91425" marB="91425" marR="91425" marL="91425"/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4.2 During call initiation the user shall have the ability to end the call at any time.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6. The system shall notify the user of missed calls, either because the call was not accepted or because the called entity was in another call.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7. Provide the ability to terminate a call at any time while in a call.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7.1 If a call is terminated by one user, the other caller shall be notified.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TC034) When you make a call, the BYE button should be enabled.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TC035) If you press BYE to end the call, the other party should see a missed call noti pop-up.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TC036) When the BYE button is pressed during a call, the other party should receive a noti that the call has ended.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TC037) When a call is received, you should be able to press the decline button to end the call.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8" name="Google Shape;508;g253bd471c84_0_58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3" name="Google Shape;513;g253bd471c84_0_66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4" name="Google Shape;514;g253bd471c84_0_66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Test Case -7</a:t>
            </a:r>
            <a:endParaRPr/>
          </a:p>
        </p:txBody>
      </p:sp>
      <p:graphicFrame>
        <p:nvGraphicFramePr>
          <p:cNvPr id="515" name="Google Shape;515;g253bd471c84_0_66"/>
          <p:cNvGraphicFramePr/>
          <p:nvPr/>
        </p:nvGraphicFramePr>
        <p:xfrm>
          <a:off x="329975" y="70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{0E7C774A-AF5D-4289-AB4E-6ACB191FCD6C}</a:tableStyleId>
              </a:tblPr>
              <a:tblGrid>
                <a:gridCol w="513325"/>
                <a:gridCol w="2862200"/>
                <a:gridCol w="4838925"/>
                <a:gridCol w="885475"/>
              </a:tblGrid>
              <a:tr h="497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Req_No.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Requirement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Test Case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Result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7825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R4.2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R6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R7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R7.1</a:t>
                      </a:r>
                      <a:endParaRPr sz="11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4.2 During call initiation the user shall have the ability to end the call at any time.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6. The system shall notify the user of missed calls, either because the call was not accepted or because the called entity was in another call.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7. Provide the ability to terminate a call at any time while in a call.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7.1 If a call is terminated by one user, the other caller shall be notified.</a:t>
                      </a:r>
                      <a:endParaRPr sz="11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TC038) The decline button must also be active during the call.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OK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7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TC039) In either case, the call should end when the bye or decline button is pressed.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7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8. Application shall be brought to the foreground during an incoming call.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TC040) When a call is received, it should display the following information ’You have a call from userid’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OK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16" name="Google Shape;516;g253bd471c84_0_66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2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2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Demo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152400" y="759575"/>
            <a:ext cx="654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https://10.177.226.70</a:t>
            </a:r>
            <a:endParaRPr sz="4000"/>
          </a:p>
        </p:txBody>
      </p:sp>
      <p:pic>
        <p:nvPicPr>
          <p:cNvPr id="120" name="Google Shape;12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02200"/>
            <a:ext cx="5999933" cy="43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/>
          <p:nvPr/>
        </p:nvSpPr>
        <p:spPr>
          <a:xfrm>
            <a:off x="401650" y="6197508"/>
            <a:ext cx="2597100" cy="352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8625" y="1559986"/>
            <a:ext cx="2752675" cy="5145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g253acd99ed4_0_11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g253acd99ed4_0_11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Brainstorm / Background</a:t>
            </a:r>
            <a:endParaRPr/>
          </a:p>
        </p:txBody>
      </p:sp>
      <p:sp>
        <p:nvSpPr>
          <p:cNvPr id="130" name="Google Shape;130;g253acd99ed4_0_11"/>
          <p:cNvSpPr txBox="1"/>
          <p:nvPr/>
        </p:nvSpPr>
        <p:spPr>
          <a:xfrm>
            <a:off x="315915" y="751471"/>
            <a:ext cx="800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Harnessing collective intelligence to </a:t>
            </a:r>
            <a:r>
              <a:rPr lang="en-US" sz="1800">
                <a:solidFill>
                  <a:schemeClr val="dk1"/>
                </a:solidFill>
              </a:rPr>
              <a:t>find best solution of the requirement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WebRTC is perfectly matched for the requirement</a:t>
            </a:r>
            <a:endParaRPr/>
          </a:p>
        </p:txBody>
      </p:sp>
      <p:pic>
        <p:nvPicPr>
          <p:cNvPr id="131" name="Google Shape;131;g253acd99ed4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699" y="2296570"/>
            <a:ext cx="3733538" cy="2974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53acd99ed4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6775" y="2424858"/>
            <a:ext cx="4881511" cy="280427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53acd99ed4_0_11"/>
          <p:cNvSpPr txBox="1"/>
          <p:nvPr/>
        </p:nvSpPr>
        <p:spPr>
          <a:xfrm>
            <a:off x="4957010" y="5229131"/>
            <a:ext cx="141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Signaling (TLS)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53acd99ed4_0_11"/>
          <p:cNvSpPr txBox="1"/>
          <p:nvPr/>
        </p:nvSpPr>
        <p:spPr>
          <a:xfrm>
            <a:off x="7669730" y="5271134"/>
            <a:ext cx="129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Media (DTLS)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53acd99ed4_0_11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3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C:\Users\hyun\Desktop\비전로고_두줄.png" id="141" name="Google Shape;14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9963" y="6386473"/>
            <a:ext cx="971368" cy="42175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"/>
          <p:cNvSpPr txBox="1"/>
          <p:nvPr/>
        </p:nvSpPr>
        <p:spPr>
          <a:xfrm>
            <a:off x="70814" y="65011"/>
            <a:ext cx="71382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Overall Architect</a:t>
            </a: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650789" y="1532238"/>
            <a:ext cx="1309816" cy="790832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7163301" y="1495072"/>
            <a:ext cx="1309816" cy="790832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3952913" y="5144529"/>
            <a:ext cx="1309816" cy="790832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3"/>
          <p:cNvCxnSpPr>
            <a:stCxn id="143" idx="2"/>
          </p:cNvCxnSpPr>
          <p:nvPr/>
        </p:nvCxnSpPr>
        <p:spPr>
          <a:xfrm>
            <a:off x="1305697" y="2323070"/>
            <a:ext cx="3066000" cy="282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7" name="Google Shape;147;p3"/>
          <p:cNvSpPr txBox="1"/>
          <p:nvPr/>
        </p:nvSpPr>
        <p:spPr>
          <a:xfrm>
            <a:off x="3952913" y="5689140"/>
            <a:ext cx="1194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Certification(pem)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2068773" y="2975649"/>
            <a:ext cx="193514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login (https)</a:t>
            </a:r>
            <a:b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WebSocket(“wss://IP:443”)</a:t>
            </a:r>
            <a:b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req|login|user_id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2387957" y="3696120"/>
            <a:ext cx="8066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res|login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3"/>
          <p:cNvCxnSpPr/>
          <p:nvPr/>
        </p:nvCxnSpPr>
        <p:spPr>
          <a:xfrm rot="10800000">
            <a:off x="1169774" y="2323071"/>
            <a:ext cx="2954779" cy="27211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" name="Google Shape;151;p3"/>
          <p:cNvCxnSpPr>
            <a:stCxn id="144" idx="2"/>
          </p:cNvCxnSpPr>
          <p:nvPr/>
        </p:nvCxnSpPr>
        <p:spPr>
          <a:xfrm flipH="1">
            <a:off x="5026709" y="2285904"/>
            <a:ext cx="2791500" cy="285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2" name="Google Shape;152;p3"/>
          <p:cNvSpPr txBox="1"/>
          <p:nvPr/>
        </p:nvSpPr>
        <p:spPr>
          <a:xfrm>
            <a:off x="5799247" y="3196005"/>
            <a:ext cx="184537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User login (https)</a:t>
            </a:r>
            <a:b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WebSocket(“wss://IP:443”)</a:t>
            </a:r>
            <a:b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req|login|user_id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"/>
          <p:cNvCxnSpPr/>
          <p:nvPr/>
        </p:nvCxnSpPr>
        <p:spPr>
          <a:xfrm flipH="1" rot="10800000">
            <a:off x="4854956" y="2285904"/>
            <a:ext cx="2787287" cy="2858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4" name="Google Shape;154;p3"/>
          <p:cNvSpPr txBox="1"/>
          <p:nvPr/>
        </p:nvSpPr>
        <p:spPr>
          <a:xfrm>
            <a:off x="5799247" y="3790598"/>
            <a:ext cx="8066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res|login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3"/>
          <p:cNvCxnSpPr/>
          <p:nvPr/>
        </p:nvCxnSpPr>
        <p:spPr>
          <a:xfrm>
            <a:off x="803904" y="2507745"/>
            <a:ext cx="3104693" cy="28447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6" name="Google Shape;156;p3"/>
          <p:cNvSpPr txBox="1"/>
          <p:nvPr/>
        </p:nvSpPr>
        <p:spPr>
          <a:xfrm>
            <a:off x="2379313" y="4404006"/>
            <a:ext cx="108395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Invite user_id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3"/>
          <p:cNvCxnSpPr/>
          <p:nvPr/>
        </p:nvCxnSpPr>
        <p:spPr>
          <a:xfrm rot="10800000">
            <a:off x="676063" y="2532916"/>
            <a:ext cx="3219877" cy="294115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" name="Google Shape;158;p3"/>
          <p:cNvSpPr txBox="1"/>
          <p:nvPr/>
        </p:nvSpPr>
        <p:spPr>
          <a:xfrm>
            <a:off x="2134041" y="4681292"/>
            <a:ext cx="102624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res|user info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3"/>
          <p:cNvCxnSpPr/>
          <p:nvPr/>
        </p:nvCxnSpPr>
        <p:spPr>
          <a:xfrm>
            <a:off x="2017768" y="1688757"/>
            <a:ext cx="507501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" name="Google Shape;160;p3"/>
          <p:cNvSpPr txBox="1"/>
          <p:nvPr/>
        </p:nvSpPr>
        <p:spPr>
          <a:xfrm>
            <a:off x="3151642" y="1410842"/>
            <a:ext cx="244009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createOffer 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RTCPeerConnection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3"/>
          <p:cNvCxnSpPr/>
          <p:nvPr/>
        </p:nvCxnSpPr>
        <p:spPr>
          <a:xfrm rot="10800000">
            <a:off x="2017769" y="1869989"/>
            <a:ext cx="507500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" name="Google Shape;162;p3"/>
          <p:cNvSpPr txBox="1"/>
          <p:nvPr/>
        </p:nvSpPr>
        <p:spPr>
          <a:xfrm>
            <a:off x="2446634" y="1900547"/>
            <a:ext cx="39757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</a:t>
            </a:r>
            <a:r>
              <a:rPr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createAnswer 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RTCPeerConnection/RTCSessionDescription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 txBox="1"/>
          <p:nvPr/>
        </p:nvSpPr>
        <p:spPr>
          <a:xfrm>
            <a:off x="3825453" y="3841466"/>
            <a:ext cx="235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Signaling (</a:t>
            </a:r>
            <a:r>
              <a:rPr b="1" lang="en-US" sz="1800">
                <a:solidFill>
                  <a:srgbClr val="FF0000"/>
                </a:solidFill>
              </a:rPr>
              <a:t>https/TLS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3194599" y="788613"/>
            <a:ext cx="43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PeerToPeer (</a:t>
            </a:r>
            <a:r>
              <a:rPr b="1" lang="en-US" sz="1800">
                <a:solidFill>
                  <a:srgbClr val="FF0000"/>
                </a:solidFill>
              </a:rPr>
              <a:t>webRTC/</a:t>
            </a:r>
            <a:r>
              <a:rPr b="1" lang="en-US" sz="1800">
                <a:solidFill>
                  <a:srgbClr val="FF0000"/>
                </a:solidFill>
              </a:rPr>
              <a:t>Datagram </a:t>
            </a:r>
            <a:r>
              <a:rPr b="1" lang="en-US" sz="1800">
                <a:solidFill>
                  <a:srgbClr val="FF0000"/>
                </a:solidFill>
              </a:rPr>
              <a:t>TLS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Resilience over the network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"/>
          <p:cNvSpPr txBox="1"/>
          <p:nvPr/>
        </p:nvSpPr>
        <p:spPr>
          <a:xfrm>
            <a:off x="741405" y="1228009"/>
            <a:ext cx="72968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Chrome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"/>
          <p:cNvSpPr txBox="1"/>
          <p:nvPr/>
        </p:nvSpPr>
        <p:spPr>
          <a:xfrm>
            <a:off x="7234118" y="1217100"/>
            <a:ext cx="72968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Chrome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4147148" y="5945771"/>
            <a:ext cx="93326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 txBox="1"/>
          <p:nvPr/>
        </p:nvSpPr>
        <p:spPr>
          <a:xfrm>
            <a:off x="6424101" y="4036837"/>
            <a:ext cx="3342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account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with 2 factor authentication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interface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Signaling with WebSocket secure &amp; SDP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Peer2Peer connection with webRTC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Fault detect &amp; recovery</a:t>
            </a:r>
            <a:endParaRPr/>
          </a:p>
        </p:txBody>
      </p:sp>
      <p:sp>
        <p:nvSpPr>
          <p:cNvPr id="169" name="Google Shape;169;p3"/>
          <p:cNvSpPr/>
          <p:nvPr/>
        </p:nvSpPr>
        <p:spPr>
          <a:xfrm>
            <a:off x="5882836" y="5957416"/>
            <a:ext cx="1309800" cy="790800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"/>
          <p:cNvCxnSpPr>
            <a:stCxn id="145" idx="3"/>
            <a:endCxn id="169" idx="1"/>
          </p:cNvCxnSpPr>
          <p:nvPr/>
        </p:nvCxnSpPr>
        <p:spPr>
          <a:xfrm>
            <a:off x="5262729" y="5539945"/>
            <a:ext cx="620100" cy="81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3"/>
          <p:cNvSpPr txBox="1"/>
          <p:nvPr/>
        </p:nvSpPr>
        <p:spPr>
          <a:xfrm>
            <a:off x="7234125" y="5427350"/>
            <a:ext cx="278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AutoNum type="arabicPeriod"/>
            </a:pPr>
            <a:r>
              <a:rPr b="1" lang="en-US" sz="1200">
                <a:solidFill>
                  <a:srgbClr val="FF0000"/>
                </a:solidFill>
              </a:rPr>
              <a:t>Password - SHA256 with salt</a:t>
            </a:r>
            <a:endParaRPr b="1"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AutoNum type="arabicPeriod"/>
            </a:pPr>
            <a:r>
              <a:rPr b="1" lang="en-US" sz="1200">
                <a:solidFill>
                  <a:srgbClr val="FF0000"/>
                </a:solidFill>
              </a:rPr>
              <a:t>Google OTP key - AES</a:t>
            </a:r>
            <a:endParaRPr b="1"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AutoNum type="arabicPeriod"/>
            </a:pPr>
            <a:r>
              <a:rPr b="1" lang="en-US" sz="1200">
                <a:solidFill>
                  <a:srgbClr val="FF0000"/>
                </a:solidFill>
              </a:rPr>
              <a:t>SQL query binding</a:t>
            </a:r>
            <a:endParaRPr b="1"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AutoNum type="arabicPeriod"/>
            </a:pPr>
            <a:r>
              <a:rPr b="1" lang="en-US" sz="1200">
                <a:solidFill>
                  <a:srgbClr val="FF0000"/>
                </a:solidFill>
              </a:rPr>
              <a:t>Minimum privilege access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172" name="Google Shape;172;p3"/>
          <p:cNvSpPr txBox="1"/>
          <p:nvPr/>
        </p:nvSpPr>
        <p:spPr>
          <a:xfrm>
            <a:off x="5292326" y="5773688"/>
            <a:ext cx="1194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Local TCP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3825450" y="5044175"/>
            <a:ext cx="3492000" cy="176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"/>
          <p:cNvSpPr txBox="1"/>
          <p:nvPr/>
        </p:nvSpPr>
        <p:spPr>
          <a:xfrm>
            <a:off x="6605875" y="6633488"/>
            <a:ext cx="431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63500" marR="63500" rtl="0" algn="l">
              <a:lnSpc>
                <a:spcPct val="163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1000">
                <a:solidFill>
                  <a:srgbClr val="212529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UPDATE tbl_videochat SET gotp = ? WHERE unique_id = ?</a:t>
            </a:r>
            <a:endParaRPr sz="1000">
              <a:solidFill>
                <a:srgbClr val="212529"/>
              </a:solidFill>
              <a:highlight>
                <a:srgbClr val="F0F0F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3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25371aa0e23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75" y="570700"/>
            <a:ext cx="8562975" cy="619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g25371aa0e23_0_47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g25371aa0e23_0_47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Threat Modeling</a:t>
            </a:r>
            <a:endParaRPr/>
          </a:p>
        </p:txBody>
      </p:sp>
      <p:sp>
        <p:nvSpPr>
          <p:cNvPr id="184" name="Google Shape;184;g25371aa0e23_0_47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g252bdccbf02_0_35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g252bdccbf02_0_35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Threat Lists (1/2)</a:t>
            </a:r>
            <a:endParaRPr/>
          </a:p>
        </p:txBody>
      </p:sp>
      <p:graphicFrame>
        <p:nvGraphicFramePr>
          <p:cNvPr id="191" name="Google Shape;191;g252bdccbf02_0_35"/>
          <p:cNvGraphicFramePr/>
          <p:nvPr/>
        </p:nvGraphicFramePr>
        <p:xfrm>
          <a:off x="90488" y="53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{0874E440-6025-4229-8358-9DCA6848924D}</a:tableStyleId>
              </a:tblPr>
              <a:tblGrid>
                <a:gridCol w="420025"/>
                <a:gridCol w="989175"/>
                <a:gridCol w="1036675"/>
                <a:gridCol w="3002950"/>
                <a:gridCol w="2879950"/>
                <a:gridCol w="1396250"/>
              </a:tblGrid>
              <a:tr h="420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Priority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1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Category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1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When/Where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1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Threat/Requirement Description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1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Mitigation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1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Requirement #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1:0:5"/>
                      </a:ext>
                    </a:extLst>
                  </a:tcPr>
                </a:tc>
              </a:tr>
              <a:tr h="846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1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Tampering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1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Brower → WebRTCServer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1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The web server 'WebRTCServer' could be a subject to a cross-site scripting attack because it does not sanitize untrusted input.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1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Input validation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Input sanitization(Use Regular Expression):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Special characters can be blocked or removed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1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R1.1.2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1:1:5"/>
                      </a:ext>
                    </a:extLst>
                  </a:tcPr>
                </a:tc>
              </a:tr>
              <a:tr h="562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1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Elevation Of Privilege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1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Brower → WebRTCServer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1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WebRTCServer may be able to impersonate the context of Browser in order to gain additional privilege.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1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Use 2FA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Use Least Privilege principle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1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R1.2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1:2:5"/>
                      </a:ext>
                    </a:extLst>
                  </a:tcPr>
                </a:tc>
              </a:tr>
              <a:tr h="704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1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Repudiation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1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Brower → WebRTCServer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1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WebRTCServer claims that it did not receive data from a source outside the trust boundary.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Consider using logging or auditing to record the source, time, and summary of the received data.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1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Logging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TLS (Server Authentication)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1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R15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1:3:5"/>
                      </a:ext>
                    </a:extLst>
                  </a:tcPr>
                </a:tc>
              </a:tr>
              <a:tr h="562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1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Elevation Of Privilege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1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Brower → WebRTCServer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1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An attacker may pass data into WebRTCServer in order to change the flow of program execution within WebRTCServer to the attacker's choosing.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1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Input validation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Input sanitization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Use Least Privilege principle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1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R1.1.2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1:4:5"/>
                      </a:ext>
                    </a:extLst>
                  </a:tcPr>
                </a:tc>
              </a:tr>
            </a:tbl>
          </a:graphicData>
        </a:graphic>
      </p:graphicFrame>
      <p:sp>
        <p:nvSpPr>
          <p:cNvPr id="192" name="Google Shape;192;g252bdccbf02_0_35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g252bdccbf02_0_44"/>
          <p:cNvCxnSpPr/>
          <p:nvPr/>
        </p:nvCxnSpPr>
        <p:spPr>
          <a:xfrm>
            <a:off x="0" y="534988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g252bdccbf02_0_44"/>
          <p:cNvSpPr txBox="1"/>
          <p:nvPr/>
        </p:nvSpPr>
        <p:spPr>
          <a:xfrm>
            <a:off x="70814" y="65011"/>
            <a:ext cx="7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Threat Lists (</a:t>
            </a:r>
            <a:r>
              <a:rPr b="1" lang="en-US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2/2</a:t>
            </a:r>
            <a:r>
              <a:rPr b="1" lang="en-US" sz="2000">
                <a:latin typeface="Arial Narrow"/>
                <a:ea typeface="Arial Narrow"/>
                <a:cs typeface="Arial Narrow"/>
                <a:sym typeface="Arial Narrow"/>
              </a:rPr>
              <a:t>)</a:t>
            </a:r>
            <a:endParaRPr/>
          </a:p>
        </p:txBody>
      </p:sp>
      <p:graphicFrame>
        <p:nvGraphicFramePr>
          <p:cNvPr id="199" name="Google Shape;199;g252bdccbf02_0_44"/>
          <p:cNvGraphicFramePr/>
          <p:nvPr/>
        </p:nvGraphicFramePr>
        <p:xfrm>
          <a:off x="90488" y="67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{0874E440-6025-4229-8358-9DCA6848924D}</a:tableStyleId>
              </a:tblPr>
              <a:tblGrid>
                <a:gridCol w="464500"/>
                <a:gridCol w="918000"/>
                <a:gridCol w="854350"/>
                <a:gridCol w="3073975"/>
                <a:gridCol w="2922625"/>
                <a:gridCol w="1491550"/>
              </a:tblGrid>
              <a:tr h="420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Priority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9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Category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9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When/Where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9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Threat/Requirement Description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9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Mitigation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9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Requirement #</a:t>
                      </a:r>
                      <a:endParaRPr b="1"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9:0:5"/>
                      </a:ext>
                    </a:extLst>
                  </a:tcPr>
                </a:tc>
              </a:tr>
              <a:tr h="846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9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Spoofing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9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SQL DB → WebRTCServer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9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SQL Database may be spoofed by an attacker and this may lead to incorrect data delivered to WebRTCServer.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Consider using a standard authentication mechanism to identify the source data store.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9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Block remote access to DB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Use strong password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TLS: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meets both authentication and encryption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9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R16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9:1:5"/>
                      </a:ext>
                    </a:extLst>
                  </a:tcPr>
                </a:tc>
              </a:tr>
              <a:tr h="562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9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Information Disclosure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9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SQL DB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9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Improper data protection of SQL Database can allow an attacker to read information not intended for disclosure. Review authorization settings.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9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Use SQL bind variabe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Block remote access to DB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Use strong password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DB Encryption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9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R16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9:2:5"/>
                      </a:ext>
                    </a:extLst>
                  </a:tcPr>
                </a:tc>
              </a:tr>
              <a:tr h="704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9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Spoofing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9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WebRTCServer → FileSystem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9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 System may be spoofed by an attacker and this may lead to data being written to the attacker's target instead of File System. Consider using a standard authentication mechanism to identify the destination data store.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9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Keep server credential in secure storage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9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R16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199:3:5"/>
                      </a:ext>
                    </a:extLst>
                  </a:tcPr>
                </a:tc>
              </a:tr>
            </a:tbl>
          </a:graphicData>
        </a:graphic>
      </p:graphicFrame>
      <p:sp>
        <p:nvSpPr>
          <p:cNvPr id="200" name="Google Shape;200;g252bdccbf02_0_44"/>
          <p:cNvSpPr txBox="1"/>
          <p:nvPr>
            <p:ph idx="12" type="sldNum"/>
          </p:nvPr>
        </p:nvSpPr>
        <p:spPr>
          <a:xfrm>
            <a:off x="3793728" y="6520259"/>
            <a:ext cx="2311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5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2020-09-24T05:35:32Z</dcterms:created>
  <dc:creator>김상진/책임/전략운영팀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59f345-fd0b-4b4e-aba2-7c7a20c52995_Enabled">
    <vt:lpwstr>true</vt:lpwstr>
  </property>
  <property fmtid="{D5CDD505-2E9C-101B-9397-08002B2CF9AE}" pid="3" name="MSIP_Label_dd59f345-fd0b-4b4e-aba2-7c7a20c52995_SetDate">
    <vt:lpwstr>2023-03-07T01:13:52Z</vt:lpwstr>
  </property>
  <property fmtid="{D5CDD505-2E9C-101B-9397-08002B2CF9AE}" pid="4" name="MSIP_Label_dd59f345-fd0b-4b4e-aba2-7c7a20c52995_Method">
    <vt:lpwstr>Privileged</vt:lpwstr>
  </property>
  <property fmtid="{D5CDD505-2E9C-101B-9397-08002B2CF9AE}" pid="5" name="MSIP_Label_dd59f345-fd0b-4b4e-aba2-7c7a20c52995_Name">
    <vt:lpwstr>General</vt:lpwstr>
  </property>
  <property fmtid="{D5CDD505-2E9C-101B-9397-08002B2CF9AE}" pid="6" name="MSIP_Label_dd59f345-fd0b-4b4e-aba2-7c7a20c52995_SiteId">
    <vt:lpwstr>5069cde4-642a-45c0-8094-d0c2dec10be3</vt:lpwstr>
  </property>
  <property fmtid="{D5CDD505-2E9C-101B-9397-08002B2CF9AE}" pid="7" name="MSIP_Label_dd59f345-fd0b-4b4e-aba2-7c7a20c52995_ActionId">
    <vt:lpwstr>fb2cbeba-f719-40de-a0cd-76b07d88efbc</vt:lpwstr>
  </property>
  <property fmtid="{D5CDD505-2E9C-101B-9397-08002B2CF9AE}" pid="8" name="MSIP_Label_dd59f345-fd0b-4b4e-aba2-7c7a20c52995_ContentBits">
    <vt:lpwstr>0</vt:lpwstr>
  </property>
</Properties>
</file>