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906000"/>
  <p:notesSz cx="6807200" cy="9939325"/>
  <p:embeddedFontLs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3">
          <p15:clr>
            <a:srgbClr val="A4A3A4"/>
          </p15:clr>
        </p15:guide>
        <p15:guide id="2" pos="81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710">
          <p15:clr>
            <a:srgbClr val="A4A3A4"/>
          </p15:clr>
        </p15:guide>
        <p15:guide id="5" pos="3846">
          <p15:clr>
            <a:srgbClr val="A4A3A4"/>
          </p15:clr>
        </p15:guide>
        <p15:guide id="6" orient="horz" pos="3680">
          <p15:clr>
            <a:srgbClr val="A4A3A4"/>
          </p15:clr>
        </p15:guide>
        <p15:guide id="7" pos="444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WuWpfgw0ihUIwWi0EkHF/Bd8I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035F9D-0225-4224-8294-FE5C1FFECC20}">
  <a:tblStyle styleId="{2A035F9D-0225-4224-8294-FE5C1FFECC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"/>
        <p:guide pos="810"/>
        <p:guide pos="845" orient="horz"/>
        <p:guide pos="3710"/>
        <p:guide pos="3846"/>
        <p:guide pos="3680" orient="horz"/>
        <p:guide pos="444"/>
        <p:guide pos="9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3acd99ed4_0_1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53acd99ed4_0_1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71aa0e23_0_47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371aa0e23_0_47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5371aa0e23_0_47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58989abe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458989abe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슬라이드">
  <p:cSld name="5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ECM\TEMP\부서함\Brand담당\20년 연간업무계획\디지털 그래픽 모티브 개발★\★1st Manual Official Release\Graphic Asset_v1.0\1. Main motif - Solid color\png\Main_motif-LG_red_solid.png" id="19" name="Google Shape;19;p26"/>
          <p:cNvPicPr preferRelativeResize="0"/>
          <p:nvPr/>
        </p:nvPicPr>
        <p:blipFill rotWithShape="1">
          <a:blip r:embed="rId2">
            <a:alphaModFix/>
          </a:blip>
          <a:srcRect b="66436" l="0" r="88574" t="0"/>
          <a:stretch/>
        </p:blipFill>
        <p:spPr>
          <a:xfrm>
            <a:off x="1" y="0"/>
            <a:ext cx="7965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20년 연간업무계획\디지털 그래픽 모티브 개발★\★1st Manual Official Release\Graphic Asset_v1.0\1. Main motif - Solid color\png\Main_motif-LG_red_solid.png" id="20" name="Google Shape;20;p26"/>
          <p:cNvPicPr preferRelativeResize="0"/>
          <p:nvPr/>
        </p:nvPicPr>
        <p:blipFill rotWithShape="1">
          <a:blip r:embed="rId3">
            <a:alphaModFix/>
          </a:blip>
          <a:srcRect b="0" l="77355" r="0" t="77612"/>
          <a:stretch/>
        </p:blipFill>
        <p:spPr>
          <a:xfrm>
            <a:off x="8327461" y="4942967"/>
            <a:ext cx="1578056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CI 매뉴얼★\★로고파일-자회사名\14년ver\(주)LG\LG_가로조합.png" id="21" name="Google Shape;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680" y="4841897"/>
            <a:ext cx="982006" cy="42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1"/>
          <p:cNvCxnSpPr/>
          <p:nvPr/>
        </p:nvCxnSpPr>
        <p:spPr>
          <a:xfrm>
            <a:off x="90490" y="584684"/>
            <a:ext cx="972305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yun\Desktop\비전로고_두줄.png"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5797" y="6371238"/>
            <a:ext cx="971369" cy="4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2"/>
          <p:cNvSpPr txBox="1"/>
          <p:nvPr/>
        </p:nvSpPr>
        <p:spPr>
          <a:xfrm>
            <a:off x="4340601" y="103194"/>
            <a:ext cx="1217000" cy="242374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-US" sz="975" u="none" cap="none" strike="noStrike">
                <a:solidFill>
                  <a:srgbClr val="C0C0C0"/>
                </a:solidFill>
                <a:latin typeface="Arial Narrow"/>
                <a:ea typeface="Arial Narrow"/>
                <a:cs typeface="Arial Narrow"/>
                <a:sym typeface="Arial Narrow"/>
              </a:rPr>
              <a:t>LGE Internal Use Only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3793728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3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34"/>
          <p:cNvCxnSpPr/>
          <p:nvPr/>
        </p:nvCxnSpPr>
        <p:spPr>
          <a:xfrm>
            <a:off x="0" y="523279"/>
            <a:ext cx="990600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3" name="Google Shape;53;p35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798207" y="5340005"/>
            <a:ext cx="15019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3조 보안연대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David Belasco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003097" y="2481245"/>
            <a:ext cx="7938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VideoChat</a:t>
            </a:r>
            <a:endParaRPr b="1" i="0" sz="3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6" y="5891199"/>
            <a:ext cx="1304925" cy="7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53acd99ed4_0_1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53acd99ed4_0_1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Brainstorm /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3acd99ed4_0_11"/>
          <p:cNvSpPr txBox="1"/>
          <p:nvPr/>
        </p:nvSpPr>
        <p:spPr>
          <a:xfrm>
            <a:off x="315915" y="751471"/>
            <a:ext cx="800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Harnessing collective intelligence to find best solution of the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WebRTC is perfectly matched for the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253acd99ed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99" y="2296570"/>
            <a:ext cx="3733538" cy="297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53acd99ed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775" y="2424858"/>
            <a:ext cx="4881511" cy="280427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53acd99ed4_0_11"/>
          <p:cNvSpPr txBox="1"/>
          <p:nvPr/>
        </p:nvSpPr>
        <p:spPr>
          <a:xfrm>
            <a:off x="4957010" y="5229131"/>
            <a:ext cx="14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Signaling (TLS)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3acd99ed4_0_11"/>
          <p:cNvSpPr txBox="1"/>
          <p:nvPr/>
        </p:nvSpPr>
        <p:spPr>
          <a:xfrm>
            <a:off x="7669730" y="5271134"/>
            <a:ext cx="12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Media (DTLS)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hyun\Desktop\비전로고_두줄.png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9963" y="6386473"/>
            <a:ext cx="971368" cy="4217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Overall Architect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650789" y="1532238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7163301" y="1495072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952913" y="5144529"/>
            <a:ext cx="1309816" cy="790832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3"/>
          <p:cNvCxnSpPr>
            <a:stCxn id="79" idx="2"/>
          </p:cNvCxnSpPr>
          <p:nvPr/>
        </p:nvCxnSpPr>
        <p:spPr>
          <a:xfrm>
            <a:off x="1305697" y="2323070"/>
            <a:ext cx="3066000" cy="28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3"/>
          <p:cNvSpPr txBox="1"/>
          <p:nvPr/>
        </p:nvSpPr>
        <p:spPr>
          <a:xfrm>
            <a:off x="3952913" y="5689140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Certification(pem)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068773" y="2975649"/>
            <a:ext cx="19351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login (https)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WebSocket(“wss://IP:443”)</a:t>
            </a:r>
            <a:b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req|login|user_id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387957" y="3696120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res|login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 rot="10800000">
            <a:off x="1169774" y="2323071"/>
            <a:ext cx="2954779" cy="272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3"/>
          <p:cNvCxnSpPr>
            <a:stCxn id="80" idx="2"/>
          </p:cNvCxnSpPr>
          <p:nvPr/>
        </p:nvCxnSpPr>
        <p:spPr>
          <a:xfrm flipH="1">
            <a:off x="5026709" y="2285904"/>
            <a:ext cx="2791500" cy="28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3"/>
          <p:cNvSpPr txBox="1"/>
          <p:nvPr/>
        </p:nvSpPr>
        <p:spPr>
          <a:xfrm>
            <a:off x="5799247" y="3196005"/>
            <a:ext cx="18453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User login (https)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WebSocket(“wss://IP:443”)</a:t>
            </a:r>
            <a:b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req|login|user_id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 flipH="1" rot="10800000">
            <a:off x="4854956" y="2285904"/>
            <a:ext cx="2787287" cy="285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3"/>
          <p:cNvSpPr txBox="1"/>
          <p:nvPr/>
        </p:nvSpPr>
        <p:spPr>
          <a:xfrm>
            <a:off x="5799247" y="3790598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res|login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/>
          <p:nvPr/>
        </p:nvCxnSpPr>
        <p:spPr>
          <a:xfrm>
            <a:off x="803904" y="2507745"/>
            <a:ext cx="3104693" cy="28447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3"/>
          <p:cNvSpPr txBox="1"/>
          <p:nvPr/>
        </p:nvSpPr>
        <p:spPr>
          <a:xfrm>
            <a:off x="2379313" y="4404006"/>
            <a:ext cx="10839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Invite user_id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"/>
          <p:cNvCxnSpPr/>
          <p:nvPr/>
        </p:nvCxnSpPr>
        <p:spPr>
          <a:xfrm rot="10800000">
            <a:off x="676063" y="2532916"/>
            <a:ext cx="3219877" cy="29411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3"/>
          <p:cNvSpPr txBox="1"/>
          <p:nvPr/>
        </p:nvSpPr>
        <p:spPr>
          <a:xfrm>
            <a:off x="2134041" y="4681292"/>
            <a:ext cx="10262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res|user info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/>
          <p:nvPr/>
        </p:nvCxnSpPr>
        <p:spPr>
          <a:xfrm>
            <a:off x="2017768" y="1688757"/>
            <a:ext cx="50750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3"/>
          <p:cNvSpPr txBox="1"/>
          <p:nvPr/>
        </p:nvSpPr>
        <p:spPr>
          <a:xfrm>
            <a:off x="3151642" y="1410842"/>
            <a:ext cx="2440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createOffer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3"/>
          <p:cNvCxnSpPr/>
          <p:nvPr/>
        </p:nvCxnSpPr>
        <p:spPr>
          <a:xfrm rot="10800000">
            <a:off x="2017769" y="1869989"/>
            <a:ext cx="50750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3"/>
          <p:cNvSpPr txBox="1"/>
          <p:nvPr/>
        </p:nvSpPr>
        <p:spPr>
          <a:xfrm>
            <a:off x="2446634" y="1900547"/>
            <a:ext cx="39757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createAnswer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RTCPeerConnection/RTCSessionDescription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825453" y="3841466"/>
            <a:ext cx="235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https/TLS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194599" y="788613"/>
            <a:ext cx="43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PeerToPeer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webRTC/Datagram TLS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Resilience over the 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41405" y="1228009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7234118" y="1217100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147148" y="5945771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424101" y="4036837"/>
            <a:ext cx="334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2 factor authentication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with WebSocket secure &amp; SDP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Peer2Peer connection with webRTC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detect &amp; recovery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5882836" y="5957416"/>
            <a:ext cx="1309800" cy="7908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>
            <a:stCxn id="81" idx="3"/>
            <a:endCxn id="105" idx="1"/>
          </p:cNvCxnSpPr>
          <p:nvPr/>
        </p:nvCxnSpPr>
        <p:spPr>
          <a:xfrm>
            <a:off x="5262729" y="5539945"/>
            <a:ext cx="620100" cy="8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/>
        </p:nvSpPr>
        <p:spPr>
          <a:xfrm>
            <a:off x="7234125" y="5427350"/>
            <a:ext cx="278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Password - SHA256 with salt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OTP key - AES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SQL query binding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Minimum privilege access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292326" y="5773688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TCP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825450" y="5044175"/>
            <a:ext cx="3492000" cy="17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05875" y="6633488"/>
            <a:ext cx="43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63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12529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UPDATE tbl_videochat SET gotp = ? WHERE unique_id = ?</a:t>
            </a:r>
            <a:endParaRPr b="0" i="0" sz="1000" u="none" cap="none" strike="noStrike">
              <a:solidFill>
                <a:srgbClr val="212529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5371aa0e23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75" y="570700"/>
            <a:ext cx="8562975" cy="619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g25371aa0e23_0_47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25371aa0e23_0_47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Threat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25458989abe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25458989abe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Lists</a:t>
            </a:r>
            <a:endParaRPr/>
          </a:p>
        </p:txBody>
      </p:sp>
      <p:graphicFrame>
        <p:nvGraphicFramePr>
          <p:cNvPr id="125" name="Google Shape;125;g25458989abe_0_0"/>
          <p:cNvGraphicFramePr/>
          <p:nvPr/>
        </p:nvGraphicFramePr>
        <p:xfrm>
          <a:off x="90488" y="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{2A035F9D-0225-4224-8294-FE5C1FFECC20}</a:tableStyleId>
              </a:tblPr>
              <a:tblGrid>
                <a:gridCol w="420025"/>
                <a:gridCol w="989175"/>
                <a:gridCol w="1036675"/>
                <a:gridCol w="3002950"/>
                <a:gridCol w="2879950"/>
                <a:gridCol w="1396250"/>
              </a:tblGrid>
              <a:tr h="42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Priority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When/Where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Threat/Requirement 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Mitigation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Requirement #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0:5"/>
                      </a:ext>
                    </a:extLst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Tampering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web server 'WebRTCServer' could be a subject to a cross-site scripting attack because it does not sanitize untrusted input.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sanitization(Use Regular Expression):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Special characters can be blocked or removed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1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may be able to impersonate the context of Browser in order to gain additional privilege.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Use 2FA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2:5"/>
                      </a:ext>
                    </a:extLst>
                  </a:tcPr>
                </a:tc>
              </a:tr>
              <a:tr h="70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Repudiation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claims that it did not receive data from a source outside the trust boundary.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Consider using logging or auditing to record the source, time, and summary of the received data.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Logging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TLS (Server Authentication)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3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 attacker may pass data into WebRTCServer in order to change the flow of program execution within WebRTCServer to the attacker's choosing.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5:4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0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Security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727270" y="954895"/>
            <a:ext cx="7308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3098814" y="954895"/>
            <a:ext cx="7701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1681973" y="2666836"/>
            <a:ext cx="963000" cy="3357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0"/>
          <p:cNvCxnSpPr>
            <a:stCxn id="136" idx="2"/>
            <a:endCxn id="134" idx="0"/>
          </p:cNvCxnSpPr>
          <p:nvPr/>
        </p:nvCxnSpPr>
        <p:spPr>
          <a:xfrm>
            <a:off x="2163499" y="2303657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0"/>
          <p:cNvCxnSpPr>
            <a:stCxn id="132" idx="2"/>
            <a:endCxn id="136" idx="1"/>
          </p:cNvCxnSpPr>
          <p:nvPr/>
        </p:nvCxnSpPr>
        <p:spPr>
          <a:xfrm>
            <a:off x="1092670" y="1350295"/>
            <a:ext cx="5022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0"/>
          <p:cNvCxnSpPr>
            <a:stCxn id="133" idx="2"/>
            <a:endCxn id="136" idx="3"/>
          </p:cNvCxnSpPr>
          <p:nvPr/>
        </p:nvCxnSpPr>
        <p:spPr>
          <a:xfrm flipH="1">
            <a:off x="2732064" y="1350295"/>
            <a:ext cx="7518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0"/>
          <p:cNvCxnSpPr>
            <a:stCxn id="132" idx="3"/>
            <a:endCxn id="133" idx="1"/>
          </p:cNvCxnSpPr>
          <p:nvPr/>
        </p:nvCxnSpPr>
        <p:spPr>
          <a:xfrm>
            <a:off x="1458070" y="1152595"/>
            <a:ext cx="16407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0"/>
          <p:cNvSpPr txBox="1"/>
          <p:nvPr/>
        </p:nvSpPr>
        <p:spPr>
          <a:xfrm>
            <a:off x="132595" y="1627922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1594999" y="1991057"/>
            <a:ext cx="1137000" cy="3126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1663506" y="763680"/>
            <a:ext cx="13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RTCPeerConnection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DTLS/UDP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3098788" y="1614338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4757875" y="1270225"/>
            <a:ext cx="514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TLS encrypt the data and attacker can only see the encrypted data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client/server uses SSL/TLS for authentication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peer to peer uses DTLS for date secure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password sha256 hash with salt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Google OTP key is encrypted with AES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TLS and DTLS can guarantee the integrity as well.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connection failed physically, it resume the connection again automatically (QUIC)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807625" y="3050250"/>
            <a:ext cx="306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Password - SHA256 with salt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OTP key - AES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SQL bind variable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Minimum privilege access</a:t>
            </a:r>
            <a:endParaRPr b="1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75" y="4232603"/>
            <a:ext cx="4267625" cy="2451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2020-09-24T05:35:32Z</dcterms:created>
  <dc:creator>김상진/책임/전략운영팀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2023-03-07T01:13:52Z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fb2cbeba-f719-40de-a0cd-76b07d88efbc</vt:lpwstr>
  </property>
  <property fmtid="{D5CDD505-2E9C-101B-9397-08002B2CF9AE}" pid="8" name="MSIP_Label_dd59f345-fd0b-4b4e-aba2-7c7a20c52995_ContentBits">
    <vt:lpwstr>0</vt:lpwstr>
  </property>
</Properties>
</file>