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6858000" cx="9906000"/>
  <p:notesSz cx="6807200" cy="9939325"/>
  <p:embeddedFontLst>
    <p:embeddedFont>
      <p:font typeface="Arial Narr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53">
          <p15:clr>
            <a:srgbClr val="A4A3A4"/>
          </p15:clr>
        </p15:guide>
        <p15:guide id="2" pos="810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pos="3710">
          <p15:clr>
            <a:srgbClr val="A4A3A4"/>
          </p15:clr>
        </p15:guide>
        <p15:guide id="5" pos="3846">
          <p15:clr>
            <a:srgbClr val="A4A3A4"/>
          </p15:clr>
        </p15:guide>
        <p15:guide id="6" orient="horz" pos="3680">
          <p15:clr>
            <a:srgbClr val="A4A3A4"/>
          </p15:clr>
        </p15:guide>
        <p15:guide id="7" pos="444">
          <p15:clr>
            <a:srgbClr val="A4A3A4"/>
          </p15:clr>
        </p15:guide>
        <p15:guide id="8" orient="horz" pos="913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gPohjw59meqOrQZKJznBp/Cnsf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0B77C0-2CF3-41D7-B912-CE07A7C54F27}">
  <a:tblStyle styleId="{3D0B77C0-2CF3-41D7-B912-CE07A7C54F2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C9BB41C-4963-4A61-BCFC-2C1DB18B0BBF}" styleName="Table_1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37B4DEC-9FA1-47FD-9226-68B9AB1C8FB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3"/>
        <p:guide pos="810"/>
        <p:guide pos="845" orient="horz"/>
        <p:guide pos="3710"/>
        <p:guide pos="3846"/>
        <p:guide pos="3680" orient="horz"/>
        <p:guide pos="444"/>
        <p:guide pos="9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bold.fntdata"/><Relationship Id="rId20" Type="http://schemas.openxmlformats.org/officeDocument/2006/relationships/slide" Target="slides/slide13.xml"/><Relationship Id="rId42" Type="http://schemas.openxmlformats.org/officeDocument/2006/relationships/font" Target="fonts/ArialNarrow-boldItalic.fntdata"/><Relationship Id="rId41" Type="http://schemas.openxmlformats.org/officeDocument/2006/relationships/font" Target="fonts/ArialNarrow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ArialNarrow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5838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3acd99ff1_3_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53acd99ff1_3_0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3acd99ff1_3_19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53acd99ff1_3_19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2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4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3acd99ed4_0_0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3acd99ed4_0_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53acd99ed4_0_0:notes"/>
          <p:cNvSpPr txBox="1"/>
          <p:nvPr>
            <p:ph idx="12" type="sldNum"/>
          </p:nvPr>
        </p:nvSpPr>
        <p:spPr>
          <a:xfrm>
            <a:off x="3855838" y="9440647"/>
            <a:ext cx="2949900" cy="49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527aef4805_2_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527aef4805_2_0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6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1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53bd471c84_0_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253bd471c84_0_0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3bd471c84_0_29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53bd471c84_0_29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53bd471c84_0_36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53bd471c84_0_36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53bd471c84_0_44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53bd471c84_0_44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3bd471c84_0_51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53bd471c84_0_51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53bd471c84_0_58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253bd471c84_0_58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3bd471c84_0_66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53bd471c84_0_66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3acd99ed4_0_11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53acd99ed4_0_11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371aa0e23_0_47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371aa0e23_0_47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5371aa0e23_0_47:notes"/>
          <p:cNvSpPr txBox="1"/>
          <p:nvPr>
            <p:ph idx="12" type="sldNum"/>
          </p:nvPr>
        </p:nvSpPr>
        <p:spPr>
          <a:xfrm>
            <a:off x="3855838" y="9440647"/>
            <a:ext cx="2949900" cy="49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2bdccbf02_0_35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52bdccbf02_0_35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2bdccbf02_0_44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52bdccbf02_0_44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제목 슬라이드">
  <p:cSld name="5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ECM\TEMP\부서함\Brand담당\20년 연간업무계획\디지털 그래픽 모티브 개발★\★1st Manual Official Release\Graphic Asset_v1.0\1. Main motif - Solid color\png\Main_motif-LG_red_solid.png" id="19" name="Google Shape;19;p26"/>
          <p:cNvPicPr preferRelativeResize="0"/>
          <p:nvPr/>
        </p:nvPicPr>
        <p:blipFill rotWithShape="1">
          <a:blip r:embed="rId2">
            <a:alphaModFix/>
          </a:blip>
          <a:srcRect b="66436" l="0" r="88574" t="0"/>
          <a:stretch/>
        </p:blipFill>
        <p:spPr>
          <a:xfrm>
            <a:off x="1" y="0"/>
            <a:ext cx="796563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ECM\TEMP\부서함\Brand담당\20년 연간업무계획\디지털 그래픽 모티브 개발★\★1st Manual Official Release\Graphic Asset_v1.0\1. Main motif - Solid color\png\Main_motif-LG_red_solid.png" id="20" name="Google Shape;20;p26"/>
          <p:cNvPicPr preferRelativeResize="0"/>
          <p:nvPr/>
        </p:nvPicPr>
        <p:blipFill rotWithShape="1">
          <a:blip r:embed="rId3">
            <a:alphaModFix/>
          </a:blip>
          <a:srcRect b="0" l="77355" r="0" t="77613"/>
          <a:stretch/>
        </p:blipFill>
        <p:spPr>
          <a:xfrm>
            <a:off x="8327461" y="4942967"/>
            <a:ext cx="1578056" cy="19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ECM\TEMP\부서함\Brand담당\CI 매뉴얼★\★로고파일-자회사名\14년ver\(주)LG\LG_가로조합.png" id="21" name="Google Shape;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2680" y="4841897"/>
            <a:ext cx="982006" cy="42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31"/>
          <p:cNvCxnSpPr/>
          <p:nvPr/>
        </p:nvCxnSpPr>
        <p:spPr>
          <a:xfrm>
            <a:off x="90490" y="584684"/>
            <a:ext cx="972305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yun\Desktop\비전로고_두줄.png" id="40" name="Google Shape;4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85797" y="6371238"/>
            <a:ext cx="971369" cy="42175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2"/>
          <p:cNvSpPr txBox="1"/>
          <p:nvPr/>
        </p:nvSpPr>
        <p:spPr>
          <a:xfrm>
            <a:off x="4340601" y="103194"/>
            <a:ext cx="1217000" cy="242374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>
                <a:solidFill>
                  <a:srgbClr val="C0C0C0"/>
                </a:solidFill>
                <a:latin typeface="Arial Narrow"/>
                <a:ea typeface="Arial Narrow"/>
                <a:cs typeface="Arial Narrow"/>
                <a:sym typeface="Arial Narrow"/>
              </a:rPr>
              <a:t>LGE Internal Use Only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3793728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33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0" name="Google Shape;50;p34"/>
          <p:cNvCxnSpPr/>
          <p:nvPr/>
        </p:nvCxnSpPr>
        <p:spPr>
          <a:xfrm>
            <a:off x="0" y="523279"/>
            <a:ext cx="9906000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3" name="Google Shape;53;p35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798207" y="5340005"/>
            <a:ext cx="150195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3조 보안연대</a:t>
            </a:r>
            <a:endParaRPr b="1" i="0" sz="13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Team David Belasco</a:t>
            </a:r>
            <a:endParaRPr b="1" i="0" sz="13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003097" y="2481245"/>
            <a:ext cx="7938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VideoChat</a:t>
            </a:r>
            <a:endParaRPr b="1" i="0" sz="3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6" y="5891199"/>
            <a:ext cx="1304925" cy="7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"/>
            <a:ext cx="9905999" cy="612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0" y="5377508"/>
            <a:ext cx="9906000" cy="76928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 txBox="1"/>
          <p:nvPr/>
        </p:nvSpPr>
        <p:spPr>
          <a:xfrm>
            <a:off x="2602029" y="3182453"/>
            <a:ext cx="86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|otp_key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5988400" y="3551750"/>
            <a:ext cx="21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OTP key AES encription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5839375" y="4548200"/>
            <a:ext cx="3953400" cy="2339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#define SQL_CREATE_TBL		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" CREATE TABLE IF NOT EXISTS tbl_videochat(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id INTEGER PRIMARY KEY AUTO_INCREMENT,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unique_id  TEXT    NOT NULL,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passwd     TEXT    NOT NULL,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username   TEXT    NOT NULL,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email      TEXT    NOT NULL,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phone      TEXT    NOT NULL,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address    TEXT    NOT NULL,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passwd_update_utc INTEGER,  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passwd_wrong_cnt  INTEGER DEFAULT 0, 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passwd_lock_utc   INTEGER DEFAULT 0,  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gotp       TEXT             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);"</a:t>
            </a:r>
            <a:endParaRPr sz="1000"/>
          </a:p>
        </p:txBody>
      </p:sp>
      <p:pic>
        <p:nvPicPr>
          <p:cNvPr id="210" name="Google Shape;21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75" y="3845700"/>
            <a:ext cx="3214150" cy="9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6"/>
          <p:cNvSpPr txBox="1"/>
          <p:nvPr/>
        </p:nvSpPr>
        <p:spPr>
          <a:xfrm>
            <a:off x="1210875" y="4033350"/>
            <a:ext cx="33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2 factor authentication with Google OTP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12" name="Google Shape;212;p6"/>
          <p:cNvCxnSpPr/>
          <p:nvPr/>
        </p:nvCxnSpPr>
        <p:spPr>
          <a:xfrm>
            <a:off x="5085700" y="3819775"/>
            <a:ext cx="30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3" name="Google Shape;21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5975" y="4477600"/>
            <a:ext cx="2124600" cy="2035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7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7"/>
          <p:cNvSpPr txBox="1"/>
          <p:nvPr/>
        </p:nvSpPr>
        <p:spPr>
          <a:xfrm>
            <a:off x="70814" y="65011"/>
            <a:ext cx="71382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Sequence View (Signaling Call Accept)</a:t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>
            <a:off x="834362" y="658328"/>
            <a:ext cx="746319" cy="36315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7738651" y="658328"/>
            <a:ext cx="746319" cy="36315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4059637" y="652700"/>
            <a:ext cx="888771" cy="36101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7"/>
          <p:cNvCxnSpPr>
            <a:stCxn id="222" idx="2"/>
          </p:cNvCxnSpPr>
          <p:nvPr/>
        </p:nvCxnSpPr>
        <p:spPr>
          <a:xfrm>
            <a:off x="4504023" y="1013710"/>
            <a:ext cx="0" cy="570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7"/>
          <p:cNvCxnSpPr>
            <a:stCxn id="220" idx="2"/>
          </p:cNvCxnSpPr>
          <p:nvPr/>
        </p:nvCxnSpPr>
        <p:spPr>
          <a:xfrm>
            <a:off x="1207522" y="1021487"/>
            <a:ext cx="0" cy="57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7"/>
          <p:cNvCxnSpPr>
            <a:stCxn id="221" idx="2"/>
          </p:cNvCxnSpPr>
          <p:nvPr/>
        </p:nvCxnSpPr>
        <p:spPr>
          <a:xfrm>
            <a:off x="8111811" y="1021487"/>
            <a:ext cx="0" cy="57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7"/>
          <p:cNvCxnSpPr/>
          <p:nvPr/>
        </p:nvCxnSpPr>
        <p:spPr>
          <a:xfrm>
            <a:off x="1207521" y="1557567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7"/>
          <p:cNvCxnSpPr/>
          <p:nvPr/>
        </p:nvCxnSpPr>
        <p:spPr>
          <a:xfrm rot="10800000">
            <a:off x="1207521" y="1705848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p7"/>
          <p:cNvSpPr/>
          <p:nvPr/>
        </p:nvSpPr>
        <p:spPr>
          <a:xfrm>
            <a:off x="2048505" y="1277938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req|login|alice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2048504" y="1689601"/>
            <a:ext cx="10550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res|login|200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7"/>
          <p:cNvCxnSpPr/>
          <p:nvPr/>
        </p:nvCxnSpPr>
        <p:spPr>
          <a:xfrm rot="10800000">
            <a:off x="4486672" y="1845663"/>
            <a:ext cx="36251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7"/>
          <p:cNvCxnSpPr/>
          <p:nvPr/>
        </p:nvCxnSpPr>
        <p:spPr>
          <a:xfrm>
            <a:off x="4486672" y="2002411"/>
            <a:ext cx="36251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p7"/>
          <p:cNvSpPr/>
          <p:nvPr/>
        </p:nvSpPr>
        <p:spPr>
          <a:xfrm>
            <a:off x="5625438" y="1608595"/>
            <a:ext cx="10631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req|login|bob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5628643" y="2002411"/>
            <a:ext cx="10550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res|login|200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1989193" y="3236231"/>
            <a:ext cx="1784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req|invite|bob|sdp_alice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7"/>
          <p:cNvCxnSpPr/>
          <p:nvPr/>
        </p:nvCxnSpPr>
        <p:spPr>
          <a:xfrm>
            <a:off x="1207520" y="3473355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p7"/>
          <p:cNvSpPr/>
          <p:nvPr/>
        </p:nvSpPr>
        <p:spPr>
          <a:xfrm>
            <a:off x="5449527" y="3732377"/>
            <a:ext cx="18437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req|invite|alice|sdp_alice</a:t>
            </a:r>
            <a:endParaRPr/>
          </a:p>
        </p:txBody>
      </p:sp>
      <p:cxnSp>
        <p:nvCxnSpPr>
          <p:cNvPr id="237" name="Google Shape;237;p7"/>
          <p:cNvCxnSpPr/>
          <p:nvPr/>
        </p:nvCxnSpPr>
        <p:spPr>
          <a:xfrm>
            <a:off x="4494397" y="3979865"/>
            <a:ext cx="36251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7"/>
          <p:cNvCxnSpPr/>
          <p:nvPr/>
        </p:nvCxnSpPr>
        <p:spPr>
          <a:xfrm rot="10800000">
            <a:off x="1224874" y="3746432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7"/>
          <p:cNvSpPr/>
          <p:nvPr/>
        </p:nvSpPr>
        <p:spPr>
          <a:xfrm>
            <a:off x="2025545" y="3500211"/>
            <a:ext cx="10903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res|invite|180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7"/>
          <p:cNvCxnSpPr/>
          <p:nvPr/>
        </p:nvCxnSpPr>
        <p:spPr>
          <a:xfrm rot="10800000">
            <a:off x="4504023" y="5492676"/>
            <a:ext cx="36174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" name="Google Shape;241;p7"/>
          <p:cNvSpPr/>
          <p:nvPr/>
        </p:nvSpPr>
        <p:spPr>
          <a:xfrm>
            <a:off x="5304693" y="5246455"/>
            <a:ext cx="15388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res|invite|200|sdp_bob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834360" y="2581868"/>
            <a:ext cx="7722497" cy="1683862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7"/>
          <p:cNvCxnSpPr/>
          <p:nvPr/>
        </p:nvCxnSpPr>
        <p:spPr>
          <a:xfrm rot="10800000">
            <a:off x="1193259" y="5738897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7"/>
          <p:cNvSpPr/>
          <p:nvPr/>
        </p:nvSpPr>
        <p:spPr>
          <a:xfrm>
            <a:off x="1993930" y="5492676"/>
            <a:ext cx="17171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res|invite|200|sdp_bob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834350" y="4716100"/>
            <a:ext cx="7928400" cy="1323600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834361" y="1199618"/>
            <a:ext cx="7722497" cy="1128652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8687019" y="1606779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log-in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8687017" y="3473355"/>
            <a:ext cx="7328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8762873" y="5389083"/>
            <a:ext cx="7328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67076" y="2288374"/>
            <a:ext cx="14574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Invite button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67076" y="4290061"/>
            <a:ext cx="15515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Accept button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2997126" y="1231800"/>
            <a:ext cx="15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</a:rPr>
              <a:t>|password|otp_key</a:t>
            </a:r>
            <a:endParaRPr sz="1200">
              <a:solidFill>
                <a:srgbClr val="00B050"/>
              </a:solidFill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6511180" y="1560996"/>
            <a:ext cx="15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</a:rPr>
              <a:t>|password|otp_key</a:t>
            </a:r>
            <a:endParaRPr sz="12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8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8"/>
          <p:cNvSpPr txBox="1"/>
          <p:nvPr/>
        </p:nvSpPr>
        <p:spPr>
          <a:xfrm>
            <a:off x="70814" y="65011"/>
            <a:ext cx="71382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Sequence View (Peer to Peer)</a:t>
            </a:r>
            <a:endParaRPr/>
          </a:p>
        </p:txBody>
      </p:sp>
      <p:sp>
        <p:nvSpPr>
          <p:cNvPr id="260" name="Google Shape;260;p8"/>
          <p:cNvSpPr/>
          <p:nvPr/>
        </p:nvSpPr>
        <p:spPr>
          <a:xfrm>
            <a:off x="834362" y="658328"/>
            <a:ext cx="746319" cy="36315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7738651" y="658328"/>
            <a:ext cx="746319" cy="36315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4059637" y="652700"/>
            <a:ext cx="888771" cy="36101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8"/>
          <p:cNvCxnSpPr>
            <a:stCxn id="262" idx="2"/>
          </p:cNvCxnSpPr>
          <p:nvPr/>
        </p:nvCxnSpPr>
        <p:spPr>
          <a:xfrm>
            <a:off x="4504023" y="1013710"/>
            <a:ext cx="0" cy="57084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64" name="Google Shape;264;p8"/>
          <p:cNvCxnSpPr>
            <a:stCxn id="260" idx="2"/>
          </p:cNvCxnSpPr>
          <p:nvPr/>
        </p:nvCxnSpPr>
        <p:spPr>
          <a:xfrm>
            <a:off x="1207522" y="1021487"/>
            <a:ext cx="0" cy="57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8"/>
          <p:cNvCxnSpPr>
            <a:stCxn id="261" idx="2"/>
          </p:cNvCxnSpPr>
          <p:nvPr/>
        </p:nvCxnSpPr>
        <p:spPr>
          <a:xfrm>
            <a:off x="8111811" y="1021487"/>
            <a:ext cx="0" cy="57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8"/>
          <p:cNvSpPr/>
          <p:nvPr/>
        </p:nvSpPr>
        <p:spPr>
          <a:xfrm>
            <a:off x="1256666" y="1880304"/>
            <a:ext cx="8226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createOffer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6861077" y="3762193"/>
            <a:ext cx="100059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createAnswer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1256666" y="2071543"/>
            <a:ext cx="13885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setIceCandidateOffer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6318575" y="3944144"/>
            <a:ext cx="15327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setIceCandidateAnswer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1215583" y="523572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setAnswer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1255606" y="2263820"/>
            <a:ext cx="11368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Invite(local SDP)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6645758" y="4153884"/>
            <a:ext cx="120738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Accept(local SDP)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1223643" y="5387711"/>
            <a:ext cx="22365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setRemoteDescription(remote SDP)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8"/>
          <p:cNvCxnSpPr/>
          <p:nvPr/>
        </p:nvCxnSpPr>
        <p:spPr>
          <a:xfrm>
            <a:off x="1215583" y="5747491"/>
            <a:ext cx="6896228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5" name="Google Shape;275;p8"/>
          <p:cNvSpPr/>
          <p:nvPr/>
        </p:nvSpPr>
        <p:spPr>
          <a:xfrm>
            <a:off x="3673985" y="5747491"/>
            <a:ext cx="13901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RTCPeerConnection</a:t>
            </a:r>
            <a:endParaRPr b="1"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6258955" y="3131388"/>
            <a:ext cx="40308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= new RTCPeerConnection(pc_config, pc_constraints);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sd = new RTCSessionDescription( { sdp: strSdp, </a:t>
            </a: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type:"offer"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pc.setRemoteDescription(sd);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pc.createAnswer(setLocalAnswer, onSignalingError, sdpConstraints);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19945" y="4883684"/>
            <a:ext cx="4953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sd = new RTCSessionDescription( { sdp: strSdp, </a:t>
            </a: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type:"answer"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);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pc.setRemoteDescription(sd);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118294" y="1506683"/>
            <a:ext cx="39254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= new RTCPeerConnection(pc_config, pc_constraints);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pc.createOffer( setLocalOffer, onSignalingError, sdpConstraints 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8"/>
          <p:cNvCxnSpPr/>
          <p:nvPr/>
        </p:nvCxnSpPr>
        <p:spPr>
          <a:xfrm>
            <a:off x="1215583" y="2673844"/>
            <a:ext cx="32884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8"/>
          <p:cNvCxnSpPr/>
          <p:nvPr/>
        </p:nvCxnSpPr>
        <p:spPr>
          <a:xfrm>
            <a:off x="4504022" y="2826638"/>
            <a:ext cx="36077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8"/>
          <p:cNvCxnSpPr/>
          <p:nvPr/>
        </p:nvCxnSpPr>
        <p:spPr>
          <a:xfrm rot="10800000">
            <a:off x="4498850" y="4457217"/>
            <a:ext cx="36077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8"/>
          <p:cNvCxnSpPr/>
          <p:nvPr/>
        </p:nvCxnSpPr>
        <p:spPr>
          <a:xfrm rot="10800000">
            <a:off x="1218471" y="4629523"/>
            <a:ext cx="328037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" name="Google Shape;283;p8"/>
          <p:cNvSpPr txBox="1"/>
          <p:nvPr/>
        </p:nvSpPr>
        <p:spPr>
          <a:xfrm>
            <a:off x="2721348" y="2658853"/>
            <a:ext cx="8114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SDP(Alice)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 txBox="1"/>
          <p:nvPr/>
        </p:nvSpPr>
        <p:spPr>
          <a:xfrm>
            <a:off x="5784828" y="2813457"/>
            <a:ext cx="8114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SDP(Alice)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 txBox="1"/>
          <p:nvPr/>
        </p:nvSpPr>
        <p:spPr>
          <a:xfrm>
            <a:off x="5897023" y="444164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SDP(Bob)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2488012" y="4627446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SDP(Bob)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 txBox="1"/>
          <p:nvPr/>
        </p:nvSpPr>
        <p:spPr>
          <a:xfrm>
            <a:off x="-72967" y="1082796"/>
            <a:ext cx="14574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Invite button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 txBox="1"/>
          <p:nvPr/>
        </p:nvSpPr>
        <p:spPr>
          <a:xfrm>
            <a:off x="8183556" y="2888018"/>
            <a:ext cx="15515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Accept button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9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9"/>
          <p:cNvSpPr txBox="1"/>
          <p:nvPr/>
        </p:nvSpPr>
        <p:spPr>
          <a:xfrm>
            <a:off x="70814" y="65011"/>
            <a:ext cx="71382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Sequence View (Signaling Call Decline)</a:t>
            </a:r>
            <a:endParaRPr/>
          </a:p>
        </p:txBody>
      </p:sp>
      <p:sp>
        <p:nvSpPr>
          <p:cNvPr id="295" name="Google Shape;295;p9"/>
          <p:cNvSpPr/>
          <p:nvPr/>
        </p:nvSpPr>
        <p:spPr>
          <a:xfrm>
            <a:off x="834362" y="880754"/>
            <a:ext cx="746319" cy="36315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7738654" y="946657"/>
            <a:ext cx="746319" cy="36315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4042287" y="965282"/>
            <a:ext cx="888771" cy="36101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9"/>
          <p:cNvCxnSpPr>
            <a:stCxn id="297" idx="2"/>
          </p:cNvCxnSpPr>
          <p:nvPr/>
        </p:nvCxnSpPr>
        <p:spPr>
          <a:xfrm>
            <a:off x="4486673" y="1326292"/>
            <a:ext cx="0" cy="486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9"/>
          <p:cNvCxnSpPr>
            <a:stCxn id="295" idx="2"/>
          </p:cNvCxnSpPr>
          <p:nvPr/>
        </p:nvCxnSpPr>
        <p:spPr>
          <a:xfrm>
            <a:off x="1207522" y="1243913"/>
            <a:ext cx="0" cy="49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9"/>
          <p:cNvCxnSpPr>
            <a:stCxn id="296" idx="2"/>
          </p:cNvCxnSpPr>
          <p:nvPr/>
        </p:nvCxnSpPr>
        <p:spPr>
          <a:xfrm>
            <a:off x="8111814" y="1309816"/>
            <a:ext cx="0" cy="472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9"/>
          <p:cNvCxnSpPr/>
          <p:nvPr/>
        </p:nvCxnSpPr>
        <p:spPr>
          <a:xfrm>
            <a:off x="1207521" y="1962872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9"/>
          <p:cNvCxnSpPr/>
          <p:nvPr/>
        </p:nvCxnSpPr>
        <p:spPr>
          <a:xfrm rot="10800000">
            <a:off x="1207521" y="2111153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3" name="Google Shape;303;p9"/>
          <p:cNvSpPr/>
          <p:nvPr/>
        </p:nvSpPr>
        <p:spPr>
          <a:xfrm>
            <a:off x="2048505" y="1683243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req|login|alice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9"/>
          <p:cNvSpPr/>
          <p:nvPr/>
        </p:nvSpPr>
        <p:spPr>
          <a:xfrm>
            <a:off x="2048504" y="2094906"/>
            <a:ext cx="10550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res|login|200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9"/>
          <p:cNvCxnSpPr/>
          <p:nvPr/>
        </p:nvCxnSpPr>
        <p:spPr>
          <a:xfrm rot="10800000">
            <a:off x="4486672" y="2250968"/>
            <a:ext cx="36251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9"/>
          <p:cNvCxnSpPr/>
          <p:nvPr/>
        </p:nvCxnSpPr>
        <p:spPr>
          <a:xfrm>
            <a:off x="4486672" y="2407716"/>
            <a:ext cx="36251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7" name="Google Shape;307;p9"/>
          <p:cNvSpPr/>
          <p:nvPr/>
        </p:nvSpPr>
        <p:spPr>
          <a:xfrm>
            <a:off x="5625438" y="2013900"/>
            <a:ext cx="10631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req|login|bob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5628643" y="2407716"/>
            <a:ext cx="10550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res|login|200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1989195" y="3309042"/>
            <a:ext cx="1784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req|invite|bob|sdp_alice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9"/>
          <p:cNvCxnSpPr/>
          <p:nvPr/>
        </p:nvCxnSpPr>
        <p:spPr>
          <a:xfrm>
            <a:off x="1207522" y="3546166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1" name="Google Shape;311;p9"/>
          <p:cNvSpPr/>
          <p:nvPr/>
        </p:nvSpPr>
        <p:spPr>
          <a:xfrm>
            <a:off x="5441803" y="3833729"/>
            <a:ext cx="18437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req|invite|alice|sdp_alice</a:t>
            </a:r>
            <a:endParaRPr/>
          </a:p>
        </p:txBody>
      </p:sp>
      <p:cxnSp>
        <p:nvCxnSpPr>
          <p:cNvPr id="312" name="Google Shape;312;p9"/>
          <p:cNvCxnSpPr/>
          <p:nvPr/>
        </p:nvCxnSpPr>
        <p:spPr>
          <a:xfrm>
            <a:off x="4486673" y="4081217"/>
            <a:ext cx="36251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9"/>
          <p:cNvCxnSpPr/>
          <p:nvPr/>
        </p:nvCxnSpPr>
        <p:spPr>
          <a:xfrm rot="10800000">
            <a:off x="1215247" y="3819243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p9"/>
          <p:cNvSpPr/>
          <p:nvPr/>
        </p:nvSpPr>
        <p:spPr>
          <a:xfrm>
            <a:off x="2015918" y="3573022"/>
            <a:ext cx="10903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res|invite|180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9"/>
          <p:cNvCxnSpPr/>
          <p:nvPr/>
        </p:nvCxnSpPr>
        <p:spPr>
          <a:xfrm rot="10800000">
            <a:off x="4504023" y="5416720"/>
            <a:ext cx="36174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" name="Google Shape;316;p9"/>
          <p:cNvSpPr/>
          <p:nvPr/>
        </p:nvSpPr>
        <p:spPr>
          <a:xfrm>
            <a:off x="5304693" y="5170499"/>
            <a:ext cx="15388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res|invite|603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834362" y="3164258"/>
            <a:ext cx="7722497" cy="1174282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9"/>
          <p:cNvCxnSpPr/>
          <p:nvPr/>
        </p:nvCxnSpPr>
        <p:spPr>
          <a:xfrm rot="10800000">
            <a:off x="1193259" y="5662941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9" name="Google Shape;319;p9"/>
          <p:cNvSpPr/>
          <p:nvPr/>
        </p:nvSpPr>
        <p:spPr>
          <a:xfrm>
            <a:off x="1993930" y="5416720"/>
            <a:ext cx="10903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res|invite|603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834361" y="4970395"/>
            <a:ext cx="7722497" cy="993243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834361" y="1604923"/>
            <a:ext cx="7722497" cy="1128652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8687019" y="2012084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log-in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 txBox="1"/>
          <p:nvPr/>
        </p:nvSpPr>
        <p:spPr>
          <a:xfrm>
            <a:off x="8687019" y="3546166"/>
            <a:ext cx="7328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 txBox="1"/>
          <p:nvPr/>
        </p:nvSpPr>
        <p:spPr>
          <a:xfrm>
            <a:off x="8762873" y="5313127"/>
            <a:ext cx="7825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Decline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>
            <a:off x="2997126" y="1643056"/>
            <a:ext cx="15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</a:rPr>
              <a:t>|password|otp_key</a:t>
            </a:r>
            <a:endParaRPr sz="1200">
              <a:solidFill>
                <a:srgbClr val="00B050"/>
              </a:solidFill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6513532" y="1962363"/>
            <a:ext cx="15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</a:rPr>
              <a:t>|password|otp_key</a:t>
            </a:r>
            <a:endParaRPr sz="12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1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10"/>
          <p:cNvSpPr txBox="1"/>
          <p:nvPr/>
        </p:nvSpPr>
        <p:spPr>
          <a:xfrm>
            <a:off x="70814" y="65011"/>
            <a:ext cx="7138278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Security View</a:t>
            </a:r>
            <a:endParaRPr/>
          </a:p>
        </p:txBody>
      </p:sp>
      <p:sp>
        <p:nvSpPr>
          <p:cNvPr id="333" name="Google Shape;333;p10"/>
          <p:cNvSpPr/>
          <p:nvPr/>
        </p:nvSpPr>
        <p:spPr>
          <a:xfrm>
            <a:off x="727270" y="954895"/>
            <a:ext cx="730800" cy="3954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3098814" y="954895"/>
            <a:ext cx="770100" cy="3954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1681973" y="2666836"/>
            <a:ext cx="963000" cy="3357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10"/>
          <p:cNvCxnSpPr>
            <a:stCxn id="337" idx="2"/>
            <a:endCxn id="335" idx="0"/>
          </p:cNvCxnSpPr>
          <p:nvPr/>
        </p:nvCxnSpPr>
        <p:spPr>
          <a:xfrm>
            <a:off x="2163499" y="2303657"/>
            <a:ext cx="0" cy="36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10"/>
          <p:cNvCxnSpPr>
            <a:stCxn id="333" idx="2"/>
            <a:endCxn id="337" idx="1"/>
          </p:cNvCxnSpPr>
          <p:nvPr/>
        </p:nvCxnSpPr>
        <p:spPr>
          <a:xfrm>
            <a:off x="1092670" y="1350295"/>
            <a:ext cx="502200" cy="7971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10"/>
          <p:cNvCxnSpPr>
            <a:stCxn id="334" idx="2"/>
            <a:endCxn id="337" idx="3"/>
          </p:cNvCxnSpPr>
          <p:nvPr/>
        </p:nvCxnSpPr>
        <p:spPr>
          <a:xfrm flipH="1">
            <a:off x="2732064" y="1350295"/>
            <a:ext cx="751800" cy="7971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10"/>
          <p:cNvCxnSpPr>
            <a:stCxn id="333" idx="3"/>
            <a:endCxn id="334" idx="1"/>
          </p:cNvCxnSpPr>
          <p:nvPr/>
        </p:nvCxnSpPr>
        <p:spPr>
          <a:xfrm>
            <a:off x="1458070" y="1152595"/>
            <a:ext cx="16407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10"/>
          <p:cNvSpPr txBox="1"/>
          <p:nvPr/>
        </p:nvSpPr>
        <p:spPr>
          <a:xfrm>
            <a:off x="132595" y="1627922"/>
            <a:ext cx="14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wss://192.168.0.10:443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</a:rPr>
              <a:t>WSS/TLS/TCP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1594999" y="1991057"/>
            <a:ext cx="1137000" cy="3126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1663506" y="763680"/>
            <a:ext cx="13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RTCPeerConnection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00">
                <a:solidFill>
                  <a:srgbClr val="FF0000"/>
                </a:solidFill>
              </a:rPr>
              <a:t>DTLS/UDP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3098788" y="1614338"/>
            <a:ext cx="14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wss://192.168.0.10:443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</a:rPr>
              <a:t>WSS/TLS/TCP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4757875" y="1270225"/>
            <a:ext cx="5148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Confidentiality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en-US" sz="1200">
                <a:solidFill>
                  <a:schemeClr val="dk1"/>
                </a:solidFill>
              </a:rPr>
              <a:t>TLS encrypt the data and attacker can only see the encrypted data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client/server uses SSL/TLS for authentication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peer to peer uses DTLS for date secure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password sha256 </a:t>
            </a:r>
            <a:r>
              <a:rPr lang="en-US" sz="1200">
                <a:solidFill>
                  <a:schemeClr val="dk1"/>
                </a:solidFill>
              </a:rPr>
              <a:t>hash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salt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Google OTP key is </a:t>
            </a:r>
            <a:r>
              <a:rPr lang="en-US" sz="1200">
                <a:solidFill>
                  <a:schemeClr val="dk1"/>
                </a:solidFill>
              </a:rPr>
              <a:t>encrypted with AES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Integrity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TLS </a:t>
            </a:r>
            <a:r>
              <a:rPr lang="en-US" sz="1200">
                <a:solidFill>
                  <a:schemeClr val="dk1"/>
                </a:solidFill>
              </a:rPr>
              <a:t>and DTLS can guarantee the integrity as well.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Availability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en-US" sz="1200">
                <a:solidFill>
                  <a:schemeClr val="dk1"/>
                </a:solidFill>
              </a:rPr>
              <a:t>connection failed physically, it resume the connection again automatically (QUIC)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"/>
          <p:cNvSpPr txBox="1"/>
          <p:nvPr/>
        </p:nvSpPr>
        <p:spPr>
          <a:xfrm>
            <a:off x="807625" y="3050250"/>
            <a:ext cx="306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Password - SHA256 with salt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Google OTP key - AES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SQL bind variable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Minimum privilege access</a:t>
            </a:r>
            <a:endParaRPr b="1" sz="1000">
              <a:solidFill>
                <a:srgbClr val="FF0000"/>
              </a:solidFill>
            </a:endParaRPr>
          </a:p>
        </p:txBody>
      </p:sp>
      <p:pic>
        <p:nvPicPr>
          <p:cNvPr id="346" name="Google Shape;3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75" y="4232603"/>
            <a:ext cx="4267625" cy="2451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g253acd99ff1_3_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g253acd99ff1_3_0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2 Factor Authentication (sequence)</a:t>
            </a:r>
            <a:endParaRPr/>
          </a:p>
        </p:txBody>
      </p:sp>
      <p:pic>
        <p:nvPicPr>
          <p:cNvPr id="353" name="Google Shape;353;g253acd99ff1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425" y="604800"/>
            <a:ext cx="6455226" cy="60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g253acd99ff1_3_19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g253acd99ff1_3_19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 Factor Authentication (internal)</a:t>
            </a:r>
            <a:endParaRPr/>
          </a:p>
        </p:txBody>
      </p:sp>
      <p:pic>
        <p:nvPicPr>
          <p:cNvPr id="360" name="Google Shape;360;g253acd99ff1_3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50" y="814348"/>
            <a:ext cx="8415101" cy="55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Google Shape;365;p12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12"/>
          <p:cNvSpPr txBox="1"/>
          <p:nvPr/>
        </p:nvSpPr>
        <p:spPr>
          <a:xfrm>
            <a:off x="70814" y="65011"/>
            <a:ext cx="7138278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Functional Requirements</a:t>
            </a:r>
            <a:endParaRPr/>
          </a:p>
        </p:txBody>
      </p:sp>
      <p:graphicFrame>
        <p:nvGraphicFramePr>
          <p:cNvPr id="367" name="Google Shape;367;p12"/>
          <p:cNvGraphicFramePr/>
          <p:nvPr/>
        </p:nvGraphicFramePr>
        <p:xfrm>
          <a:off x="70814" y="681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{6C9BB41C-4963-4A61-BCFC-2C1DB18B0BBF}</a:tableStyleId>
              </a:tblPr>
              <a:tblGrid>
                <a:gridCol w="812825"/>
                <a:gridCol w="4060325"/>
                <a:gridCol w="1445675"/>
                <a:gridCol w="3427450"/>
              </a:tblGrid>
              <a:tr h="33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Requirements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Satisfactory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Security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 The ability for the user to register with the system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TLS based wss used with port 443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1.1 The user shall provide the system their email address and password.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R1.1.1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1.1.1 The system shall ensure that the user’s password is secure.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Password is saved SHA-256 with salt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R1.1.2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1.1.2 Passwords must be a minimum of 10 characters long and include one number and one symbol.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LG Password rule is applied</a:t>
                      </a:r>
                      <a:br>
                        <a:rPr b="1" lang="en-US" sz="1200"/>
                      </a:br>
                      <a:r>
                        <a:rPr b="1" lang="en-US" sz="1200"/>
                        <a:t>1. at least 1 alphabet</a:t>
                      </a:r>
                      <a:br>
                        <a:rPr b="1" lang="en-US" sz="1200"/>
                      </a:br>
                      <a:r>
                        <a:rPr b="1" lang="en-US" sz="1200"/>
                        <a:t>2. at least 1 special character</a:t>
                      </a:r>
                      <a:endParaRPr b="1"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3. at least 1 number</a:t>
                      </a:r>
                      <a:endParaRPr b="1"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4. length should be 10 ~ 15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37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1.2 The system shall use two-factor authentication.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Google OTP is </a:t>
                      </a:r>
                      <a:r>
                        <a:rPr b="1" lang="en-US" sz="1200"/>
                        <a:t>applied</a:t>
                      </a:r>
                      <a:r>
                        <a:rPr b="1" lang="en-US" sz="1200"/>
                        <a:t> as well as user password</a:t>
                      </a:r>
                      <a:br>
                        <a:rPr b="1" lang="en-US" sz="1200"/>
                      </a:br>
                      <a:r>
                        <a:rPr b="1" lang="en-US" sz="1200"/>
                        <a:t>Google OTP can be used with “QR code” or “Setup Key”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37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1.3 The system should force a user to periodically reset their password (at least once a month).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Detect 1 month past after setting password</a:t>
                      </a:r>
                      <a:br>
                        <a:rPr b="1" lang="en-US" sz="1200"/>
                      </a:br>
                      <a:r>
                        <a:rPr b="1" lang="en-US" sz="1200"/>
                        <a:t>Password setting UTC time is saved in Database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1.4 If the user enters the incorrect password more than three times, then their account will be locked for one hour.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Password wrong count and UTC time tried is saved in Database / User blocked</a:t>
                      </a:r>
                      <a:endParaRPr b="1"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1.5 The system shall allow users to change their email address in a secure way.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YES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Email address can be changed securely using TLS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R1.6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1.6 The system shall provide the ability for the user to recover or change their password in the event it is lost.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YES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Password can be changed securely using TLS.</a:t>
                      </a:r>
                      <a:br>
                        <a:rPr b="1" lang="en-US" sz="1200"/>
                      </a:br>
                      <a:r>
                        <a:rPr b="1" lang="en-US" sz="1200"/>
                        <a:t>Password can be sent to user’s email by SMTP with TLS.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13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13"/>
          <p:cNvSpPr txBox="1"/>
          <p:nvPr/>
        </p:nvSpPr>
        <p:spPr>
          <a:xfrm>
            <a:off x="70814" y="65011"/>
            <a:ext cx="7138278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Functional Requirements</a:t>
            </a:r>
            <a:endParaRPr/>
          </a:p>
        </p:txBody>
      </p:sp>
      <p:graphicFrame>
        <p:nvGraphicFramePr>
          <p:cNvPr id="374" name="Google Shape;374;p13"/>
          <p:cNvGraphicFramePr/>
          <p:nvPr/>
        </p:nvGraphicFramePr>
        <p:xfrm>
          <a:off x="70814" y="661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{6C9BB41C-4963-4A61-BCFC-2C1DB18B0BBF}</a:tableStyleId>
              </a:tblPr>
              <a:tblGrid>
                <a:gridCol w="802775"/>
                <a:gridCol w="4070375"/>
                <a:gridCol w="1510750"/>
                <a:gridCol w="33624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Requirements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Satisfactory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Security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 After successful registration the system shall assign the user a unique contact identification name (contact identifier).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has a functionality checking unique_id is unique</a:t>
                      </a:r>
                      <a:br>
                        <a:rPr b="1" lang="en-US" sz="1200"/>
                      </a:br>
                      <a:r>
                        <a:rPr b="1" lang="en-US" sz="1200"/>
                        <a:t>Unique id is used for the system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R2.1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2.1 this can be the user’s email address or some other name chosen by the user if it does not conflict with other user’s contact identifiers already in the system.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system has a functionality checking unique_id is unique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 The system shall provide a contact list that associates a person with their contact identifier (last name, first name, address, e-mail, contact identifier).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provide the contact list login-ed through TLS connection</a:t>
                      </a:r>
                      <a:br>
                        <a:rPr b="1" lang="en-US" sz="1200"/>
                      </a:br>
                      <a:r>
                        <a:rPr b="1" lang="en-US" sz="1200"/>
                        <a:t>“Retrieved Logined ID” button support this requirement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R3.1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3.1 . When a contact is associated with a contact identifier the VoIP application shall display the contact’s name instead of the contact identifier.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All login user information is displayed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4. The system shall provide the ability to initiate a call using a contact identifier or the contacts list.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unique_id is used for peer connection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R4.1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4.1 During the call initiation, the user shall be presented with call status and outcome (answered, busy or rejected).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presents BUSY, REJECT, ANSWER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R4.2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4.2 During call initiation the user shall have the ability to end the call at any time.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has the ability to Call END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Google Shape;379;p14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14"/>
          <p:cNvSpPr txBox="1"/>
          <p:nvPr/>
        </p:nvSpPr>
        <p:spPr>
          <a:xfrm>
            <a:off x="70814" y="65011"/>
            <a:ext cx="7138278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Functional Requirements</a:t>
            </a:r>
            <a:endParaRPr/>
          </a:p>
        </p:txBody>
      </p:sp>
      <p:graphicFrame>
        <p:nvGraphicFramePr>
          <p:cNvPr id="381" name="Google Shape;381;p14"/>
          <p:cNvGraphicFramePr/>
          <p:nvPr/>
        </p:nvGraphicFramePr>
        <p:xfrm>
          <a:off x="70814" y="661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{6C9BB41C-4963-4A61-BCFC-2C1DB18B0BBF}</a:tableStyleId>
              </a:tblPr>
              <a:tblGrid>
                <a:gridCol w="742250"/>
                <a:gridCol w="4130900"/>
                <a:gridCol w="1544550"/>
                <a:gridCol w="33286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Requirements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Satisfactory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Security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5. The system shall provide the ability to accept or reject calls while not in a call. 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has the ability to Accept or Reject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R5.1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5.1 Application shall show the caller’s contact identifier or contact name during an incoming call.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During incoming call, user can see the contact name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R6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6. The system shall notify the user of missed calls, either because the call was not accepted or because the called entity was in another call.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notify missed call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7. Provide the ability to terminate a call at any time while in a call.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can terminate call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R7.1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7.1 If a call is terminated by one user, the other caller shall be notified.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can notify it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R8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8. Application shall be brought to the foreground during an incoming call.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We are using web browser(e.g. Google Chrome) as a client, so bringing the browser to the foreground might be challenging. However, we notify users through pop-up alerts.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R9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9. This application is a point-to-point communication system. That is, each end point of the call should function as both a server and a client.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WebRTC peer connection is used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4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4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Schedule</a:t>
            </a: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&amp; </a:t>
            </a: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Role</a:t>
            </a:r>
            <a:endParaRPr/>
          </a:p>
        </p:txBody>
      </p:sp>
      <p:graphicFrame>
        <p:nvGraphicFramePr>
          <p:cNvPr id="67" name="Google Shape;67;p4"/>
          <p:cNvGraphicFramePr/>
          <p:nvPr/>
        </p:nvGraphicFramePr>
        <p:xfrm>
          <a:off x="525013" y="9055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{3D0B77C0-2CF3-41D7-B912-CE07A7C54F27}</a:tableStyleId>
              </a:tblPr>
              <a:tblGrid>
                <a:gridCol w="1000450"/>
                <a:gridCol w="1160000"/>
                <a:gridCol w="840900"/>
                <a:gridCol w="1000450"/>
                <a:gridCol w="1000450"/>
                <a:gridCol w="1000450"/>
                <a:gridCol w="1000450"/>
                <a:gridCol w="1000450"/>
                <a:gridCol w="1000450"/>
              </a:tblGrid>
              <a:tr h="4398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W1 (Brainstorm)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W2 (Feature Complete)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W3 (Security Enhancement)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51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8" name="Google Shape;68;p4"/>
          <p:cNvSpPr/>
          <p:nvPr/>
        </p:nvSpPr>
        <p:spPr>
          <a:xfrm>
            <a:off x="525013" y="1902831"/>
            <a:ext cx="11208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brainstorm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1750552" y="2642373"/>
            <a:ext cx="17769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(wss authentication)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2336089" y="3229513"/>
            <a:ext cx="19905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 (database)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2336090" y="3875996"/>
            <a:ext cx="19905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3533850" y="4522479"/>
            <a:ext cx="32460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 Connection (webRTC)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4277020" y="5199746"/>
            <a:ext cx="22506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openssl latest patch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3635065" y="2628438"/>
            <a:ext cx="24786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(Call, Invite, Accept, Reject)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6543423" y="5108014"/>
            <a:ext cx="29856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6543423" y="5770555"/>
            <a:ext cx="29856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Review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1816454" y="1491118"/>
            <a:ext cx="268500" cy="282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1750552" y="1354306"/>
            <a:ext cx="117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meeting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459308" y="101493"/>
            <a:ext cx="268525" cy="28212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8727833" y="174768"/>
            <a:ext cx="10550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with David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4146604" y="1524070"/>
            <a:ext cx="268500" cy="282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4080702" y="1387258"/>
            <a:ext cx="99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meeting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8459318" y="1491131"/>
            <a:ext cx="268500" cy="282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7134906" y="1364263"/>
            <a:ext cx="132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with David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Audit with David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589125" y="2323850"/>
            <a:ext cx="9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DongHoon/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TEAM</a:t>
            </a:r>
            <a:r>
              <a:rPr lang="en-US" sz="1000">
                <a:solidFill>
                  <a:schemeClr val="accent2"/>
                </a:solidFill>
              </a:rPr>
              <a:t> 3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750550" y="2995000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SeongJun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2336100" y="4249375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SeongJun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2336100" y="3593450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Seki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4550871" y="4380484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SungMin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3635075" y="2994988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TEAM 3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3533850" y="4879275"/>
            <a:ext cx="9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SeongJun / DongHoon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6487313" y="5449613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JiYoung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6487313" y="6120275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TEAM 3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4681445" y="4028396"/>
            <a:ext cx="22506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factor authentication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4380438" y="5593642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JiYoung</a:t>
            </a:r>
            <a:endParaRPr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15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15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Quality Attribute </a:t>
            </a: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(Non F</a:t>
            </a: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unctional)</a:t>
            </a:r>
            <a:endParaRPr/>
          </a:p>
        </p:txBody>
      </p:sp>
      <p:graphicFrame>
        <p:nvGraphicFramePr>
          <p:cNvPr id="388" name="Google Shape;388;p15"/>
          <p:cNvGraphicFramePr/>
          <p:nvPr/>
        </p:nvGraphicFramePr>
        <p:xfrm>
          <a:off x="70814" y="661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{6C9BB41C-4963-4A61-BCFC-2C1DB18B0BBF}</a:tableStyleId>
              </a:tblPr>
              <a:tblGrid>
                <a:gridCol w="679550"/>
                <a:gridCol w="2239850"/>
                <a:gridCol w="4110575"/>
                <a:gridCol w="271632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Requirements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Details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Satisfactory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Performance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The system must deliver call video/audio as close to real time as possible.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YES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Authentication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The system must use two factor authentication for sign on and user credentials must be protected.</a:t>
                      </a:r>
                      <a:endParaRPr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Lost or compromised credentials must be handled in a reasonable way.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YES</a:t>
                      </a:r>
                      <a:endParaRPr b="1"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Communication privacy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The system must ensure that calls remain private.</a:t>
                      </a:r>
                      <a:endParaRPr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No intermediary should be able to snoop or spy on an ongoing call.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YES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Proof of identity (nonrepudiation)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Users should be confident that the entity they are on a call with is the one that they believe it is.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YES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Reliability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The system must ensure that calls are reliable.</a:t>
                      </a:r>
                      <a:endParaRPr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The system should recover from networking errors and dropped calls as soon as possible.</a:t>
                      </a:r>
                      <a:endParaRPr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The goal is to maintain a secure, performant connection at all costs.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YES</a:t>
                      </a:r>
                      <a:br>
                        <a:rPr b="1" lang="en-US" sz="1200"/>
                      </a:br>
                      <a:r>
                        <a:rPr b="1" lang="en-US" sz="1200"/>
                        <a:t>If disconnected network, it recover again with QUIC protocol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g253acd99ed4_0_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g253acd99ed4_0_0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Security Requirements</a:t>
            </a:r>
            <a:endParaRPr/>
          </a:p>
        </p:txBody>
      </p:sp>
      <p:graphicFrame>
        <p:nvGraphicFramePr>
          <p:cNvPr id="396" name="Google Shape;396;g253acd99ed4_0_0"/>
          <p:cNvGraphicFramePr/>
          <p:nvPr/>
        </p:nvGraphicFramePr>
        <p:xfrm>
          <a:off x="70814" y="661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{6C9BB41C-4963-4A61-BCFC-2C1DB18B0BBF}</a:tableStyleId>
              </a:tblPr>
              <a:tblGrid>
                <a:gridCol w="679550"/>
                <a:gridCol w="2515050"/>
                <a:gridCol w="3835375"/>
                <a:gridCol w="271632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Requirements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Details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Satisfactory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Reliability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All transaction should be logged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YES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R16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SQL query safe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SQL query should be binded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YES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g2527aef4805_2_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g2527aef4805_2_0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Threa</a:t>
            </a: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</a:t>
            </a: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&amp; Security - dependency-check</a:t>
            </a:r>
            <a:endParaRPr/>
          </a:p>
        </p:txBody>
      </p:sp>
      <p:pic>
        <p:nvPicPr>
          <p:cNvPr id="403" name="Google Shape;403;g2527aef480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6211"/>
            <a:ext cx="9601200" cy="448789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2527aef4805_2_0"/>
          <p:cNvSpPr/>
          <p:nvPr/>
        </p:nvSpPr>
        <p:spPr>
          <a:xfrm>
            <a:off x="5970475" y="3267625"/>
            <a:ext cx="877500" cy="106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527aef4805_2_0"/>
          <p:cNvSpPr txBox="1"/>
          <p:nvPr/>
        </p:nvSpPr>
        <p:spPr>
          <a:xfrm>
            <a:off x="6847975" y="3403650"/>
            <a:ext cx="207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OpenSSL migration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(1.0.2k -&gt; 1.1.1u)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06" name="Google Shape;406;g2527aef4805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45302"/>
            <a:ext cx="9601200" cy="9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2527aef4805_2_0"/>
          <p:cNvSpPr/>
          <p:nvPr/>
        </p:nvSpPr>
        <p:spPr>
          <a:xfrm>
            <a:off x="4975625" y="5911300"/>
            <a:ext cx="1872300" cy="2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16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16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TLS </a:t>
            </a: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Validation Test (wi</a:t>
            </a: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reshark)</a:t>
            </a:r>
            <a:endParaRPr/>
          </a:p>
        </p:txBody>
      </p:sp>
      <p:pic>
        <p:nvPicPr>
          <p:cNvPr id="414" name="Google Shape;4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5" y="688172"/>
            <a:ext cx="9601198" cy="4297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11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11"/>
          <p:cNvSpPr txBox="1"/>
          <p:nvPr/>
        </p:nvSpPr>
        <p:spPr>
          <a:xfrm>
            <a:off x="70814" y="65011"/>
            <a:ext cx="713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Work to do / </a:t>
            </a: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Limitation</a:t>
            </a:r>
            <a:endParaRPr/>
          </a:p>
        </p:txBody>
      </p:sp>
      <p:sp>
        <p:nvSpPr>
          <p:cNvPr id="421" name="Google Shape;421;p11"/>
          <p:cNvSpPr txBox="1"/>
          <p:nvPr/>
        </p:nvSpPr>
        <p:spPr>
          <a:xfrm>
            <a:off x="315923" y="751475"/>
            <a:ext cx="916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Server Certification Key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self-signed is not saved in secure storage of Windows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" name="Google Shape;426;g253bd471c84_0_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g253bd471c84_0_0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-1</a:t>
            </a:r>
            <a:endParaRPr/>
          </a:p>
        </p:txBody>
      </p:sp>
      <p:graphicFrame>
        <p:nvGraphicFramePr>
          <p:cNvPr id="428" name="Google Shape;428;g253bd471c84_0_0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{437B4DEC-9FA1-47FD-9226-68B9AB1C8FB6}</a:tableStyleId>
              </a:tblPr>
              <a:tblGrid>
                <a:gridCol w="513325"/>
                <a:gridCol w="2862200"/>
                <a:gridCol w="4889325"/>
                <a:gridCol w="835075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R1.1</a:t>
                      </a:r>
                      <a:endParaRPr sz="11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 The ability for the user to register with the system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1.1 The user shall provide the system their email address and password.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TC000) A registration screen should be provided where you can enter your ID, password, name, email, phone, and address.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TC001) The ID, password, name, and email information are mandatory, and if they are missing, a separate warning popup will be displayed when the submit button is pressed.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TC002) After entering the information and clicking the submit button, you should see a success popup.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R1.1.1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R1.1.2</a:t>
                      </a:r>
                      <a:endParaRPr sz="1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1.1.1 The system shall ensure that the user’s password is secure.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1.1.2 Passwords must be a minimum of 10 characters long and include one number and one symbol.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TC003) Provide a guide on the password entry screen (at least 1 alphabet/special character/number and length 10 to 15).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TC004) Provide the ability to retype passwords, giving users the ability to double-check their passwords.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5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R1.2</a:t>
                      </a:r>
                      <a:endParaRPr sz="1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1.2 The system shall use two-factor authentication.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TC005) After entering the user information and clicking the Submit button, the screen should provide a QR code for Google OTP</a:t>
                      </a:r>
                      <a:r>
                        <a:rPr lang="en-US" sz="1100"/>
                        <a:t> and a setup key value</a:t>
                      </a:r>
                      <a:r>
                        <a:rPr lang="en-US" sz="1100"/>
                        <a:t>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TC006) Using the Google OTP app, you can scan the QR code or enter the setup key to receive the authentication key value.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Google Shape;433;g253bd471c84_0_29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g253bd471c84_0_29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-2</a:t>
            </a:r>
            <a:endParaRPr/>
          </a:p>
        </p:txBody>
      </p:sp>
      <p:graphicFrame>
        <p:nvGraphicFramePr>
          <p:cNvPr id="435" name="Google Shape;435;g253bd471c84_0_29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{437B4DEC-9FA1-47FD-9226-68B9AB1C8FB6}</a:tableStyleId>
              </a:tblPr>
              <a:tblGrid>
                <a:gridCol w="513325"/>
                <a:gridCol w="2862200"/>
                <a:gridCol w="4788475"/>
                <a:gridCol w="935925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R1.4</a:t>
                      </a:r>
                      <a:endParaRPr sz="1100"/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1.4 If the user enters the incorrect password more than three times, then their account will be locked for one hour.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TC007) To log in to the system, you will need to enter the saved user ID, password, and OTP values and click the login button.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TC008) If you enter an incorrect password and press the login button, a pop-up will be displayed error popup.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TC009) If you enter the password incorrectly 3 times, a pop-up will be displayed saying 'Too many password is wrong, wait for 60 seconds'.(The requirement says that it should be locked for 1 hour, but we changed it to 1 minute lock for testing convenience)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TC010) If an incorrect otp value is entered, a 'OTP is WRONG' warning popup should be displayed.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TC011) If the user id, password, and otp value are entered correctly, the user should be logged in normally by pressing the login button.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g253bd471c84_0_36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g253bd471c84_0_36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-3</a:t>
            </a:r>
            <a:endParaRPr/>
          </a:p>
        </p:txBody>
      </p:sp>
      <p:graphicFrame>
        <p:nvGraphicFramePr>
          <p:cNvPr id="442" name="Google Shape;442;g253bd471c84_0_36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{437B4DEC-9FA1-47FD-9226-68B9AB1C8FB6}</a:tableStyleId>
              </a:tblPr>
              <a:tblGrid>
                <a:gridCol w="513325"/>
                <a:gridCol w="2862200"/>
                <a:gridCol w="4808650"/>
                <a:gridCol w="915750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R1.5</a:t>
                      </a:r>
                      <a:endParaRPr sz="11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1.5 The system shall allow users to change their email address in a secure way.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TC012) Once you've logged in, the Change Email button should be active.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TC013) Click it, enter the email address you want to change and click submit, and your email address should be changed.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TC014) If you press submit button without entering an email address, it displays error popup.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R2</a:t>
                      </a:r>
                      <a:endParaRPr sz="11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2. After successful registration the system shall assign the user a unique contact identification name (contact identifier).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TC015) During user registration, a button UI should be provided to enter a unique id.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TC016) If the user presses the submit button without entering an ID, a warning popup should be displayed stating "userid has not been entered".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TC017) If the user enters a username and presses the submit button, it should proceed to the next step unless it is a duplicate of a value already in the database.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OK?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7" name="Google Shape;447;g253bd471c84_0_44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g253bd471c84_0_44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-4</a:t>
            </a:r>
            <a:endParaRPr/>
          </a:p>
        </p:txBody>
      </p:sp>
      <p:graphicFrame>
        <p:nvGraphicFramePr>
          <p:cNvPr id="449" name="Google Shape;449;g253bd471c84_0_44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{437B4DEC-9FA1-47FD-9226-68B9AB1C8FB6}</a:tableStyleId>
              </a:tblPr>
              <a:tblGrid>
                <a:gridCol w="513325"/>
                <a:gridCol w="2862200"/>
                <a:gridCol w="4879250"/>
                <a:gridCol w="845150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R2.1</a:t>
                      </a:r>
                      <a:endParaRPr sz="11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2.1 this can be the user’s email address or some other name chosen by the user if it does not conflict with other user’s contact identifiers already in the system.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TC018) Provide a button called Check id to allow the user to check for duplicates when registering an ID.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TC019) If there are no duplicates, when the user clicks the check id button, a popup will display 'user ID is available{userid]'.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TC020) If a duplicate ID is entered, a warning will be displayed saying 'user ID ALREADY registered. Please use another user ID' warning popup’.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R3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R3.1</a:t>
                      </a:r>
                      <a:endParaRPr sz="11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 The system shall provide a contact list that associates a person with their contact identifier (last name, first name, address, e-mail, contact identifier).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3.1 . When a contact is associated with a contact identifier the VoIP application shall display the contact’s name instead of the contact identifier.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TC021) The Retrieve login ID button is disabled when the user is not logged in.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TC022) If you click the Retrieve login ID button after logging in, the contact list will be displayed at the bottom of the screen.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TC023) At the bottom, the value (contact identifier, name, e-mail, phone, address) entered by the user during registration should be displayed.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4" name="Google Shape;454;g253bd471c84_0_51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g253bd471c84_0_51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-5</a:t>
            </a:r>
            <a:endParaRPr/>
          </a:p>
        </p:txBody>
      </p:sp>
      <p:graphicFrame>
        <p:nvGraphicFramePr>
          <p:cNvPr id="456" name="Google Shape;456;g253bd471c84_0_51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{437B4DEC-9FA1-47FD-9226-68B9AB1C8FB6}</a:tableStyleId>
              </a:tblPr>
              <a:tblGrid>
                <a:gridCol w="513325"/>
                <a:gridCol w="2862200"/>
                <a:gridCol w="4738050"/>
                <a:gridCol w="986350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R4</a:t>
                      </a:r>
                      <a:endParaRPr sz="1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 The system shall provide the ability to initiate a call using a contact identifier or the contacts list.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TC024) View the Contact list, enter the id of the contact list in the peer ID and click the CALL button to make a call.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TC025) If you enter a user who is not logged in to the peer ID and make a call, you will see a popup saying 'peer ID is not log-in now' and 'please press 'retrieved login ID' button'.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R4.1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R5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R5.1</a:t>
                      </a:r>
                      <a:endParaRPr sz="1100"/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4.1 During the call initiation, the user shall be presented with call status and outcome (answered, busy or rejected).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5. The system shall provide the ability to accept or reject calls while not in a call.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5.1 Application shall show the caller’s contact identifier or contact name during an incoming call.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TC026) When a call is received, it should display the following information ’You have a call from userid’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TC027) When a call is received, a popup should be displayed with the option to 'accept' or 'decline'.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TC028) Clicking the Accept button should start the call with the other party.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TC029) Clicking the Decline button should end the call.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TC030) If a third party calls you during a call, a pop-up will appear to let them know you are busy.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2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2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Demo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52400" y="759575"/>
            <a:ext cx="654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https://10.177.226.70</a:t>
            </a:r>
            <a:endParaRPr sz="4000"/>
          </a:p>
        </p:txBody>
      </p:sp>
      <p:pic>
        <p:nvPicPr>
          <p:cNvPr id="103" name="Google Shape;10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2200"/>
            <a:ext cx="5999933" cy="4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401650" y="6197508"/>
            <a:ext cx="2597100" cy="35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625" y="1559986"/>
            <a:ext cx="2752675" cy="514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g253bd471c84_0_58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g253bd471c84_0_58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-6</a:t>
            </a:r>
            <a:endParaRPr/>
          </a:p>
        </p:txBody>
      </p:sp>
      <p:graphicFrame>
        <p:nvGraphicFramePr>
          <p:cNvPr id="463" name="Google Shape;463;g253bd471c84_0_58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{437B4DEC-9FA1-47FD-9226-68B9AB1C8FB6}</a:tableStyleId>
              </a:tblPr>
              <a:tblGrid>
                <a:gridCol w="513325"/>
                <a:gridCol w="2862200"/>
                <a:gridCol w="4677550"/>
                <a:gridCol w="1046850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8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R4.1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R5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R5.1</a:t>
                      </a:r>
                      <a:endParaRPr sz="11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4.1 During the call initiation, the user shall be presented with call status and outcome (answered, busy or rejected).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5. The system shall provide the ability to accept or reject calls while not in a call.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5.1 Application shall show the caller’s contact identifier or contact name during an incoming call.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TC031) When the call is connected, the caller information screen should be shared.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TC032) When you make a call, the BYE button should be enabled.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TC033) If you press BYE to end the call, the other party should see a missed call noti pop-up.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6782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R4.2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R6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R7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R7.1</a:t>
                      </a:r>
                      <a:endParaRPr sz="1100"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4.2 During call initiation the user shall have the ability to end the call at any time.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6. The system shall notify the user of missed calls, either because the call was not accepted or because the called entity was in another call.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7. Provide the ability to terminate a call at any time while in a call.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7.1 If a call is terminated by one user, the other caller shall be notified.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TC034) When you make a call, the BYE button should be enabled.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TC035) If you press BYE to end the call, the other party should see a missed call noti pop-up.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TC036) When the BYE button is pressed during a call, the other party should receive a noti that the call has ended.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TC037) When a call is received, you should be able to press the decline button to end the call.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g253bd471c84_0_66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g253bd471c84_0_66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-7</a:t>
            </a:r>
            <a:endParaRPr/>
          </a:p>
        </p:txBody>
      </p:sp>
      <p:graphicFrame>
        <p:nvGraphicFramePr>
          <p:cNvPr id="470" name="Google Shape;470;g253bd471c84_0_66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{437B4DEC-9FA1-47FD-9226-68B9AB1C8FB6}</a:tableStyleId>
              </a:tblPr>
              <a:tblGrid>
                <a:gridCol w="513325"/>
                <a:gridCol w="2862200"/>
                <a:gridCol w="4838925"/>
                <a:gridCol w="885475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8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R4.2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R6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R7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R7.1</a:t>
                      </a:r>
                      <a:endParaRPr sz="1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4.2 During call initiation the user shall have the ability to end the call at any time.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6. The system shall notify the user of missed calls, either because the call was not accepted or because the called entity was in another call.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7. Provide the ability to terminate a call at any time while in a call.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7.1 If a call is terminated by one user, the other caller shall be notified.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TC038) The decline button must also be active during the call.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TC039) In either case, the call should end when the bye or decline button is pressed.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8. Application shall be brought to the foreground during an incoming call.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TC040) When a call is received, it should display the following information ’You have a call from userid’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g253acd99ed4_0_11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g253acd99ed4_0_11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Brainstorm / Background</a:t>
            </a:r>
            <a:endParaRPr/>
          </a:p>
        </p:txBody>
      </p:sp>
      <p:sp>
        <p:nvSpPr>
          <p:cNvPr id="112" name="Google Shape;112;g253acd99ed4_0_11"/>
          <p:cNvSpPr txBox="1"/>
          <p:nvPr/>
        </p:nvSpPr>
        <p:spPr>
          <a:xfrm>
            <a:off x="315915" y="751471"/>
            <a:ext cx="800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Harnessing collective intelligence to </a:t>
            </a:r>
            <a:r>
              <a:rPr lang="en-US" sz="1800">
                <a:solidFill>
                  <a:schemeClr val="dk1"/>
                </a:solidFill>
              </a:rPr>
              <a:t>find best solution of the requirement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WebRTC is perfectly matched for the requirement</a:t>
            </a:r>
            <a:endParaRPr/>
          </a:p>
        </p:txBody>
      </p:sp>
      <p:pic>
        <p:nvPicPr>
          <p:cNvPr id="113" name="Google Shape;113;g253acd99ed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99" y="2296570"/>
            <a:ext cx="3733538" cy="297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53acd99ed4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775" y="2424858"/>
            <a:ext cx="4881511" cy="280427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53acd99ed4_0_11"/>
          <p:cNvSpPr txBox="1"/>
          <p:nvPr/>
        </p:nvSpPr>
        <p:spPr>
          <a:xfrm>
            <a:off x="4957010" y="5229131"/>
            <a:ext cx="141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Signaling (TLS)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53acd99ed4_0_11"/>
          <p:cNvSpPr txBox="1"/>
          <p:nvPr/>
        </p:nvSpPr>
        <p:spPr>
          <a:xfrm>
            <a:off x="7669730" y="5271134"/>
            <a:ext cx="129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Media (DTLS)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3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:\Users\hyun\Desktop\비전로고_두줄.png"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9963" y="6386473"/>
            <a:ext cx="971368" cy="42175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70814" y="65011"/>
            <a:ext cx="71382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Overall Architect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650789" y="1532238"/>
            <a:ext cx="1309816" cy="790832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7163301" y="1495072"/>
            <a:ext cx="1309816" cy="790832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3952913" y="5144529"/>
            <a:ext cx="1309816" cy="790832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"/>
          <p:cNvCxnSpPr>
            <a:stCxn id="124" idx="2"/>
          </p:cNvCxnSpPr>
          <p:nvPr/>
        </p:nvCxnSpPr>
        <p:spPr>
          <a:xfrm>
            <a:off x="1305697" y="2323070"/>
            <a:ext cx="3066000" cy="28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3"/>
          <p:cNvSpPr txBox="1"/>
          <p:nvPr/>
        </p:nvSpPr>
        <p:spPr>
          <a:xfrm>
            <a:off x="3952913" y="5689140"/>
            <a:ext cx="1194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Certification(pem)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2068773" y="2975649"/>
            <a:ext cx="19351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login (https)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WebSocket(“wss://IP:443”)</a:t>
            </a:r>
            <a:b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req|login|user_id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2387957" y="3696120"/>
            <a:ext cx="806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res|login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3"/>
          <p:cNvCxnSpPr/>
          <p:nvPr/>
        </p:nvCxnSpPr>
        <p:spPr>
          <a:xfrm rot="10800000">
            <a:off x="1169774" y="2323071"/>
            <a:ext cx="2954779" cy="2721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3"/>
          <p:cNvCxnSpPr>
            <a:stCxn id="125" idx="2"/>
          </p:cNvCxnSpPr>
          <p:nvPr/>
        </p:nvCxnSpPr>
        <p:spPr>
          <a:xfrm flipH="1">
            <a:off x="5026709" y="2285904"/>
            <a:ext cx="2791500" cy="28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" name="Google Shape;133;p3"/>
          <p:cNvSpPr txBox="1"/>
          <p:nvPr/>
        </p:nvSpPr>
        <p:spPr>
          <a:xfrm>
            <a:off x="5799247" y="3196005"/>
            <a:ext cx="18453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User login (https)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WebSocket(“wss://IP:443”)</a:t>
            </a:r>
            <a:b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req|login|user_id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3"/>
          <p:cNvCxnSpPr/>
          <p:nvPr/>
        </p:nvCxnSpPr>
        <p:spPr>
          <a:xfrm flipH="1" rot="10800000">
            <a:off x="4854956" y="2285904"/>
            <a:ext cx="2787287" cy="2858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3"/>
          <p:cNvSpPr txBox="1"/>
          <p:nvPr/>
        </p:nvSpPr>
        <p:spPr>
          <a:xfrm>
            <a:off x="5799247" y="3790598"/>
            <a:ext cx="806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res|login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3"/>
          <p:cNvCxnSpPr/>
          <p:nvPr/>
        </p:nvCxnSpPr>
        <p:spPr>
          <a:xfrm>
            <a:off x="803904" y="2507745"/>
            <a:ext cx="3104693" cy="28447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3"/>
          <p:cNvSpPr txBox="1"/>
          <p:nvPr/>
        </p:nvSpPr>
        <p:spPr>
          <a:xfrm>
            <a:off x="2379313" y="4404006"/>
            <a:ext cx="108395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Invite user_id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3"/>
          <p:cNvCxnSpPr/>
          <p:nvPr/>
        </p:nvCxnSpPr>
        <p:spPr>
          <a:xfrm rot="10800000">
            <a:off x="676063" y="2532916"/>
            <a:ext cx="3219877" cy="294115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" name="Google Shape;139;p3"/>
          <p:cNvSpPr txBox="1"/>
          <p:nvPr/>
        </p:nvSpPr>
        <p:spPr>
          <a:xfrm>
            <a:off x="2134041" y="4681292"/>
            <a:ext cx="10262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res|user info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3"/>
          <p:cNvCxnSpPr/>
          <p:nvPr/>
        </p:nvCxnSpPr>
        <p:spPr>
          <a:xfrm>
            <a:off x="2017768" y="1688757"/>
            <a:ext cx="507501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p3"/>
          <p:cNvSpPr txBox="1"/>
          <p:nvPr/>
        </p:nvSpPr>
        <p:spPr>
          <a:xfrm>
            <a:off x="3151642" y="1410842"/>
            <a:ext cx="24400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createOffer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RTCPeerConnection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3"/>
          <p:cNvCxnSpPr/>
          <p:nvPr/>
        </p:nvCxnSpPr>
        <p:spPr>
          <a:xfrm rot="10800000">
            <a:off x="2017769" y="1869989"/>
            <a:ext cx="507500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3"/>
          <p:cNvSpPr txBox="1"/>
          <p:nvPr/>
        </p:nvSpPr>
        <p:spPr>
          <a:xfrm>
            <a:off x="2446634" y="1900547"/>
            <a:ext cx="39757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createAnswer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RTCPeerConnection/RTCSessionDescription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3825453" y="3841466"/>
            <a:ext cx="235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(</a:t>
            </a:r>
            <a:r>
              <a:rPr b="1" lang="en-US" sz="1800">
                <a:solidFill>
                  <a:srgbClr val="FF0000"/>
                </a:solidFill>
              </a:rPr>
              <a:t>https/TLS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3194599" y="788613"/>
            <a:ext cx="43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PeerToPeer (</a:t>
            </a:r>
            <a:r>
              <a:rPr b="1" lang="en-US" sz="1800">
                <a:solidFill>
                  <a:srgbClr val="FF0000"/>
                </a:solidFill>
              </a:rPr>
              <a:t>webRTC/</a:t>
            </a:r>
            <a:r>
              <a:rPr b="1" lang="en-US" sz="1800">
                <a:solidFill>
                  <a:srgbClr val="FF0000"/>
                </a:solidFill>
              </a:rPr>
              <a:t>Datagram </a:t>
            </a:r>
            <a:r>
              <a:rPr b="1" lang="en-US" sz="1800">
                <a:solidFill>
                  <a:srgbClr val="FF0000"/>
                </a:solidFill>
              </a:rPr>
              <a:t>TLS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Resilience over the network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741405" y="1228009"/>
            <a:ext cx="7296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7234118" y="1217100"/>
            <a:ext cx="7296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4147148" y="5945771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6424101" y="4036837"/>
            <a:ext cx="334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account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with 2 factor authentication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interface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with WebSocket secure &amp; SDP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Peer2Peer connection with webRTC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detect &amp; recovery</a:t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882836" y="5957416"/>
            <a:ext cx="1309800" cy="7908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3"/>
          <p:cNvCxnSpPr>
            <a:stCxn id="126" idx="3"/>
            <a:endCxn id="150" idx="1"/>
          </p:cNvCxnSpPr>
          <p:nvPr/>
        </p:nvCxnSpPr>
        <p:spPr>
          <a:xfrm>
            <a:off x="5262729" y="5539945"/>
            <a:ext cx="620100" cy="81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3"/>
          <p:cNvSpPr txBox="1"/>
          <p:nvPr/>
        </p:nvSpPr>
        <p:spPr>
          <a:xfrm>
            <a:off x="7234125" y="5427350"/>
            <a:ext cx="278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Password - SHA256 with salt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Google OTP key - AES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SQL query binding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Minimum privilege access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5292326" y="5773688"/>
            <a:ext cx="1194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Local TCP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3825450" y="5044175"/>
            <a:ext cx="3492000" cy="176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6605875" y="6633488"/>
            <a:ext cx="431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63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1000">
                <a:solidFill>
                  <a:srgbClr val="212529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UPDATE tbl_videochat SET gotp = ? WHERE unique_id = ?</a:t>
            </a:r>
            <a:endParaRPr sz="1000">
              <a:solidFill>
                <a:srgbClr val="212529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5371aa0e23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75" y="570700"/>
            <a:ext cx="8562975" cy="619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g25371aa0e23_0_47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g25371aa0e23_0_47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Threat Modeling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g252bdccbf02_0_35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g252bdccbf02_0_35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Threat Lists (1/2)</a:t>
            </a:r>
            <a:endParaRPr/>
          </a:p>
        </p:txBody>
      </p:sp>
      <p:graphicFrame>
        <p:nvGraphicFramePr>
          <p:cNvPr id="170" name="Google Shape;170;g252bdccbf02_0_35"/>
          <p:cNvGraphicFramePr/>
          <p:nvPr/>
        </p:nvGraphicFramePr>
        <p:xfrm>
          <a:off x="90488" y="5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{3D0B77C0-2CF3-41D7-B912-CE07A7C54F27}</a:tableStyleId>
              </a:tblPr>
              <a:tblGrid>
                <a:gridCol w="420025"/>
                <a:gridCol w="989175"/>
                <a:gridCol w="1036675"/>
                <a:gridCol w="3002950"/>
                <a:gridCol w="2879950"/>
                <a:gridCol w="1396250"/>
              </a:tblGrid>
              <a:tr h="420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Priority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Category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When/Where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Threat/Requirement 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Mitigation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Requirement #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0:5"/>
                      </a:ext>
                    </a:extLst>
                  </a:tcPr>
                </a:tc>
              </a:tr>
              <a:tr h="846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Tampering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Brower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The web server 'WebRTCServer' could be a subject to a cross-site scripting attack because it does not sanitize untrusted input.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Input validation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Input sanitization(Use Regular Expression):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Special characters can be blocked or removed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R1.1.2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:5"/>
                      </a:ext>
                    </a:extLst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Elevation Of Privilege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Brower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WebRTCServer may be able to impersonate the context of Browser in order to gain additional privilege.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Use 2FA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Use Least Privilege principle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R1.2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:5"/>
                      </a:ext>
                    </a:extLst>
                  </a:tcPr>
                </a:tc>
              </a:tr>
              <a:tr h="70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Repudiation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Brower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WebRTCServer claims that it did not receive data from a source outside the trust boundary.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Consider using logging or auditing to record the source, time, and summary of the received data.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Logging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TLS (Server Authentication)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3:5"/>
                      </a:ext>
                    </a:extLst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Elevation Of Privilege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Brower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 attacker may pass data into WebRTCServer in order to change the flow of program execution within WebRTCServer to the attacker's choosing.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Input validation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Input sanitization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Use Least Privilege principle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R1.1.2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4:5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252bdccbf02_0_44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g252bdccbf02_0_44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Threat Lists (</a:t>
            </a: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2/2</a:t>
            </a: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endParaRPr/>
          </a:p>
        </p:txBody>
      </p:sp>
      <p:graphicFrame>
        <p:nvGraphicFramePr>
          <p:cNvPr id="177" name="Google Shape;177;g252bdccbf02_0_44"/>
          <p:cNvGraphicFramePr/>
          <p:nvPr/>
        </p:nvGraphicFramePr>
        <p:xfrm>
          <a:off x="90488" y="67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{3D0B77C0-2CF3-41D7-B912-CE07A7C54F27}</a:tableStyleId>
              </a:tblPr>
              <a:tblGrid>
                <a:gridCol w="464500"/>
                <a:gridCol w="918000"/>
                <a:gridCol w="854350"/>
                <a:gridCol w="3073975"/>
                <a:gridCol w="2922625"/>
                <a:gridCol w="1491550"/>
              </a:tblGrid>
              <a:tr h="420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Priority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Category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When/Where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Threat/Requirement 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Mitigation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Requirement #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0:5"/>
                      </a:ext>
                    </a:extLst>
                  </a:tcPr>
                </a:tc>
              </a:tr>
              <a:tr h="846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Spoofing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SQL DB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SQL Database may be spoofed by an attacker and this may lead to incorrect data delivered to WebRTCServer.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Consider using a standard authentication mechanism to identify the source data store.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Block remote access to DB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Use strong password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TLS: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meets both authentication and encryption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R16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1:5"/>
                      </a:ext>
                    </a:extLst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Information Disclosure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SQL DB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Improper data protection of SQL Database can allow an attacker to read information not intended for disclosure. Review authorization settings.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Use SQL bind variabe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Block remote access to DB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Use strong password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DB Encryption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R16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2:5"/>
                      </a:ext>
                    </a:extLst>
                  </a:tcPr>
                </a:tc>
              </a:tr>
              <a:tr h="70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Spoofing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WebRTCServer → FileSystem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 System may be spoofed by an attacker and this may lead to data being written to the attacker's target instead of File System. Consider using a standard authentication mechanism to identify the destination data store.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Keep server credential in secure storage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R16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7:3:5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5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5"/>
          <p:cNvSpPr txBox="1"/>
          <p:nvPr/>
        </p:nvSpPr>
        <p:spPr>
          <a:xfrm>
            <a:off x="70814" y="65011"/>
            <a:ext cx="7138278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Static View</a:t>
            </a:r>
            <a:endParaRPr/>
          </a:p>
        </p:txBody>
      </p:sp>
      <p:pic>
        <p:nvPicPr>
          <p:cNvPr descr="C:\Users\hyun\Desktop\비전로고_두줄.png" id="184" name="Google Shape;1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455" y="5924460"/>
            <a:ext cx="971368" cy="42175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"/>
          <p:cNvSpPr/>
          <p:nvPr/>
        </p:nvSpPr>
        <p:spPr>
          <a:xfrm>
            <a:off x="381281" y="1070225"/>
            <a:ext cx="1309816" cy="790832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6939584" y="1070225"/>
            <a:ext cx="1309816" cy="790832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3633802" y="5133628"/>
            <a:ext cx="1309816" cy="790832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5"/>
          <p:cNvCxnSpPr>
            <a:endCxn id="187" idx="0"/>
          </p:cNvCxnSpPr>
          <p:nvPr/>
        </p:nvCxnSpPr>
        <p:spPr>
          <a:xfrm>
            <a:off x="4288710" y="4356928"/>
            <a:ext cx="0" cy="7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5"/>
          <p:cNvSpPr txBox="1"/>
          <p:nvPr/>
        </p:nvSpPr>
        <p:spPr>
          <a:xfrm>
            <a:off x="4288710" y="4819573"/>
            <a:ext cx="16582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(127.0.0.1:3306)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5"/>
          <p:cNvCxnSpPr>
            <a:stCxn id="185" idx="2"/>
            <a:endCxn id="191" idx="1"/>
          </p:cNvCxnSpPr>
          <p:nvPr/>
        </p:nvCxnSpPr>
        <p:spPr>
          <a:xfrm>
            <a:off x="1036189" y="1861057"/>
            <a:ext cx="2283900" cy="21351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5"/>
          <p:cNvCxnSpPr>
            <a:stCxn id="186" idx="2"/>
            <a:endCxn id="193" idx="3"/>
          </p:cNvCxnSpPr>
          <p:nvPr/>
        </p:nvCxnSpPr>
        <p:spPr>
          <a:xfrm flipH="1">
            <a:off x="5257492" y="1861057"/>
            <a:ext cx="2337000" cy="21351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5"/>
          <p:cNvCxnSpPr>
            <a:stCxn id="185" idx="3"/>
            <a:endCxn id="186" idx="1"/>
          </p:cNvCxnSpPr>
          <p:nvPr/>
        </p:nvCxnSpPr>
        <p:spPr>
          <a:xfrm>
            <a:off x="1691097" y="1465641"/>
            <a:ext cx="52485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5"/>
          <p:cNvSpPr txBox="1"/>
          <p:nvPr/>
        </p:nvSpPr>
        <p:spPr>
          <a:xfrm>
            <a:off x="1249010" y="2976723"/>
            <a:ext cx="17716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wss://192.168.0.10:443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WSS/TLS/TCP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3320033" y="4145908"/>
            <a:ext cx="1937354" cy="299657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stack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3320033" y="3846252"/>
            <a:ext cx="968677" cy="299657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stack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4288710" y="3846251"/>
            <a:ext cx="968677" cy="299657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http2 stack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3320033" y="3546594"/>
            <a:ext cx="1937354" cy="299657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WebSocketSecure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6391199" y="2928568"/>
            <a:ext cx="17716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wss://192.168.0.10:443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WSS/TLS/TCP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3517461" y="1465640"/>
            <a:ext cx="1595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RTCPeerConnection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DTLS/UDP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2752825" y="3349592"/>
            <a:ext cx="3194159" cy="280095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2020-09-24T05:35:32Z</dcterms:created>
  <dc:creator>김상진/책임/전략운영팀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2023-03-07T01:13:52Z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fb2cbeba-f719-40de-a0cd-76b07d88efbc</vt:lpwstr>
  </property>
  <property fmtid="{D5CDD505-2E9C-101B-9397-08002B2CF9AE}" pid="8" name="MSIP_Label_dd59f345-fd0b-4b4e-aba2-7c7a20c52995_ContentBits">
    <vt:lpwstr>0</vt:lpwstr>
  </property>
</Properties>
</file>