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86" r:id="rId5"/>
    <p:sldId id="261" r:id="rId6"/>
    <p:sldId id="259" r:id="rId7"/>
    <p:sldId id="260" r:id="rId8"/>
    <p:sldId id="273" r:id="rId9"/>
    <p:sldId id="274" r:id="rId10"/>
    <p:sldId id="275" r:id="rId11"/>
    <p:sldId id="276" r:id="rId12"/>
    <p:sldId id="277" r:id="rId13"/>
    <p:sldId id="283" r:id="rId14"/>
    <p:sldId id="284" r:id="rId15"/>
    <p:sldId id="285" r:id="rId16"/>
    <p:sldId id="287" r:id="rId17"/>
    <p:sldId id="288" r:id="rId18"/>
    <p:sldId id="265" r:id="rId19"/>
    <p:sldId id="267" r:id="rId20"/>
    <p:sldId id="268" r:id="rId21"/>
    <p:sldId id="270" r:id="rId22"/>
    <p:sldId id="269" r:id="rId23"/>
    <p:sldId id="279" r:id="rId24"/>
    <p:sldId id="280" r:id="rId25"/>
    <p:sldId id="281" r:id="rId26"/>
    <p:sldId id="282" r:id="rId27"/>
    <p:sldId id="262" r:id="rId28"/>
    <p:sldId id="264" r:id="rId29"/>
    <p:sldId id="278" r:id="rId30"/>
  </p:sldIdLst>
  <p:sldSz cx="12192000" cy="6858000"/>
  <p:notesSz cx="6858000" cy="9144000"/>
  <p:defaultText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CFD85-477C-CD5D-208B-DE3BA5DA8B45}" v="17" dt="2025-06-03T14:13:26.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1990" autoAdjust="0"/>
  </p:normalViewPr>
  <p:slideViewPr>
    <p:cSldViewPr snapToGrid="0">
      <p:cViewPr varScale="1">
        <p:scale>
          <a:sx n="60" d="100"/>
          <a:sy n="60" d="100"/>
        </p:scale>
        <p:origin x="96" y="9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2C1FA-4E8E-439C-BC90-462C803116F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B6B4F6E-4050-42F2-84B6-7513197919F9}">
      <dgm:prSet/>
      <dgm:spPr/>
      <dgm:t>
        <a:bodyPr/>
        <a:lstStyle/>
        <a:p>
          <a:r>
            <a:rPr lang="it-IT" dirty="0"/>
            <a:t>Assenza classifica multiplayer</a:t>
          </a:r>
          <a:endParaRPr lang="en-US" dirty="0"/>
        </a:p>
      </dgm:t>
    </dgm:pt>
    <dgm:pt modelId="{C41EF116-A444-4EA6-B129-DFB78F30A56B}" type="parTrans" cxnId="{BF709683-629D-4EBA-B42E-3F2427A0E0F9}">
      <dgm:prSet/>
      <dgm:spPr/>
      <dgm:t>
        <a:bodyPr/>
        <a:lstStyle/>
        <a:p>
          <a:endParaRPr lang="en-US"/>
        </a:p>
      </dgm:t>
    </dgm:pt>
    <dgm:pt modelId="{F65D3273-E7FE-454D-A75A-F698DF80D36F}" type="sibTrans" cxnId="{BF709683-629D-4EBA-B42E-3F2427A0E0F9}">
      <dgm:prSet/>
      <dgm:spPr/>
      <dgm:t>
        <a:bodyPr/>
        <a:lstStyle/>
        <a:p>
          <a:endParaRPr lang="en-US"/>
        </a:p>
      </dgm:t>
    </dgm:pt>
    <dgm:pt modelId="{3A8ED545-CE98-4493-BCFA-6469AA4DDD85}">
      <dgm:prSet/>
      <dgm:spPr/>
      <dgm:t>
        <a:bodyPr/>
        <a:lstStyle/>
        <a:p>
          <a:r>
            <a:rPr lang="en-US" dirty="0"/>
            <a:t>Audio non </a:t>
          </a:r>
          <a:r>
            <a:rPr lang="en-US" dirty="0" err="1"/>
            <a:t>implementato</a:t>
          </a:r>
          <a:r>
            <a:rPr lang="en-US" dirty="0"/>
            <a:t> in multiplayer</a:t>
          </a:r>
        </a:p>
      </dgm:t>
    </dgm:pt>
    <dgm:pt modelId="{7799FCD6-8883-4B2F-B84F-769F5C87360D}" type="parTrans" cxnId="{DF616C82-50D2-423D-88C2-EECA4A39BA67}">
      <dgm:prSet/>
      <dgm:spPr/>
      <dgm:t>
        <a:bodyPr/>
        <a:lstStyle/>
        <a:p>
          <a:endParaRPr lang="en-US"/>
        </a:p>
      </dgm:t>
    </dgm:pt>
    <dgm:pt modelId="{6A43F746-497F-463A-A855-82467EB8935B}" type="sibTrans" cxnId="{DF616C82-50D2-423D-88C2-EECA4A39BA67}">
      <dgm:prSet/>
      <dgm:spPr/>
      <dgm:t>
        <a:bodyPr/>
        <a:lstStyle/>
        <a:p>
          <a:endParaRPr lang="en-US"/>
        </a:p>
      </dgm:t>
    </dgm:pt>
    <dgm:pt modelId="{7DDCB554-4F56-49BF-82F2-38309FA825FC}">
      <dgm:prSet/>
      <dgm:spPr/>
      <dgm:t>
        <a:bodyPr/>
        <a:lstStyle/>
        <a:p>
          <a:r>
            <a:rPr lang="it-CH" dirty="0"/>
            <a:t>Crash del gioco</a:t>
          </a:r>
          <a:endParaRPr lang="en-US" dirty="0"/>
        </a:p>
      </dgm:t>
    </dgm:pt>
    <dgm:pt modelId="{467C86C5-CE9A-42B0-8129-6BB2F6401FE9}" type="parTrans" cxnId="{CB9AEF28-EB5C-4E9E-95AB-0820C57C1406}">
      <dgm:prSet/>
      <dgm:spPr/>
      <dgm:t>
        <a:bodyPr/>
        <a:lstStyle/>
        <a:p>
          <a:endParaRPr lang="en-US"/>
        </a:p>
      </dgm:t>
    </dgm:pt>
    <dgm:pt modelId="{58AC12A3-74FF-4A46-84A3-B2584E713301}" type="sibTrans" cxnId="{CB9AEF28-EB5C-4E9E-95AB-0820C57C1406}">
      <dgm:prSet/>
      <dgm:spPr/>
      <dgm:t>
        <a:bodyPr/>
        <a:lstStyle/>
        <a:p>
          <a:endParaRPr lang="en-US"/>
        </a:p>
      </dgm:t>
    </dgm:pt>
    <dgm:pt modelId="{15804BA1-2406-4279-9BE5-BF88206B0283}">
      <dgm:prSet/>
      <dgm:spPr/>
      <dgm:t>
        <a:bodyPr/>
        <a:lstStyle/>
        <a:p>
          <a:r>
            <a:rPr lang="it-CH" dirty="0"/>
            <a:t>Tema di sfondo</a:t>
          </a:r>
          <a:endParaRPr lang="en-US" dirty="0"/>
        </a:p>
      </dgm:t>
    </dgm:pt>
    <dgm:pt modelId="{04302494-D7B9-4E59-AEFD-628B3D655821}" type="parTrans" cxnId="{475B0ABA-9999-4F8B-A958-9EB636C91549}">
      <dgm:prSet/>
      <dgm:spPr/>
      <dgm:t>
        <a:bodyPr/>
        <a:lstStyle/>
        <a:p>
          <a:endParaRPr lang="it-CH"/>
        </a:p>
      </dgm:t>
    </dgm:pt>
    <dgm:pt modelId="{13C720B9-342A-4529-A6D9-61D53968877D}" type="sibTrans" cxnId="{475B0ABA-9999-4F8B-A958-9EB636C91549}">
      <dgm:prSet/>
      <dgm:spPr/>
      <dgm:t>
        <a:bodyPr/>
        <a:lstStyle/>
        <a:p>
          <a:endParaRPr lang="it-CH"/>
        </a:p>
      </dgm:t>
    </dgm:pt>
    <dgm:pt modelId="{0ECFEB8A-5D8C-4A9F-9634-DD7B3F874B86}">
      <dgm:prSet/>
      <dgm:spPr/>
      <dgm:t>
        <a:bodyPr/>
        <a:lstStyle/>
        <a:p>
          <a:r>
            <a:rPr lang="it-CH" dirty="0"/>
            <a:t>Generazioni delle frasi </a:t>
          </a:r>
          <a:endParaRPr lang="en-US" dirty="0"/>
        </a:p>
      </dgm:t>
    </dgm:pt>
    <dgm:pt modelId="{6F64EB03-320D-4724-B684-57587AF3222A}" type="parTrans" cxnId="{0ECA82A4-2930-4772-B9C1-C65A98F7FE49}">
      <dgm:prSet/>
      <dgm:spPr/>
      <dgm:t>
        <a:bodyPr/>
        <a:lstStyle/>
        <a:p>
          <a:endParaRPr lang="it-CH"/>
        </a:p>
      </dgm:t>
    </dgm:pt>
    <dgm:pt modelId="{68B0B793-033F-4FD5-B81A-CFE001DA4576}" type="sibTrans" cxnId="{0ECA82A4-2930-4772-B9C1-C65A98F7FE49}">
      <dgm:prSet/>
      <dgm:spPr/>
      <dgm:t>
        <a:bodyPr/>
        <a:lstStyle/>
        <a:p>
          <a:endParaRPr lang="it-CH"/>
        </a:p>
      </dgm:t>
    </dgm:pt>
    <dgm:pt modelId="{3D843968-98A0-49FD-94C0-8EF31C41B051}" type="pres">
      <dgm:prSet presAssocID="{43A2C1FA-4E8E-439C-BC90-462C803116F1}" presName="hierChild1" presStyleCnt="0">
        <dgm:presLayoutVars>
          <dgm:chPref val="1"/>
          <dgm:dir/>
          <dgm:animOne val="branch"/>
          <dgm:animLvl val="lvl"/>
          <dgm:resizeHandles/>
        </dgm:presLayoutVars>
      </dgm:prSet>
      <dgm:spPr/>
    </dgm:pt>
    <dgm:pt modelId="{34C46981-5D15-4A4A-B402-D2CE875CB123}" type="pres">
      <dgm:prSet presAssocID="{2B6B4F6E-4050-42F2-84B6-7513197919F9}" presName="hierRoot1" presStyleCnt="0"/>
      <dgm:spPr/>
    </dgm:pt>
    <dgm:pt modelId="{88D1DC86-FD91-41F8-B164-D8F5E2F0CE69}" type="pres">
      <dgm:prSet presAssocID="{2B6B4F6E-4050-42F2-84B6-7513197919F9}" presName="composite" presStyleCnt="0"/>
      <dgm:spPr/>
    </dgm:pt>
    <dgm:pt modelId="{21FA3361-80FE-40B8-B73F-A1F0FA9BCB55}" type="pres">
      <dgm:prSet presAssocID="{2B6B4F6E-4050-42F2-84B6-7513197919F9}" presName="background" presStyleLbl="node0" presStyleIdx="0" presStyleCnt="5"/>
      <dgm:spPr/>
    </dgm:pt>
    <dgm:pt modelId="{106D2438-96AF-4D64-A22C-DEDD117914CC}" type="pres">
      <dgm:prSet presAssocID="{2B6B4F6E-4050-42F2-84B6-7513197919F9}" presName="text" presStyleLbl="fgAcc0" presStyleIdx="0" presStyleCnt="5">
        <dgm:presLayoutVars>
          <dgm:chPref val="3"/>
        </dgm:presLayoutVars>
      </dgm:prSet>
      <dgm:spPr/>
    </dgm:pt>
    <dgm:pt modelId="{9315A1C5-C331-46EA-8692-C16477A5BC11}" type="pres">
      <dgm:prSet presAssocID="{2B6B4F6E-4050-42F2-84B6-7513197919F9}" presName="hierChild2" presStyleCnt="0"/>
      <dgm:spPr/>
    </dgm:pt>
    <dgm:pt modelId="{5D522E57-8203-4CCD-81F2-4F941649B974}" type="pres">
      <dgm:prSet presAssocID="{3A8ED545-CE98-4493-BCFA-6469AA4DDD85}" presName="hierRoot1" presStyleCnt="0"/>
      <dgm:spPr/>
    </dgm:pt>
    <dgm:pt modelId="{82D4D94A-6E45-4EB0-B15F-46C87F4BE49B}" type="pres">
      <dgm:prSet presAssocID="{3A8ED545-CE98-4493-BCFA-6469AA4DDD85}" presName="composite" presStyleCnt="0"/>
      <dgm:spPr/>
    </dgm:pt>
    <dgm:pt modelId="{AA50D0D8-AA06-43C0-B382-31ED92028542}" type="pres">
      <dgm:prSet presAssocID="{3A8ED545-CE98-4493-BCFA-6469AA4DDD85}" presName="background" presStyleLbl="node0" presStyleIdx="1" presStyleCnt="5"/>
      <dgm:spPr/>
    </dgm:pt>
    <dgm:pt modelId="{2553FF25-6F78-4D27-BC5B-396C8D9715CB}" type="pres">
      <dgm:prSet presAssocID="{3A8ED545-CE98-4493-BCFA-6469AA4DDD85}" presName="text" presStyleLbl="fgAcc0" presStyleIdx="1" presStyleCnt="5">
        <dgm:presLayoutVars>
          <dgm:chPref val="3"/>
        </dgm:presLayoutVars>
      </dgm:prSet>
      <dgm:spPr/>
    </dgm:pt>
    <dgm:pt modelId="{08D04C7E-592E-4C23-9561-22A6058A510A}" type="pres">
      <dgm:prSet presAssocID="{3A8ED545-CE98-4493-BCFA-6469AA4DDD85}" presName="hierChild2" presStyleCnt="0"/>
      <dgm:spPr/>
    </dgm:pt>
    <dgm:pt modelId="{53D50D8A-3ABD-44A6-A43F-ECC74717A8FA}" type="pres">
      <dgm:prSet presAssocID="{7DDCB554-4F56-49BF-82F2-38309FA825FC}" presName="hierRoot1" presStyleCnt="0"/>
      <dgm:spPr/>
    </dgm:pt>
    <dgm:pt modelId="{A71F4049-3C43-4569-9CE2-6AAF58B45534}" type="pres">
      <dgm:prSet presAssocID="{7DDCB554-4F56-49BF-82F2-38309FA825FC}" presName="composite" presStyleCnt="0"/>
      <dgm:spPr/>
    </dgm:pt>
    <dgm:pt modelId="{418FF8C0-6891-4634-94E3-796E2E02696F}" type="pres">
      <dgm:prSet presAssocID="{7DDCB554-4F56-49BF-82F2-38309FA825FC}" presName="background" presStyleLbl="node0" presStyleIdx="2" presStyleCnt="5"/>
      <dgm:spPr/>
    </dgm:pt>
    <dgm:pt modelId="{84C48C3A-F0E4-40F6-8F75-E7F948B3D6FB}" type="pres">
      <dgm:prSet presAssocID="{7DDCB554-4F56-49BF-82F2-38309FA825FC}" presName="text" presStyleLbl="fgAcc0" presStyleIdx="2" presStyleCnt="5">
        <dgm:presLayoutVars>
          <dgm:chPref val="3"/>
        </dgm:presLayoutVars>
      </dgm:prSet>
      <dgm:spPr/>
    </dgm:pt>
    <dgm:pt modelId="{8C0A3F95-275B-4FE0-89CA-927CEA02CFD4}" type="pres">
      <dgm:prSet presAssocID="{7DDCB554-4F56-49BF-82F2-38309FA825FC}" presName="hierChild2" presStyleCnt="0"/>
      <dgm:spPr/>
    </dgm:pt>
    <dgm:pt modelId="{9FFE6F72-3893-462B-82E2-D1E44BCD0F09}" type="pres">
      <dgm:prSet presAssocID="{15804BA1-2406-4279-9BE5-BF88206B0283}" presName="hierRoot1" presStyleCnt="0"/>
      <dgm:spPr/>
    </dgm:pt>
    <dgm:pt modelId="{9260E53D-B672-44E4-852B-849BF0B9A46C}" type="pres">
      <dgm:prSet presAssocID="{15804BA1-2406-4279-9BE5-BF88206B0283}" presName="composite" presStyleCnt="0"/>
      <dgm:spPr/>
    </dgm:pt>
    <dgm:pt modelId="{7A35FB03-53EF-41E0-9977-BDD5F4660C3B}" type="pres">
      <dgm:prSet presAssocID="{15804BA1-2406-4279-9BE5-BF88206B0283}" presName="background" presStyleLbl="node0" presStyleIdx="3" presStyleCnt="5"/>
      <dgm:spPr/>
    </dgm:pt>
    <dgm:pt modelId="{26380500-A76D-440A-B917-D2824E22429B}" type="pres">
      <dgm:prSet presAssocID="{15804BA1-2406-4279-9BE5-BF88206B0283}" presName="text" presStyleLbl="fgAcc0" presStyleIdx="3" presStyleCnt="5">
        <dgm:presLayoutVars>
          <dgm:chPref val="3"/>
        </dgm:presLayoutVars>
      </dgm:prSet>
      <dgm:spPr/>
    </dgm:pt>
    <dgm:pt modelId="{DD2D5C29-22F2-45AA-A995-D7EA5537EF67}" type="pres">
      <dgm:prSet presAssocID="{15804BA1-2406-4279-9BE5-BF88206B0283}" presName="hierChild2" presStyleCnt="0"/>
      <dgm:spPr/>
    </dgm:pt>
    <dgm:pt modelId="{F2C4DF02-9416-45A3-877F-C4C70326F0BB}" type="pres">
      <dgm:prSet presAssocID="{0ECFEB8A-5D8C-4A9F-9634-DD7B3F874B86}" presName="hierRoot1" presStyleCnt="0"/>
      <dgm:spPr/>
    </dgm:pt>
    <dgm:pt modelId="{0E213899-4363-440E-92A9-BE0DC8F1D999}" type="pres">
      <dgm:prSet presAssocID="{0ECFEB8A-5D8C-4A9F-9634-DD7B3F874B86}" presName="composite" presStyleCnt="0"/>
      <dgm:spPr/>
    </dgm:pt>
    <dgm:pt modelId="{CCE3079D-73F6-4AB3-84D2-2BCC8365DE9E}" type="pres">
      <dgm:prSet presAssocID="{0ECFEB8A-5D8C-4A9F-9634-DD7B3F874B86}" presName="background" presStyleLbl="node0" presStyleIdx="4" presStyleCnt="5"/>
      <dgm:spPr/>
    </dgm:pt>
    <dgm:pt modelId="{18191FBF-6092-4644-84C0-CC77100BDB2D}" type="pres">
      <dgm:prSet presAssocID="{0ECFEB8A-5D8C-4A9F-9634-DD7B3F874B86}" presName="text" presStyleLbl="fgAcc0" presStyleIdx="4" presStyleCnt="5">
        <dgm:presLayoutVars>
          <dgm:chPref val="3"/>
        </dgm:presLayoutVars>
      </dgm:prSet>
      <dgm:spPr/>
    </dgm:pt>
    <dgm:pt modelId="{A78F9F60-F9D1-4579-B4F7-C830F78E1506}" type="pres">
      <dgm:prSet presAssocID="{0ECFEB8A-5D8C-4A9F-9634-DD7B3F874B86}" presName="hierChild2" presStyleCnt="0"/>
      <dgm:spPr/>
    </dgm:pt>
  </dgm:ptLst>
  <dgm:cxnLst>
    <dgm:cxn modelId="{0C99BF23-727F-45FE-AA35-6D2ED604145A}" type="presOf" srcId="{2B6B4F6E-4050-42F2-84B6-7513197919F9}" destId="{106D2438-96AF-4D64-A22C-DEDD117914CC}" srcOrd="0" destOrd="0" presId="urn:microsoft.com/office/officeart/2005/8/layout/hierarchy1"/>
    <dgm:cxn modelId="{6F955B25-C9D9-4EC6-B230-1625F322C93E}" type="presOf" srcId="{15804BA1-2406-4279-9BE5-BF88206B0283}" destId="{26380500-A76D-440A-B917-D2824E22429B}" srcOrd="0" destOrd="0" presId="urn:microsoft.com/office/officeart/2005/8/layout/hierarchy1"/>
    <dgm:cxn modelId="{CB9AEF28-EB5C-4E9E-95AB-0820C57C1406}" srcId="{43A2C1FA-4E8E-439C-BC90-462C803116F1}" destId="{7DDCB554-4F56-49BF-82F2-38309FA825FC}" srcOrd="2" destOrd="0" parTransId="{467C86C5-CE9A-42B0-8129-6BB2F6401FE9}" sibTransId="{58AC12A3-74FF-4A46-84A3-B2584E713301}"/>
    <dgm:cxn modelId="{A32E0A54-5963-4ED3-A8E3-E6CE98745308}" type="presOf" srcId="{7DDCB554-4F56-49BF-82F2-38309FA825FC}" destId="{84C48C3A-F0E4-40F6-8F75-E7F948B3D6FB}" srcOrd="0" destOrd="0" presId="urn:microsoft.com/office/officeart/2005/8/layout/hierarchy1"/>
    <dgm:cxn modelId="{B99E3754-BDC8-4063-A584-C410930AD979}" type="presOf" srcId="{43A2C1FA-4E8E-439C-BC90-462C803116F1}" destId="{3D843968-98A0-49FD-94C0-8EF31C41B051}" srcOrd="0" destOrd="0" presId="urn:microsoft.com/office/officeart/2005/8/layout/hierarchy1"/>
    <dgm:cxn modelId="{72BA5F81-A26C-4EB6-B709-132C260A635B}" type="presOf" srcId="{0ECFEB8A-5D8C-4A9F-9634-DD7B3F874B86}" destId="{18191FBF-6092-4644-84C0-CC77100BDB2D}" srcOrd="0" destOrd="0" presId="urn:microsoft.com/office/officeart/2005/8/layout/hierarchy1"/>
    <dgm:cxn modelId="{DF616C82-50D2-423D-88C2-EECA4A39BA67}" srcId="{43A2C1FA-4E8E-439C-BC90-462C803116F1}" destId="{3A8ED545-CE98-4493-BCFA-6469AA4DDD85}" srcOrd="1" destOrd="0" parTransId="{7799FCD6-8883-4B2F-B84F-769F5C87360D}" sibTransId="{6A43F746-497F-463A-A855-82467EB8935B}"/>
    <dgm:cxn modelId="{BF709683-629D-4EBA-B42E-3F2427A0E0F9}" srcId="{43A2C1FA-4E8E-439C-BC90-462C803116F1}" destId="{2B6B4F6E-4050-42F2-84B6-7513197919F9}" srcOrd="0" destOrd="0" parTransId="{C41EF116-A444-4EA6-B129-DFB78F30A56B}" sibTransId="{F65D3273-E7FE-454D-A75A-F698DF80D36F}"/>
    <dgm:cxn modelId="{0ECA82A4-2930-4772-B9C1-C65A98F7FE49}" srcId="{43A2C1FA-4E8E-439C-BC90-462C803116F1}" destId="{0ECFEB8A-5D8C-4A9F-9634-DD7B3F874B86}" srcOrd="4" destOrd="0" parTransId="{6F64EB03-320D-4724-B684-57587AF3222A}" sibTransId="{68B0B793-033F-4FD5-B81A-CFE001DA4576}"/>
    <dgm:cxn modelId="{475B0ABA-9999-4F8B-A958-9EB636C91549}" srcId="{43A2C1FA-4E8E-439C-BC90-462C803116F1}" destId="{15804BA1-2406-4279-9BE5-BF88206B0283}" srcOrd="3" destOrd="0" parTransId="{04302494-D7B9-4E59-AEFD-628B3D655821}" sibTransId="{13C720B9-342A-4529-A6D9-61D53968877D}"/>
    <dgm:cxn modelId="{B77223E2-8BB8-44FA-ACD1-267519B796A4}" type="presOf" srcId="{3A8ED545-CE98-4493-BCFA-6469AA4DDD85}" destId="{2553FF25-6F78-4D27-BC5B-396C8D9715CB}" srcOrd="0" destOrd="0" presId="urn:microsoft.com/office/officeart/2005/8/layout/hierarchy1"/>
    <dgm:cxn modelId="{763C47A5-AE6D-4AE2-A791-9F7BFB92022A}" type="presParOf" srcId="{3D843968-98A0-49FD-94C0-8EF31C41B051}" destId="{34C46981-5D15-4A4A-B402-D2CE875CB123}" srcOrd="0" destOrd="0" presId="urn:microsoft.com/office/officeart/2005/8/layout/hierarchy1"/>
    <dgm:cxn modelId="{5CAB39EA-89A0-4C10-8F55-3FFB88242617}" type="presParOf" srcId="{34C46981-5D15-4A4A-B402-D2CE875CB123}" destId="{88D1DC86-FD91-41F8-B164-D8F5E2F0CE69}" srcOrd="0" destOrd="0" presId="urn:microsoft.com/office/officeart/2005/8/layout/hierarchy1"/>
    <dgm:cxn modelId="{FC206614-1444-42B9-BC56-04ADA0A78467}" type="presParOf" srcId="{88D1DC86-FD91-41F8-B164-D8F5E2F0CE69}" destId="{21FA3361-80FE-40B8-B73F-A1F0FA9BCB55}" srcOrd="0" destOrd="0" presId="urn:microsoft.com/office/officeart/2005/8/layout/hierarchy1"/>
    <dgm:cxn modelId="{D55CE200-7E67-4716-B5B2-DADC10AF3033}" type="presParOf" srcId="{88D1DC86-FD91-41F8-B164-D8F5E2F0CE69}" destId="{106D2438-96AF-4D64-A22C-DEDD117914CC}" srcOrd="1" destOrd="0" presId="urn:microsoft.com/office/officeart/2005/8/layout/hierarchy1"/>
    <dgm:cxn modelId="{A7035F7B-83B5-43FA-8E68-7ACB502A6CE0}" type="presParOf" srcId="{34C46981-5D15-4A4A-B402-D2CE875CB123}" destId="{9315A1C5-C331-46EA-8692-C16477A5BC11}" srcOrd="1" destOrd="0" presId="urn:microsoft.com/office/officeart/2005/8/layout/hierarchy1"/>
    <dgm:cxn modelId="{EF30020F-0AEA-4954-9AD9-E3CCDB5A0E9F}" type="presParOf" srcId="{3D843968-98A0-49FD-94C0-8EF31C41B051}" destId="{5D522E57-8203-4CCD-81F2-4F941649B974}" srcOrd="1" destOrd="0" presId="urn:microsoft.com/office/officeart/2005/8/layout/hierarchy1"/>
    <dgm:cxn modelId="{24379420-11D8-40BE-B434-56E1F223C8B6}" type="presParOf" srcId="{5D522E57-8203-4CCD-81F2-4F941649B974}" destId="{82D4D94A-6E45-4EB0-B15F-46C87F4BE49B}" srcOrd="0" destOrd="0" presId="urn:microsoft.com/office/officeart/2005/8/layout/hierarchy1"/>
    <dgm:cxn modelId="{0A721CEB-93A8-4A64-9CE6-62D012F659EC}" type="presParOf" srcId="{82D4D94A-6E45-4EB0-B15F-46C87F4BE49B}" destId="{AA50D0D8-AA06-43C0-B382-31ED92028542}" srcOrd="0" destOrd="0" presId="urn:microsoft.com/office/officeart/2005/8/layout/hierarchy1"/>
    <dgm:cxn modelId="{3438E2BC-B093-4785-8BC2-381D885BBEEC}" type="presParOf" srcId="{82D4D94A-6E45-4EB0-B15F-46C87F4BE49B}" destId="{2553FF25-6F78-4D27-BC5B-396C8D9715CB}" srcOrd="1" destOrd="0" presId="urn:microsoft.com/office/officeart/2005/8/layout/hierarchy1"/>
    <dgm:cxn modelId="{3639BCD0-FA7A-4AF4-B802-D3E4DA0209A2}" type="presParOf" srcId="{5D522E57-8203-4CCD-81F2-4F941649B974}" destId="{08D04C7E-592E-4C23-9561-22A6058A510A}" srcOrd="1" destOrd="0" presId="urn:microsoft.com/office/officeart/2005/8/layout/hierarchy1"/>
    <dgm:cxn modelId="{6854FBC9-AC90-480E-B616-4E043F6A66EA}" type="presParOf" srcId="{3D843968-98A0-49FD-94C0-8EF31C41B051}" destId="{53D50D8A-3ABD-44A6-A43F-ECC74717A8FA}" srcOrd="2" destOrd="0" presId="urn:microsoft.com/office/officeart/2005/8/layout/hierarchy1"/>
    <dgm:cxn modelId="{CFC1E35D-9C70-4FC0-ABB4-43985048AC36}" type="presParOf" srcId="{53D50D8A-3ABD-44A6-A43F-ECC74717A8FA}" destId="{A71F4049-3C43-4569-9CE2-6AAF58B45534}" srcOrd="0" destOrd="0" presId="urn:microsoft.com/office/officeart/2005/8/layout/hierarchy1"/>
    <dgm:cxn modelId="{6DD367BC-FFDC-41AB-A016-39CFDB6943A9}" type="presParOf" srcId="{A71F4049-3C43-4569-9CE2-6AAF58B45534}" destId="{418FF8C0-6891-4634-94E3-796E2E02696F}" srcOrd="0" destOrd="0" presId="urn:microsoft.com/office/officeart/2005/8/layout/hierarchy1"/>
    <dgm:cxn modelId="{FBD3721D-D1A1-4C31-B825-4EA94A52ED4D}" type="presParOf" srcId="{A71F4049-3C43-4569-9CE2-6AAF58B45534}" destId="{84C48C3A-F0E4-40F6-8F75-E7F948B3D6FB}" srcOrd="1" destOrd="0" presId="urn:microsoft.com/office/officeart/2005/8/layout/hierarchy1"/>
    <dgm:cxn modelId="{3982BFA0-2508-4DEA-A26E-EDD2DCCB963D}" type="presParOf" srcId="{53D50D8A-3ABD-44A6-A43F-ECC74717A8FA}" destId="{8C0A3F95-275B-4FE0-89CA-927CEA02CFD4}" srcOrd="1" destOrd="0" presId="urn:microsoft.com/office/officeart/2005/8/layout/hierarchy1"/>
    <dgm:cxn modelId="{0B35BAA3-AA43-4C7A-BF15-6E54F932DCE6}" type="presParOf" srcId="{3D843968-98A0-49FD-94C0-8EF31C41B051}" destId="{9FFE6F72-3893-462B-82E2-D1E44BCD0F09}" srcOrd="3" destOrd="0" presId="urn:microsoft.com/office/officeart/2005/8/layout/hierarchy1"/>
    <dgm:cxn modelId="{A84CA180-E628-41A2-9A2C-F4DCD85DFC29}" type="presParOf" srcId="{9FFE6F72-3893-462B-82E2-D1E44BCD0F09}" destId="{9260E53D-B672-44E4-852B-849BF0B9A46C}" srcOrd="0" destOrd="0" presId="urn:microsoft.com/office/officeart/2005/8/layout/hierarchy1"/>
    <dgm:cxn modelId="{505F092A-E859-468F-A639-3FC463A6D561}" type="presParOf" srcId="{9260E53D-B672-44E4-852B-849BF0B9A46C}" destId="{7A35FB03-53EF-41E0-9977-BDD5F4660C3B}" srcOrd="0" destOrd="0" presId="urn:microsoft.com/office/officeart/2005/8/layout/hierarchy1"/>
    <dgm:cxn modelId="{9757AB48-C180-43C8-AAEC-ED7F9572D8F9}" type="presParOf" srcId="{9260E53D-B672-44E4-852B-849BF0B9A46C}" destId="{26380500-A76D-440A-B917-D2824E22429B}" srcOrd="1" destOrd="0" presId="urn:microsoft.com/office/officeart/2005/8/layout/hierarchy1"/>
    <dgm:cxn modelId="{D9EEDF54-7685-4B94-92A7-EEC66263632E}" type="presParOf" srcId="{9FFE6F72-3893-462B-82E2-D1E44BCD0F09}" destId="{DD2D5C29-22F2-45AA-A995-D7EA5537EF67}" srcOrd="1" destOrd="0" presId="urn:microsoft.com/office/officeart/2005/8/layout/hierarchy1"/>
    <dgm:cxn modelId="{87FFBAF9-8F28-404E-B931-794C99F590B0}" type="presParOf" srcId="{3D843968-98A0-49FD-94C0-8EF31C41B051}" destId="{F2C4DF02-9416-45A3-877F-C4C70326F0BB}" srcOrd="4" destOrd="0" presId="urn:microsoft.com/office/officeart/2005/8/layout/hierarchy1"/>
    <dgm:cxn modelId="{2682A978-3DF6-4475-BB7B-CE4AFEE04B0A}" type="presParOf" srcId="{F2C4DF02-9416-45A3-877F-C4C70326F0BB}" destId="{0E213899-4363-440E-92A9-BE0DC8F1D999}" srcOrd="0" destOrd="0" presId="urn:microsoft.com/office/officeart/2005/8/layout/hierarchy1"/>
    <dgm:cxn modelId="{4581D576-A2C6-47BA-8180-6816661E0221}" type="presParOf" srcId="{0E213899-4363-440E-92A9-BE0DC8F1D999}" destId="{CCE3079D-73F6-4AB3-84D2-2BCC8365DE9E}" srcOrd="0" destOrd="0" presId="urn:microsoft.com/office/officeart/2005/8/layout/hierarchy1"/>
    <dgm:cxn modelId="{3FBAE955-A113-455B-8D50-D23098465C19}" type="presParOf" srcId="{0E213899-4363-440E-92A9-BE0DC8F1D999}" destId="{18191FBF-6092-4644-84C0-CC77100BDB2D}" srcOrd="1" destOrd="0" presId="urn:microsoft.com/office/officeart/2005/8/layout/hierarchy1"/>
    <dgm:cxn modelId="{B8B14664-6B37-46D7-AD2A-E1268DD2E720}" type="presParOf" srcId="{F2C4DF02-9416-45A3-877F-C4C70326F0BB}" destId="{A78F9F60-F9D1-4579-B4F7-C830F78E150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3361-80FE-40B8-B73F-A1F0FA9BCB55}">
      <dsp:nvSpPr>
        <dsp:cNvPr id="0" name=""/>
        <dsp:cNvSpPr/>
      </dsp:nvSpPr>
      <dsp:spPr>
        <a:xfrm>
          <a:off x="3735" y="14224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6D2438-96AF-4D64-A22C-DEDD117914CC}">
      <dsp:nvSpPr>
        <dsp:cNvPr id="0" name=""/>
        <dsp:cNvSpPr/>
      </dsp:nvSpPr>
      <dsp:spPr>
        <a:xfrm>
          <a:off x="205963" y="16145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Assenza classifica multiplayer</a:t>
          </a:r>
          <a:endParaRPr lang="en-US" sz="2000" kern="1200" dirty="0"/>
        </a:p>
      </dsp:txBody>
      <dsp:txXfrm>
        <a:off x="239813" y="1648442"/>
        <a:ext cx="1752359" cy="1088037"/>
      </dsp:txXfrm>
    </dsp:sp>
    <dsp:sp modelId="{AA50D0D8-AA06-43C0-B382-31ED92028542}">
      <dsp:nvSpPr>
        <dsp:cNvPr id="0" name=""/>
        <dsp:cNvSpPr/>
      </dsp:nvSpPr>
      <dsp:spPr>
        <a:xfrm>
          <a:off x="2228252" y="14224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3FF25-6F78-4D27-BC5B-396C8D9715CB}">
      <dsp:nvSpPr>
        <dsp:cNvPr id="0" name=""/>
        <dsp:cNvSpPr/>
      </dsp:nvSpPr>
      <dsp:spPr>
        <a:xfrm>
          <a:off x="2430481" y="16145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Audio non </a:t>
          </a:r>
          <a:r>
            <a:rPr lang="en-US" sz="2000" kern="1200" dirty="0" err="1"/>
            <a:t>implementato</a:t>
          </a:r>
          <a:r>
            <a:rPr lang="en-US" sz="2000" kern="1200" dirty="0"/>
            <a:t> in multiplayer</a:t>
          </a:r>
        </a:p>
      </dsp:txBody>
      <dsp:txXfrm>
        <a:off x="2464331" y="1648442"/>
        <a:ext cx="1752359" cy="1088037"/>
      </dsp:txXfrm>
    </dsp:sp>
    <dsp:sp modelId="{418FF8C0-6891-4634-94E3-796E2E02696F}">
      <dsp:nvSpPr>
        <dsp:cNvPr id="0" name=""/>
        <dsp:cNvSpPr/>
      </dsp:nvSpPr>
      <dsp:spPr>
        <a:xfrm>
          <a:off x="4452770" y="14224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C48C3A-F0E4-40F6-8F75-E7F948B3D6FB}">
      <dsp:nvSpPr>
        <dsp:cNvPr id="0" name=""/>
        <dsp:cNvSpPr/>
      </dsp:nvSpPr>
      <dsp:spPr>
        <a:xfrm>
          <a:off x="4654999" y="16145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CH" sz="2000" kern="1200" dirty="0"/>
            <a:t>Crash del gioco</a:t>
          </a:r>
          <a:endParaRPr lang="en-US" sz="2000" kern="1200" dirty="0"/>
        </a:p>
      </dsp:txBody>
      <dsp:txXfrm>
        <a:off x="4688849" y="1648442"/>
        <a:ext cx="1752359" cy="1088037"/>
      </dsp:txXfrm>
    </dsp:sp>
    <dsp:sp modelId="{7A35FB03-53EF-41E0-9977-BDD5F4660C3B}">
      <dsp:nvSpPr>
        <dsp:cNvPr id="0" name=""/>
        <dsp:cNvSpPr/>
      </dsp:nvSpPr>
      <dsp:spPr>
        <a:xfrm>
          <a:off x="6677287" y="14224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380500-A76D-440A-B917-D2824E22429B}">
      <dsp:nvSpPr>
        <dsp:cNvPr id="0" name=""/>
        <dsp:cNvSpPr/>
      </dsp:nvSpPr>
      <dsp:spPr>
        <a:xfrm>
          <a:off x="6879516" y="16145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CH" sz="2000" kern="1200" dirty="0"/>
            <a:t>Tema di sfondo</a:t>
          </a:r>
          <a:endParaRPr lang="en-US" sz="2000" kern="1200" dirty="0"/>
        </a:p>
      </dsp:txBody>
      <dsp:txXfrm>
        <a:off x="6913366" y="1648442"/>
        <a:ext cx="1752359" cy="1088037"/>
      </dsp:txXfrm>
    </dsp:sp>
    <dsp:sp modelId="{CCE3079D-73F6-4AB3-84D2-2BCC8365DE9E}">
      <dsp:nvSpPr>
        <dsp:cNvPr id="0" name=""/>
        <dsp:cNvSpPr/>
      </dsp:nvSpPr>
      <dsp:spPr>
        <a:xfrm>
          <a:off x="8901805" y="14224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91FBF-6092-4644-84C0-CC77100BDB2D}">
      <dsp:nvSpPr>
        <dsp:cNvPr id="0" name=""/>
        <dsp:cNvSpPr/>
      </dsp:nvSpPr>
      <dsp:spPr>
        <a:xfrm>
          <a:off x="9104034" y="16145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CH" sz="2000" kern="1200" dirty="0"/>
            <a:t>Generazioni delle frasi </a:t>
          </a:r>
          <a:endParaRPr lang="en-US" sz="2000" kern="1200" dirty="0"/>
        </a:p>
      </dsp:txBody>
      <dsp:txXfrm>
        <a:off x="9137884" y="1648442"/>
        <a:ext cx="1752359" cy="10880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AEA1F-B6FE-48F4-AF97-1C10441B5733}" type="datetimeFigureOut">
              <a:t>03.06.2025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87021-C306-4859-9FB2-2E400523550E}" type="slidenum">
              <a:t>‹N›</a:t>
            </a:fld>
            <a:endParaRPr lang="en-US"/>
          </a:p>
        </p:txBody>
      </p:sp>
    </p:spTree>
    <p:extLst>
      <p:ext uri="{BB962C8B-B14F-4D97-AF65-F5344CB8AC3E}">
        <p14:creationId xmlns:p14="http://schemas.microsoft.com/office/powerpoint/2010/main" val="56477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Lo scopo del nostro sito web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it-IT" sz="1800" b="1" dirty="0" err="1">
                <a:effectLst/>
                <a:latin typeface="Arial" panose="020B0604020202020204" pitchFamily="34" charset="0"/>
                <a:ea typeface="Times New Roman" panose="02020603050405020304" pitchFamily="18" charset="0"/>
                <a:cs typeface="Times New Roman" panose="02020603050405020304" pitchFamily="18" charset="0"/>
              </a:rPr>
              <a:t>DattiloKing</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è quello di migliorare la propria scrittura da tastiera in modo didattico e simpatico. Si avrà la possibilità di giocare in single player per migliorare la propria abilità in modo autonomo e di selezionare la modalità multiplayer per poter sfidare i propri amici nello scrivere la frase nel modo più veloce, avendo poi la possibilità di vedere il proprio score e quello dei nostri amici.</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Questo sito è adatto a chiunque si interfacci con un Pc, indipendentemente dall’età.</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Questo progetto permette al nostro team di migliorare le proprie skill con i linguaggi che utilizzeremo per costruire il sito web nonché HTML, BOOTSTRAP, JS, PHP, MYSQL.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Grazie al progetto miglioreremo anche le nostre abilità di lavorare in gruppo, di sperimentare e approfondire la metodologia di progetto Agile.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it-IT" sz="1800" dirty="0">
                <a:effectLst/>
                <a:latin typeface="Arial" panose="020B0604020202020204" pitchFamily="34" charset="0"/>
                <a:ea typeface="Times New Roman" panose="02020603050405020304" pitchFamily="18" charset="0"/>
                <a:cs typeface="Times New Roman" panose="02020603050405020304" pitchFamily="18" charset="0"/>
              </a:rPr>
              <a:t>Con questo progetto puntiamo a rendere divertente e stimolante l’apprendimento e il miglioramento a scrivere con la tastiera. Grazie alla possibilità di sfidare i propri amici puntiamo a una voglia di superarsi e di superare i nostri amici che migliorerà notevolmente la nostra velocità nella scrittura da tastiera.</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3</a:t>
            </a:fld>
            <a:endParaRPr lang="it-CH"/>
          </a:p>
        </p:txBody>
      </p:sp>
    </p:spTree>
    <p:extLst>
      <p:ext uri="{BB962C8B-B14F-4D97-AF65-F5344CB8AC3E}">
        <p14:creationId xmlns:p14="http://schemas.microsoft.com/office/powerpoint/2010/main" val="29102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Abbiamo progettato di metterci così tanto solo per entrare e creare la stanza, perché essendo che non sapevamo come implementare il multiplayer, sarebbe stata una fase difficile perché oltre all’implementazione ci sarebbe dovuto essere anche una parte di studio.</a:t>
            </a: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12</a:t>
            </a:fld>
            <a:endParaRPr lang="it-CH"/>
          </a:p>
        </p:txBody>
      </p:sp>
    </p:spTree>
    <p:extLst>
      <p:ext uri="{BB962C8B-B14F-4D97-AF65-F5344CB8AC3E}">
        <p14:creationId xmlns:p14="http://schemas.microsoft.com/office/powerpoint/2010/main" val="2529682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4 ha richiesto 3.25 ore in più rispetto al preventivo. Le attività previste per il multiplayer sono state modificate e ridotte in termini di ore, con un focus maggiore su aspetti specifici come il controllo del codice della stanza e la visualizzazione dei round e dei giocatori. Inoltre, sono state aggiunte attività non previste inizialmente, come la documentazione dei </a:t>
            </a:r>
            <a:r>
              <a:rPr lang="it-CH" sz="1800" dirty="0" err="1">
                <a:effectLst/>
                <a:latin typeface="Arial" panose="020B0604020202020204" pitchFamily="34" charset="0"/>
                <a:ea typeface="Times New Roman" panose="02020603050405020304" pitchFamily="18" charset="0"/>
                <a:cs typeface="Times New Roman" panose="02020603050405020304" pitchFamily="18" charset="0"/>
              </a:rPr>
              <a:t>socket</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la prova di implementazione dei </a:t>
            </a:r>
            <a:r>
              <a:rPr lang="it-CH" sz="1800" dirty="0" err="1">
                <a:effectLst/>
                <a:latin typeface="Arial" panose="020B0604020202020204" pitchFamily="34" charset="0"/>
                <a:ea typeface="Times New Roman" panose="02020603050405020304" pitchFamily="18" charset="0"/>
                <a:cs typeface="Times New Roman" panose="02020603050405020304" pitchFamily="18" charset="0"/>
              </a:rPr>
              <a:t>WebSocket</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e la rifinitura dell'applicativo.</a:t>
            </a:r>
          </a:p>
        </p:txBody>
      </p:sp>
      <p:sp>
        <p:nvSpPr>
          <p:cNvPr id="4" name="Segnaposto numero diapositiva 3"/>
          <p:cNvSpPr>
            <a:spLocks noGrp="1"/>
          </p:cNvSpPr>
          <p:nvPr>
            <p:ph type="sldNum" sz="quarter" idx="5"/>
          </p:nvPr>
        </p:nvSpPr>
        <p:spPr/>
        <p:txBody>
          <a:bodyPr/>
          <a:lstStyle/>
          <a:p>
            <a:fld id="{CFF87021-C306-4859-9FB2-2E400523550E}" type="slidenum">
              <a:rPr lang="it-CH" smtClean="0"/>
              <a:t>13</a:t>
            </a:fld>
            <a:endParaRPr lang="it-CH"/>
          </a:p>
        </p:txBody>
      </p:sp>
    </p:spTree>
    <p:extLst>
      <p:ext uri="{BB962C8B-B14F-4D97-AF65-F5344CB8AC3E}">
        <p14:creationId xmlns:p14="http://schemas.microsoft.com/office/powerpoint/2010/main" val="47320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Per questo sprint, abbiamo progettato di metterci così poco per tutto il multiplayer perché essendo che la parte di studio l’avevamo già fatta nello sprint precedente, sarebbe stata una cosa facile da attuare.</a:t>
            </a: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14</a:t>
            </a:fld>
            <a:endParaRPr lang="it-CH"/>
          </a:p>
        </p:txBody>
      </p:sp>
    </p:spTree>
    <p:extLst>
      <p:ext uri="{BB962C8B-B14F-4D97-AF65-F5344CB8AC3E}">
        <p14:creationId xmlns:p14="http://schemas.microsoft.com/office/powerpoint/2010/main" val="307280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5 ha richiesto 18.63 ore in più rispetto al preventivo. Le attività previste per il multiplayer sono state estese e modificate, con un focus maggiore su aspetti specifici come la rifinitura del salvataggio delle frasi nel database, il cambiamento del round per tutti gli utenti, il debug, la selezione della lingua, e l'implementazione audio. Inoltre, sono state aggiunte attività non previste inizialmente, come la documentazione e la gestione del </a:t>
            </a:r>
            <a:r>
              <a:rPr lang="it-CH" sz="1800" dirty="0" err="1">
                <a:effectLst/>
                <a:latin typeface="Arial" panose="020B0604020202020204" pitchFamily="34" charset="0"/>
                <a:ea typeface="Times New Roman" panose="02020603050405020304" pitchFamily="18" charset="0"/>
                <a:cs typeface="Times New Roman" panose="02020603050405020304" pitchFamily="18" charset="0"/>
              </a:rPr>
              <a:t>Gantt</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egnaposto numero diapositiva 3"/>
          <p:cNvSpPr>
            <a:spLocks noGrp="1"/>
          </p:cNvSpPr>
          <p:nvPr>
            <p:ph type="sldNum" sz="quarter" idx="5"/>
          </p:nvPr>
        </p:nvSpPr>
        <p:spPr/>
        <p:txBody>
          <a:bodyPr/>
          <a:lstStyle/>
          <a:p>
            <a:fld id="{CFF87021-C306-4859-9FB2-2E400523550E}" type="slidenum">
              <a:rPr lang="it-CH" smtClean="0"/>
              <a:t>15</a:t>
            </a:fld>
            <a:endParaRPr lang="it-CH"/>
          </a:p>
        </p:txBody>
      </p:sp>
    </p:spTree>
    <p:extLst>
      <p:ext uri="{BB962C8B-B14F-4D97-AF65-F5344CB8AC3E}">
        <p14:creationId xmlns:p14="http://schemas.microsoft.com/office/powerpoint/2010/main" val="724285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9B2C-C186-16DA-90C1-42BCCCA751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F514ECB-8A2C-80B4-ABC4-C3C6B27F739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25CF31-7555-C42C-68AB-0FED57FB952B}"/>
              </a:ext>
            </a:extLst>
          </p:cNvPr>
          <p:cNvSpPr>
            <a:spLocks noGrp="1"/>
          </p:cNvSpPr>
          <p:nvPr>
            <p:ph type="body" idx="1"/>
          </p:nvPr>
        </p:nvSpPr>
        <p:spPr/>
        <p:txBody>
          <a:bodyPr/>
          <a:lstStyle/>
          <a:p>
            <a:r>
              <a:rPr lang="it-CH" sz="1800" dirty="0">
                <a:effectLst/>
                <a:latin typeface="Arial" panose="020B0604020202020204" pitchFamily="34" charset="0"/>
                <a:ea typeface="Times New Roman" panose="02020603050405020304" pitchFamily="18" charset="0"/>
                <a:cs typeface="Times New Roman" panose="02020603050405020304" pitchFamily="18" charset="0"/>
              </a:rPr>
              <a:t>L’ultimo sprint, abbiamo progettato di non metterci molto perché ci sarebbero stati solo i test finali e solo piccoli errori in tutto l’applicativo.</a:t>
            </a:r>
          </a:p>
        </p:txBody>
      </p:sp>
      <p:sp>
        <p:nvSpPr>
          <p:cNvPr id="4" name="Segnaposto numero diapositiva 3">
            <a:extLst>
              <a:ext uri="{FF2B5EF4-FFF2-40B4-BE49-F238E27FC236}">
                <a16:creationId xmlns:a16="http://schemas.microsoft.com/office/drawing/2014/main" id="{EB339108-2550-F088-5E0D-08EA2513E2F9}"/>
              </a:ext>
            </a:extLst>
          </p:cNvPr>
          <p:cNvSpPr>
            <a:spLocks noGrp="1"/>
          </p:cNvSpPr>
          <p:nvPr>
            <p:ph type="sldNum" sz="quarter" idx="5"/>
          </p:nvPr>
        </p:nvSpPr>
        <p:spPr/>
        <p:txBody>
          <a:bodyPr/>
          <a:lstStyle/>
          <a:p>
            <a:fld id="{CFF87021-C306-4859-9FB2-2E400523550E}" type="slidenum">
              <a:rPr lang="it-CH" smtClean="0"/>
              <a:t>16</a:t>
            </a:fld>
            <a:endParaRPr lang="it-CH"/>
          </a:p>
        </p:txBody>
      </p:sp>
    </p:spTree>
    <p:extLst>
      <p:ext uri="{BB962C8B-B14F-4D97-AF65-F5344CB8AC3E}">
        <p14:creationId xmlns:p14="http://schemas.microsoft.com/office/powerpoint/2010/main" val="4085703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72424-ABD8-17D0-F42A-2849051614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B8FE8B5-42D4-9375-1843-16153BEF2BD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D5E0BB5-A97C-D54E-2FB0-825FE59B3522}"/>
              </a:ext>
            </a:extLst>
          </p:cNvPr>
          <p:cNvSpPr>
            <a:spLocks noGrp="1"/>
          </p:cNvSpPr>
          <p:nvPr>
            <p:ph type="body" idx="1"/>
          </p:nvPr>
        </p:nvSpPr>
        <p:spPr/>
        <p:txBody>
          <a:bodyPr/>
          <a:lstStyle/>
          <a:p>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6 ha richiesto 22 ore in più rispetto al preventivo. Le attività previste per le funzionalità finali e la correzione dei bug non sono state eseguite come pianificato. Invece, sono state aggiunte attività non previste inizialmente, come la sistemazione del multiplayer e una documentazione estesa.</a:t>
            </a:r>
          </a:p>
        </p:txBody>
      </p:sp>
      <p:sp>
        <p:nvSpPr>
          <p:cNvPr id="4" name="Segnaposto numero diapositiva 3">
            <a:extLst>
              <a:ext uri="{FF2B5EF4-FFF2-40B4-BE49-F238E27FC236}">
                <a16:creationId xmlns:a16="http://schemas.microsoft.com/office/drawing/2014/main" id="{9ABA5B57-0E0D-5A5C-1535-A93BE606109E}"/>
              </a:ext>
            </a:extLst>
          </p:cNvPr>
          <p:cNvSpPr>
            <a:spLocks noGrp="1"/>
          </p:cNvSpPr>
          <p:nvPr>
            <p:ph type="sldNum" sz="quarter" idx="5"/>
          </p:nvPr>
        </p:nvSpPr>
        <p:spPr/>
        <p:txBody>
          <a:bodyPr/>
          <a:lstStyle/>
          <a:p>
            <a:fld id="{CFF87021-C306-4859-9FB2-2E400523550E}" type="slidenum">
              <a:rPr lang="it-CH" smtClean="0"/>
              <a:t>17</a:t>
            </a:fld>
            <a:endParaRPr lang="it-CH"/>
          </a:p>
        </p:txBody>
      </p:sp>
    </p:spTree>
    <p:extLst>
      <p:ext uri="{BB962C8B-B14F-4D97-AF65-F5344CB8AC3E}">
        <p14:creationId xmlns:p14="http://schemas.microsoft.com/office/powerpoint/2010/main" val="2402975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Queste</a:t>
            </a:r>
            <a:r>
              <a:rPr lang="en-US"/>
              <a:t> due </a:t>
            </a:r>
            <a:r>
              <a:rPr lang="en-US" err="1"/>
              <a:t>interfacce</a:t>
            </a:r>
            <a:r>
              <a:rPr lang="en-US"/>
              <a:t> rappresentano la pagina home di DattiloKing, l’utente avrà la possibilità di allenarsi decidendo se ascoltare la musica del gioco e in che lingua verranno proposte le frasi, tutto questo senza essersi loggato, e quindi senza avere la possibilità di poter leggere i punteggi totalizzati nelle varie frasi.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FF87021-C306-4859-9FB2-2E400523550E}" type="slidenum">
              <a:t>18</a:t>
            </a:fld>
            <a:endParaRPr lang="en-US"/>
          </a:p>
        </p:txBody>
      </p:sp>
    </p:spTree>
    <p:extLst>
      <p:ext uri="{BB962C8B-B14F-4D97-AF65-F5344CB8AC3E}">
        <p14:creationId xmlns:p14="http://schemas.microsoft.com/office/powerpoint/2010/main" val="1150310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a:t>
            </a:r>
            <a:r>
              <a:rPr lang="en-US" dirty="0" err="1"/>
              <a:t>interfacce</a:t>
            </a:r>
            <a:r>
              <a:rPr lang="en-US" dirty="0"/>
              <a:t> </a:t>
            </a:r>
            <a:r>
              <a:rPr lang="en-US" dirty="0" err="1"/>
              <a:t>soprastanti</a:t>
            </a:r>
            <a:r>
              <a:rPr lang="en-US" dirty="0"/>
              <a:t> </a:t>
            </a:r>
            <a:r>
              <a:rPr lang="en-US" dirty="0" err="1"/>
              <a:t>rappresentano</a:t>
            </a:r>
            <a:r>
              <a:rPr lang="en-US" dirty="0"/>
              <a:t> la </a:t>
            </a:r>
            <a:r>
              <a:rPr lang="en-US" dirty="0" err="1"/>
              <a:t>pagina</a:t>
            </a:r>
            <a:r>
              <a:rPr lang="en-US" dirty="0"/>
              <a:t> di </a:t>
            </a:r>
            <a:r>
              <a:rPr lang="en-US" dirty="0" err="1"/>
              <a:t>gestione</a:t>
            </a:r>
            <a:r>
              <a:rPr lang="en-US" dirty="0"/>
              <a:t> </a:t>
            </a:r>
            <a:r>
              <a:rPr lang="en-US" dirty="0" err="1"/>
              <a:t>dell’account</a:t>
            </a:r>
            <a:r>
              <a:rPr lang="en-US" dirty="0"/>
              <a:t>, dove </a:t>
            </a:r>
            <a:r>
              <a:rPr lang="en-US" dirty="0" err="1"/>
              <a:t>l’utente</a:t>
            </a:r>
            <a:r>
              <a:rPr lang="en-US" dirty="0"/>
              <a:t> </a:t>
            </a:r>
            <a:r>
              <a:rPr lang="en-US" dirty="0" err="1"/>
              <a:t>può</a:t>
            </a:r>
            <a:r>
              <a:rPr lang="en-US" dirty="0"/>
              <a:t> </a:t>
            </a:r>
            <a:r>
              <a:rPr lang="en-US" dirty="0" err="1"/>
              <a:t>registrarsi</a:t>
            </a:r>
            <a:r>
              <a:rPr lang="en-US" dirty="0"/>
              <a:t> </a:t>
            </a:r>
            <a:r>
              <a:rPr lang="en-US" dirty="0" err="1"/>
              <a:t>nella</a:t>
            </a:r>
            <a:r>
              <a:rPr lang="en-US" dirty="0"/>
              <a:t> </a:t>
            </a:r>
            <a:r>
              <a:rPr lang="en-US" dirty="0" err="1"/>
              <a:t>parte</a:t>
            </a:r>
            <a:r>
              <a:rPr lang="en-US" dirty="0"/>
              <a:t> di “Sign Up” </a:t>
            </a:r>
            <a:r>
              <a:rPr lang="en-US" dirty="0" err="1"/>
              <a:t>inserendo</a:t>
            </a:r>
            <a:r>
              <a:rPr lang="en-US" dirty="0"/>
              <a:t> “Username” e “Password”. Una volta </a:t>
            </a:r>
            <a:r>
              <a:rPr lang="en-US" dirty="0" err="1"/>
              <a:t>registrato</a:t>
            </a:r>
            <a:r>
              <a:rPr lang="en-US" dirty="0"/>
              <a:t>, </a:t>
            </a:r>
            <a:r>
              <a:rPr lang="en-US" dirty="0" err="1"/>
              <a:t>l’utente</a:t>
            </a:r>
            <a:r>
              <a:rPr lang="en-US" dirty="0"/>
              <a:t>, con </a:t>
            </a:r>
            <a:r>
              <a:rPr lang="en-US" dirty="0" err="1"/>
              <a:t>quello</a:t>
            </a:r>
            <a:r>
              <a:rPr lang="en-US" dirty="0"/>
              <a:t> </a:t>
            </a:r>
            <a:r>
              <a:rPr lang="en-US" dirty="0" err="1"/>
              <a:t>stesso</a:t>
            </a:r>
            <a:r>
              <a:rPr lang="en-US" dirty="0"/>
              <a:t> “Username” e “Password”, </a:t>
            </a:r>
            <a:r>
              <a:rPr lang="en-US" dirty="0" err="1"/>
              <a:t>avrà</a:t>
            </a:r>
            <a:r>
              <a:rPr lang="en-US" dirty="0"/>
              <a:t> la </a:t>
            </a:r>
            <a:r>
              <a:rPr lang="en-US" dirty="0" err="1"/>
              <a:t>possibilità</a:t>
            </a:r>
            <a:r>
              <a:rPr lang="en-US" dirty="0"/>
              <a:t> di </a:t>
            </a:r>
            <a:r>
              <a:rPr lang="en-US" dirty="0" err="1"/>
              <a:t>accedere</a:t>
            </a:r>
            <a:r>
              <a:rPr lang="en-US" dirty="0"/>
              <a:t>.</a:t>
            </a:r>
          </a:p>
        </p:txBody>
      </p:sp>
      <p:sp>
        <p:nvSpPr>
          <p:cNvPr id="4" name="Slide Number Placeholder 3"/>
          <p:cNvSpPr>
            <a:spLocks noGrp="1"/>
          </p:cNvSpPr>
          <p:nvPr>
            <p:ph type="sldNum" sz="quarter" idx="5"/>
          </p:nvPr>
        </p:nvSpPr>
        <p:spPr/>
        <p:txBody>
          <a:bodyPr/>
          <a:lstStyle/>
          <a:p>
            <a:fld id="{CFF87021-C306-4859-9FB2-2E400523550E}" type="slidenum">
              <a:t>19</a:t>
            </a:fld>
            <a:endParaRPr lang="en-US"/>
          </a:p>
        </p:txBody>
      </p:sp>
    </p:spTree>
    <p:extLst>
      <p:ext uri="{BB962C8B-B14F-4D97-AF65-F5344CB8AC3E}">
        <p14:creationId xmlns:p14="http://schemas.microsoft.com/office/powerpoint/2010/main" val="85013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2 </a:t>
            </a:r>
            <a:r>
              <a:rPr lang="en-US" dirty="0" err="1"/>
              <a:t>interfacce</a:t>
            </a:r>
            <a:r>
              <a:rPr lang="en-US" dirty="0"/>
              <a:t> </a:t>
            </a:r>
            <a:r>
              <a:rPr lang="en-US" dirty="0" err="1"/>
              <a:t>che</a:t>
            </a:r>
            <a:r>
              <a:rPr lang="en-US" dirty="0"/>
              <a:t> </a:t>
            </a:r>
            <a:r>
              <a:rPr lang="en-US" dirty="0" err="1"/>
              <a:t>seguono</a:t>
            </a:r>
            <a:r>
              <a:rPr lang="en-US" dirty="0"/>
              <a:t> </a:t>
            </a:r>
            <a:r>
              <a:rPr lang="en-US" dirty="0" err="1"/>
              <a:t>rappresentano</a:t>
            </a:r>
            <a:r>
              <a:rPr lang="en-US" dirty="0"/>
              <a:t> la </a:t>
            </a:r>
            <a:r>
              <a:rPr lang="en-US" dirty="0" err="1"/>
              <a:t>pagina</a:t>
            </a:r>
            <a:r>
              <a:rPr lang="en-US" dirty="0"/>
              <a:t> home di </a:t>
            </a:r>
            <a:r>
              <a:rPr lang="en-US" dirty="0" err="1"/>
              <a:t>DattiloKing</a:t>
            </a:r>
            <a:r>
              <a:rPr lang="en-US" dirty="0"/>
              <a:t>, </a:t>
            </a:r>
            <a:r>
              <a:rPr lang="en-US" dirty="0" err="1"/>
              <a:t>però</a:t>
            </a:r>
            <a:r>
              <a:rPr lang="en-US" dirty="0"/>
              <a:t> </a:t>
            </a:r>
            <a:r>
              <a:rPr lang="en-US" dirty="0" err="1"/>
              <a:t>sta</a:t>
            </a:r>
            <a:r>
              <a:rPr lang="en-US" dirty="0"/>
              <a:t> volta, con </a:t>
            </a:r>
            <a:r>
              <a:rPr lang="en-US" dirty="0" err="1"/>
              <a:t>l’utente</a:t>
            </a:r>
            <a:r>
              <a:rPr lang="en-US" dirty="0"/>
              <a:t> </a:t>
            </a:r>
            <a:r>
              <a:rPr lang="en-US" dirty="0" err="1"/>
              <a:t>loggato</a:t>
            </a:r>
            <a:r>
              <a:rPr lang="en-US" dirty="0"/>
              <a:t>. La </a:t>
            </a:r>
            <a:r>
              <a:rPr lang="en-US" dirty="0" err="1"/>
              <a:t>pagina</a:t>
            </a:r>
            <a:r>
              <a:rPr lang="en-US" dirty="0"/>
              <a:t> ha le </a:t>
            </a:r>
            <a:r>
              <a:rPr lang="en-US" dirty="0" err="1"/>
              <a:t>stesse</a:t>
            </a:r>
            <a:r>
              <a:rPr lang="en-US" dirty="0"/>
              <a:t> </a:t>
            </a:r>
            <a:r>
              <a:rPr lang="en-US" dirty="0" err="1"/>
              <a:t>funzionalità</a:t>
            </a:r>
            <a:r>
              <a:rPr lang="en-US" dirty="0"/>
              <a:t> </a:t>
            </a:r>
            <a:r>
              <a:rPr lang="en-US" dirty="0" err="1"/>
              <a:t>che</a:t>
            </a:r>
            <a:r>
              <a:rPr lang="en-US" dirty="0"/>
              <a:t> con </a:t>
            </a:r>
            <a:r>
              <a:rPr lang="en-US" dirty="0" err="1"/>
              <a:t>l’utente</a:t>
            </a:r>
            <a:r>
              <a:rPr lang="en-US" dirty="0"/>
              <a:t> non </a:t>
            </a:r>
            <a:r>
              <a:rPr lang="en-US" dirty="0" err="1"/>
              <a:t>loggato</a:t>
            </a:r>
            <a:r>
              <a:rPr lang="en-US" dirty="0"/>
              <a:t>, con </a:t>
            </a:r>
            <a:r>
              <a:rPr lang="en-US" dirty="0" err="1"/>
              <a:t>l’aggiunta</a:t>
            </a:r>
            <a:r>
              <a:rPr lang="en-US" dirty="0"/>
              <a:t> </a:t>
            </a:r>
            <a:r>
              <a:rPr lang="en-US" dirty="0" err="1"/>
              <a:t>però</a:t>
            </a:r>
            <a:r>
              <a:rPr lang="en-US" dirty="0"/>
              <a:t>, </a:t>
            </a:r>
            <a:r>
              <a:rPr lang="en-US" dirty="0" err="1"/>
              <a:t>della</a:t>
            </a:r>
            <a:r>
              <a:rPr lang="en-US" dirty="0"/>
              <a:t> </a:t>
            </a:r>
            <a:r>
              <a:rPr lang="en-US" dirty="0" err="1"/>
              <a:t>possibilità</a:t>
            </a:r>
            <a:r>
              <a:rPr lang="en-US" dirty="0"/>
              <a:t> di </a:t>
            </a:r>
            <a:r>
              <a:rPr lang="en-US" dirty="0" err="1"/>
              <a:t>eliminare</a:t>
            </a:r>
            <a:r>
              <a:rPr lang="en-US" dirty="0"/>
              <a:t> </a:t>
            </a:r>
            <a:r>
              <a:rPr lang="en-US" dirty="0" err="1"/>
              <a:t>l’account</a:t>
            </a:r>
            <a:r>
              <a:rPr lang="en-US" dirty="0"/>
              <a:t>, la </a:t>
            </a:r>
            <a:r>
              <a:rPr lang="en-US" dirty="0" err="1"/>
              <a:t>possibilità</a:t>
            </a:r>
            <a:r>
              <a:rPr lang="en-US" dirty="0"/>
              <a:t> di fare il “Log Out” per </a:t>
            </a:r>
            <a:r>
              <a:rPr lang="en-US" dirty="0" err="1"/>
              <a:t>poter</a:t>
            </a:r>
            <a:r>
              <a:rPr lang="en-US" dirty="0"/>
              <a:t> </a:t>
            </a:r>
            <a:r>
              <a:rPr lang="en-US" dirty="0" err="1"/>
              <a:t>accedere</a:t>
            </a:r>
            <a:r>
              <a:rPr lang="en-US" dirty="0"/>
              <a:t> con un </a:t>
            </a:r>
            <a:r>
              <a:rPr lang="en-US" dirty="0" err="1"/>
              <a:t>altro</a:t>
            </a:r>
            <a:r>
              <a:rPr lang="en-US" dirty="0"/>
              <a:t> </a:t>
            </a:r>
            <a:r>
              <a:rPr lang="en-US" dirty="0" err="1"/>
              <a:t>utente</a:t>
            </a:r>
            <a:r>
              <a:rPr lang="en-US" dirty="0"/>
              <a:t>, la </a:t>
            </a:r>
            <a:r>
              <a:rPr lang="en-US" dirty="0" err="1"/>
              <a:t>possibilità</a:t>
            </a:r>
            <a:r>
              <a:rPr lang="en-US" dirty="0"/>
              <a:t> di </a:t>
            </a:r>
            <a:r>
              <a:rPr lang="en-US" dirty="0" err="1"/>
              <a:t>visualizzare</a:t>
            </a:r>
            <a:r>
              <a:rPr lang="en-US" dirty="0"/>
              <a:t> le </a:t>
            </a:r>
            <a:r>
              <a:rPr lang="en-US" dirty="0" err="1"/>
              <a:t>statistiche</a:t>
            </a:r>
            <a:r>
              <a:rPr lang="en-US" dirty="0"/>
              <a:t> di tutti </a:t>
            </a:r>
            <a:r>
              <a:rPr lang="en-US" dirty="0" err="1"/>
              <a:t>i</a:t>
            </a:r>
            <a:r>
              <a:rPr lang="en-US" dirty="0"/>
              <a:t> tempi e </a:t>
            </a:r>
            <a:r>
              <a:rPr lang="en-US" dirty="0" err="1"/>
              <a:t>giornaliere</a:t>
            </a:r>
            <a:r>
              <a:rPr lang="en-US" dirty="0"/>
              <a:t> </a:t>
            </a:r>
            <a:r>
              <a:rPr lang="en-US" dirty="0" err="1"/>
              <a:t>dell’utente</a:t>
            </a:r>
            <a:r>
              <a:rPr lang="en-US" dirty="0"/>
              <a:t> </a:t>
            </a:r>
            <a:r>
              <a:rPr lang="en-US" dirty="0" err="1"/>
              <a:t>loggato</a:t>
            </a:r>
            <a:r>
              <a:rPr lang="en-US" dirty="0"/>
              <a:t> e come ultimo, </a:t>
            </a:r>
            <a:r>
              <a:rPr lang="en-US" dirty="0" err="1"/>
              <a:t>l’aggiunta</a:t>
            </a:r>
            <a:r>
              <a:rPr lang="en-US" dirty="0"/>
              <a:t> </a:t>
            </a:r>
            <a:r>
              <a:rPr lang="en-US" dirty="0" err="1"/>
              <a:t>fondamentale</a:t>
            </a:r>
            <a:r>
              <a:rPr lang="en-US" dirty="0"/>
              <a:t>, il “</a:t>
            </a:r>
            <a:r>
              <a:rPr lang="en-US" dirty="0" err="1"/>
              <a:t>Multy</a:t>
            </a:r>
            <a:r>
              <a:rPr lang="en-US" dirty="0"/>
              <a:t> Player”: </a:t>
            </a:r>
            <a:r>
              <a:rPr lang="en-US" dirty="0" err="1"/>
              <a:t>L’utente</a:t>
            </a:r>
            <a:r>
              <a:rPr lang="en-US" dirty="0"/>
              <a:t>, </a:t>
            </a:r>
            <a:r>
              <a:rPr lang="en-US" dirty="0" err="1"/>
              <a:t>grazie</a:t>
            </a:r>
            <a:r>
              <a:rPr lang="en-US" dirty="0"/>
              <a:t> a </a:t>
            </a:r>
            <a:r>
              <a:rPr lang="en-US" dirty="0" err="1"/>
              <a:t>questa</a:t>
            </a:r>
            <a:r>
              <a:rPr lang="en-US" dirty="0"/>
              <a:t> </a:t>
            </a:r>
            <a:r>
              <a:rPr lang="en-US" dirty="0" err="1"/>
              <a:t>aggiunta</a:t>
            </a:r>
            <a:r>
              <a:rPr lang="en-US" dirty="0"/>
              <a:t>, </a:t>
            </a:r>
            <a:r>
              <a:rPr lang="en-US" dirty="0" err="1"/>
              <a:t>avrà</a:t>
            </a:r>
            <a:r>
              <a:rPr lang="en-US" dirty="0"/>
              <a:t> </a:t>
            </a:r>
            <a:r>
              <a:rPr lang="en-US" dirty="0" err="1"/>
              <a:t>possibilità</a:t>
            </a:r>
            <a:r>
              <a:rPr lang="en-US" dirty="0"/>
              <a:t> di </a:t>
            </a:r>
            <a:r>
              <a:rPr lang="en-US" dirty="0" err="1"/>
              <a:t>affrontare</a:t>
            </a:r>
            <a:r>
              <a:rPr lang="en-US" dirty="0"/>
              <a:t> </a:t>
            </a:r>
            <a:r>
              <a:rPr lang="en-US" dirty="0" err="1"/>
              <a:t>altri</a:t>
            </a:r>
            <a:r>
              <a:rPr lang="en-US" dirty="0"/>
              <a:t> </a:t>
            </a:r>
            <a:r>
              <a:rPr lang="en-US" dirty="0" err="1"/>
              <a:t>giocatori</a:t>
            </a:r>
            <a:r>
              <a:rPr lang="en-US" dirty="0"/>
              <a:t> e </a:t>
            </a:r>
            <a:r>
              <a:rPr lang="en-US" dirty="0" err="1"/>
              <a:t>vedere</a:t>
            </a:r>
            <a:r>
              <a:rPr lang="en-US" dirty="0"/>
              <a:t> chi è il </a:t>
            </a:r>
            <a:r>
              <a:rPr lang="en-US" dirty="0" err="1"/>
              <a:t>migliore</a:t>
            </a:r>
            <a:r>
              <a:rPr lang="en-US" dirty="0"/>
              <a:t> </a:t>
            </a:r>
            <a:r>
              <a:rPr lang="en-US" dirty="0" err="1"/>
              <a:t>tra</a:t>
            </a:r>
            <a:r>
              <a:rPr lang="en-US" dirty="0"/>
              <a:t> loro.</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FF87021-C306-4859-9FB2-2E400523550E}" type="slidenum">
              <a:t>20</a:t>
            </a:fld>
            <a:endParaRPr lang="en-US"/>
          </a:p>
        </p:txBody>
      </p:sp>
    </p:spTree>
    <p:extLst>
      <p:ext uri="{BB962C8B-B14F-4D97-AF65-F5344CB8AC3E}">
        <p14:creationId xmlns:p14="http://schemas.microsoft.com/office/powerpoint/2010/main" val="1764544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seguente</a:t>
            </a:r>
            <a:r>
              <a:rPr lang="en-US" dirty="0"/>
              <a:t> </a:t>
            </a:r>
            <a:r>
              <a:rPr lang="en-US" dirty="0" err="1"/>
              <a:t>interfaccia</a:t>
            </a:r>
            <a:r>
              <a:rPr lang="en-US" dirty="0"/>
              <a:t> </a:t>
            </a:r>
            <a:r>
              <a:rPr lang="en-US" dirty="0" err="1"/>
              <a:t>rappresenta</a:t>
            </a:r>
            <a:r>
              <a:rPr lang="en-US" dirty="0"/>
              <a:t> la </a:t>
            </a:r>
            <a:r>
              <a:rPr lang="en-US" dirty="0" err="1"/>
              <a:t>pagina</a:t>
            </a:r>
            <a:r>
              <a:rPr lang="en-US" dirty="0"/>
              <a:t> </a:t>
            </a:r>
            <a:r>
              <a:rPr lang="en-US" dirty="0" err="1"/>
              <a:t>principale</a:t>
            </a:r>
            <a:r>
              <a:rPr lang="en-US" dirty="0"/>
              <a:t> di </a:t>
            </a:r>
            <a:r>
              <a:rPr lang="en-US" dirty="0" err="1"/>
              <a:t>DattiloKing</a:t>
            </a:r>
            <a:r>
              <a:rPr lang="en-US" dirty="0"/>
              <a:t>, </a:t>
            </a:r>
            <a:r>
              <a:rPr lang="en-US" dirty="0" err="1"/>
              <a:t>una</a:t>
            </a:r>
            <a:r>
              <a:rPr lang="en-US" dirty="0"/>
              <a:t> volta </a:t>
            </a:r>
            <a:r>
              <a:rPr lang="en-US" dirty="0" err="1"/>
              <a:t>premuto</a:t>
            </a:r>
            <a:r>
              <a:rPr lang="en-US" dirty="0"/>
              <a:t> </a:t>
            </a:r>
            <a:r>
              <a:rPr lang="en-US" dirty="0" err="1"/>
              <a:t>sul</a:t>
            </a:r>
            <a:r>
              <a:rPr lang="en-US" dirty="0"/>
              <a:t> tasto “Single player”, </a:t>
            </a:r>
            <a:r>
              <a:rPr lang="en-US" dirty="0" err="1"/>
              <a:t>presente</a:t>
            </a:r>
            <a:r>
              <a:rPr lang="en-US" dirty="0"/>
              <a:t> </a:t>
            </a:r>
            <a:r>
              <a:rPr lang="en-US" dirty="0" err="1"/>
              <a:t>nella</a:t>
            </a:r>
            <a:r>
              <a:rPr lang="en-US" dirty="0"/>
              <a:t> home, </a:t>
            </a:r>
            <a:r>
              <a:rPr lang="en-US" dirty="0" err="1"/>
              <a:t>l’utente</a:t>
            </a:r>
            <a:r>
              <a:rPr lang="en-US" dirty="0"/>
              <a:t> </a:t>
            </a:r>
            <a:r>
              <a:rPr lang="en-US" dirty="0" err="1"/>
              <a:t>verrà</a:t>
            </a:r>
            <a:r>
              <a:rPr lang="en-US" dirty="0"/>
              <a:t> </a:t>
            </a:r>
            <a:r>
              <a:rPr lang="en-US" dirty="0" err="1"/>
              <a:t>portato</a:t>
            </a:r>
            <a:r>
              <a:rPr lang="en-US" dirty="0"/>
              <a:t> </a:t>
            </a:r>
            <a:r>
              <a:rPr lang="en-US" dirty="0" err="1"/>
              <a:t>nella</a:t>
            </a:r>
            <a:r>
              <a:rPr lang="en-US" dirty="0"/>
              <a:t> zona di Singleplayer, dove </a:t>
            </a:r>
            <a:r>
              <a:rPr lang="en-US" dirty="0" err="1"/>
              <a:t>verrà</a:t>
            </a:r>
            <a:r>
              <a:rPr lang="en-US" dirty="0"/>
              <a:t> illustrata </a:t>
            </a:r>
            <a:r>
              <a:rPr lang="en-US" dirty="0" err="1"/>
              <a:t>una</a:t>
            </a:r>
            <a:r>
              <a:rPr lang="en-US" dirty="0"/>
              <a:t> </a:t>
            </a:r>
            <a:r>
              <a:rPr lang="en-US" dirty="0" err="1"/>
              <a:t>frase</a:t>
            </a:r>
            <a:r>
              <a:rPr lang="en-US" dirty="0"/>
              <a:t> </a:t>
            </a:r>
            <a:r>
              <a:rPr lang="en-US" dirty="0" err="1"/>
              <a:t>sullo</a:t>
            </a:r>
            <a:r>
              <a:rPr lang="en-US" dirty="0"/>
              <a:t> </a:t>
            </a:r>
            <a:r>
              <a:rPr lang="en-US" dirty="0" err="1"/>
              <a:t>schermo</a:t>
            </a:r>
            <a:r>
              <a:rPr lang="en-US" dirty="0"/>
              <a:t>. Per </a:t>
            </a:r>
            <a:r>
              <a:rPr lang="en-US" dirty="0" err="1"/>
              <a:t>completare</a:t>
            </a:r>
            <a:r>
              <a:rPr lang="en-US" dirty="0"/>
              <a:t> la </a:t>
            </a:r>
            <a:r>
              <a:rPr lang="en-US" dirty="0" err="1"/>
              <a:t>seguente</a:t>
            </a:r>
            <a:r>
              <a:rPr lang="en-US" dirty="0"/>
              <a:t> </a:t>
            </a:r>
            <a:r>
              <a:rPr lang="en-US" dirty="0" err="1"/>
              <a:t>frase</a:t>
            </a:r>
            <a:r>
              <a:rPr lang="en-US" dirty="0"/>
              <a:t> e </a:t>
            </a:r>
            <a:r>
              <a:rPr lang="en-US" dirty="0" err="1"/>
              <a:t>iniziare</a:t>
            </a:r>
            <a:r>
              <a:rPr lang="en-US" dirty="0"/>
              <a:t> a </a:t>
            </a:r>
            <a:r>
              <a:rPr lang="en-US" dirty="0" err="1"/>
              <a:t>esercitarti</a:t>
            </a:r>
            <a:r>
              <a:rPr lang="en-US" dirty="0"/>
              <a:t>, </a:t>
            </a:r>
            <a:r>
              <a:rPr lang="en-US" dirty="0" err="1"/>
              <a:t>verrà</a:t>
            </a:r>
            <a:r>
              <a:rPr lang="en-US" dirty="0"/>
              <a:t> </a:t>
            </a:r>
            <a:r>
              <a:rPr lang="en-US" dirty="0" err="1"/>
              <a:t>proposta</a:t>
            </a:r>
            <a:r>
              <a:rPr lang="en-US" dirty="0"/>
              <a:t> </a:t>
            </a:r>
            <a:r>
              <a:rPr lang="en-US" dirty="0" err="1"/>
              <a:t>una</a:t>
            </a:r>
            <a:r>
              <a:rPr lang="en-US" dirty="0"/>
              <a:t> </a:t>
            </a:r>
            <a:r>
              <a:rPr lang="en-US" dirty="0" err="1"/>
              <a:t>tastiera</a:t>
            </a:r>
            <a:r>
              <a:rPr lang="en-US" dirty="0"/>
              <a:t> sotto lo </a:t>
            </a:r>
            <a:r>
              <a:rPr lang="en-US" dirty="0" err="1"/>
              <a:t>schermo</a:t>
            </a:r>
            <a:r>
              <a:rPr lang="en-US" dirty="0"/>
              <a:t> </a:t>
            </a:r>
            <a:r>
              <a:rPr lang="en-US" dirty="0" err="1"/>
              <a:t>che</a:t>
            </a:r>
            <a:r>
              <a:rPr lang="en-US" dirty="0"/>
              <a:t> lo </a:t>
            </a:r>
            <a:r>
              <a:rPr lang="en-US" dirty="0" err="1"/>
              <a:t>aiuterà</a:t>
            </a:r>
            <a:r>
              <a:rPr lang="en-US" dirty="0"/>
              <a:t> </a:t>
            </a:r>
            <a:r>
              <a:rPr lang="en-US" dirty="0" err="1"/>
              <a:t>nell’intento</a:t>
            </a:r>
            <a:r>
              <a:rPr lang="en-US" dirty="0"/>
              <a:t> di </a:t>
            </a:r>
            <a:r>
              <a:rPr lang="en-US" dirty="0" err="1"/>
              <a:t>completarla</a:t>
            </a:r>
            <a:r>
              <a:rPr lang="en-US" dirty="0"/>
              <a:t> e di </a:t>
            </a:r>
            <a:r>
              <a:rPr lang="en-US" dirty="0" err="1"/>
              <a:t>imparare</a:t>
            </a:r>
            <a:r>
              <a:rPr lang="en-US" dirty="0"/>
              <a:t> a </a:t>
            </a:r>
            <a:r>
              <a:rPr lang="en-US" dirty="0" err="1"/>
              <a:t>scrivere</a:t>
            </a:r>
            <a:r>
              <a:rPr lang="en-US" dirty="0"/>
              <a:t>. Durante la </a:t>
            </a:r>
            <a:r>
              <a:rPr lang="en-US" dirty="0" err="1"/>
              <a:t>scrittura</a:t>
            </a:r>
            <a:r>
              <a:rPr lang="en-US" dirty="0"/>
              <a:t> </a:t>
            </a:r>
            <a:r>
              <a:rPr lang="en-US" dirty="0" err="1"/>
              <a:t>della</a:t>
            </a:r>
            <a:r>
              <a:rPr lang="en-US" dirty="0"/>
              <a:t> </a:t>
            </a:r>
            <a:r>
              <a:rPr lang="en-US" dirty="0" err="1"/>
              <a:t>frase</a:t>
            </a:r>
            <a:r>
              <a:rPr lang="en-US" dirty="0"/>
              <a:t>, ogni </a:t>
            </a:r>
            <a:r>
              <a:rPr lang="en-US" dirty="0" err="1"/>
              <a:t>lettera</a:t>
            </a:r>
            <a:r>
              <a:rPr lang="en-US" dirty="0"/>
              <a:t> non </a:t>
            </a:r>
            <a:r>
              <a:rPr lang="en-US" dirty="0" err="1"/>
              <a:t>premuta</a:t>
            </a:r>
            <a:r>
              <a:rPr lang="en-US" dirty="0"/>
              <a:t> </a:t>
            </a:r>
            <a:r>
              <a:rPr lang="en-US" dirty="0" err="1"/>
              <a:t>correttamente</a:t>
            </a:r>
            <a:r>
              <a:rPr lang="en-US" dirty="0"/>
              <a:t> </a:t>
            </a:r>
            <a:r>
              <a:rPr lang="en-US" dirty="0" err="1"/>
              <a:t>conterà</a:t>
            </a:r>
            <a:r>
              <a:rPr lang="en-US" dirty="0"/>
              <a:t> come </a:t>
            </a:r>
            <a:r>
              <a:rPr lang="en-US" dirty="0" err="1"/>
              <a:t>errore</a:t>
            </a:r>
            <a:r>
              <a:rPr lang="en-US" dirty="0"/>
              <a:t> e la </a:t>
            </a:r>
            <a:r>
              <a:rPr lang="en-US" dirty="0" err="1"/>
              <a:t>frase</a:t>
            </a:r>
            <a:r>
              <a:rPr lang="en-US" dirty="0"/>
              <a:t> non </a:t>
            </a:r>
            <a:r>
              <a:rPr lang="en-US" dirty="0" err="1"/>
              <a:t>continuerà</a:t>
            </a:r>
            <a:r>
              <a:rPr lang="en-US" dirty="0"/>
              <a:t> </a:t>
            </a:r>
            <a:r>
              <a:rPr lang="en-US" dirty="0" err="1"/>
              <a:t>finché</a:t>
            </a:r>
            <a:r>
              <a:rPr lang="en-US" dirty="0"/>
              <a:t> </a:t>
            </a:r>
            <a:r>
              <a:rPr lang="en-US" dirty="0" err="1"/>
              <a:t>l’utente</a:t>
            </a:r>
            <a:r>
              <a:rPr lang="en-US" dirty="0"/>
              <a:t> non </a:t>
            </a:r>
            <a:r>
              <a:rPr lang="en-US" dirty="0" err="1"/>
              <a:t>avrà</a:t>
            </a:r>
            <a:r>
              <a:rPr lang="en-US" dirty="0"/>
              <a:t> </a:t>
            </a:r>
            <a:r>
              <a:rPr lang="en-US" dirty="0" err="1"/>
              <a:t>scritto</a:t>
            </a:r>
            <a:r>
              <a:rPr lang="en-US" dirty="0"/>
              <a:t> la </a:t>
            </a:r>
            <a:r>
              <a:rPr lang="en-US" dirty="0" err="1"/>
              <a:t>lettera</a:t>
            </a:r>
            <a:r>
              <a:rPr lang="en-US" dirty="0"/>
              <a:t> </a:t>
            </a:r>
            <a:r>
              <a:rPr lang="en-US" dirty="0" err="1"/>
              <a:t>corretta</a:t>
            </a:r>
            <a:r>
              <a:rPr lang="en-US" dirty="0"/>
              <a:t>. Dopo aver </a:t>
            </a:r>
            <a:r>
              <a:rPr lang="en-US" dirty="0" err="1"/>
              <a:t>completato</a:t>
            </a:r>
            <a:r>
              <a:rPr lang="en-US" dirty="0"/>
              <a:t> la </a:t>
            </a:r>
            <a:r>
              <a:rPr lang="en-US" dirty="0" err="1"/>
              <a:t>frase</a:t>
            </a:r>
            <a:r>
              <a:rPr lang="en-US" dirty="0"/>
              <a:t>, ne </a:t>
            </a:r>
            <a:r>
              <a:rPr lang="en-US" dirty="0" err="1"/>
              <a:t>apparirà</a:t>
            </a:r>
            <a:r>
              <a:rPr lang="en-US" dirty="0"/>
              <a:t> subito </a:t>
            </a:r>
            <a:r>
              <a:rPr lang="en-US" dirty="0" err="1"/>
              <a:t>un’altra</a:t>
            </a:r>
            <a:r>
              <a:rPr lang="en-US" dirty="0"/>
              <a:t> da </a:t>
            </a:r>
            <a:r>
              <a:rPr lang="en-US" dirty="0" err="1"/>
              <a:t>completare</a:t>
            </a:r>
            <a:r>
              <a:rPr lang="en-US" dirty="0"/>
              <a:t> e in </a:t>
            </a:r>
            <a:r>
              <a:rPr lang="en-US" dirty="0" err="1"/>
              <a:t>caso</a:t>
            </a:r>
            <a:r>
              <a:rPr lang="en-US" dirty="0"/>
              <a:t> </a:t>
            </a:r>
            <a:r>
              <a:rPr lang="en-US" dirty="0" err="1"/>
              <a:t>l’utente</a:t>
            </a:r>
            <a:r>
              <a:rPr lang="en-US" dirty="0"/>
              <a:t> non </a:t>
            </a:r>
            <a:r>
              <a:rPr lang="en-US" dirty="0" err="1"/>
              <a:t>voglia</a:t>
            </a:r>
            <a:r>
              <a:rPr lang="en-US" dirty="0"/>
              <a:t> di </a:t>
            </a:r>
            <a:r>
              <a:rPr lang="en-US" dirty="0" err="1"/>
              <a:t>continuare</a:t>
            </a:r>
            <a:r>
              <a:rPr lang="en-US" dirty="0"/>
              <a:t> la </a:t>
            </a:r>
            <a:r>
              <a:rPr lang="en-US" dirty="0" err="1"/>
              <a:t>frase</a:t>
            </a:r>
            <a:r>
              <a:rPr lang="en-US" dirty="0"/>
              <a:t>, </a:t>
            </a:r>
            <a:r>
              <a:rPr lang="en-US" dirty="0" err="1"/>
              <a:t>gli</a:t>
            </a:r>
            <a:r>
              <a:rPr lang="en-US" dirty="0"/>
              <a:t> </a:t>
            </a:r>
            <a:r>
              <a:rPr lang="en-US" dirty="0" err="1"/>
              <a:t>basterà</a:t>
            </a:r>
            <a:r>
              <a:rPr lang="en-US" dirty="0"/>
              <a:t> </a:t>
            </a:r>
            <a:r>
              <a:rPr lang="en-US" dirty="0" err="1"/>
              <a:t>premere</a:t>
            </a:r>
            <a:r>
              <a:rPr lang="en-US" dirty="0"/>
              <a:t> </a:t>
            </a:r>
            <a:r>
              <a:rPr lang="en-US" dirty="0" err="1"/>
              <a:t>sul</a:t>
            </a:r>
            <a:r>
              <a:rPr lang="en-US" dirty="0"/>
              <a:t> logo </a:t>
            </a:r>
            <a:r>
              <a:rPr lang="en-US" dirty="0" err="1"/>
              <a:t>della</a:t>
            </a:r>
            <a:r>
              <a:rPr lang="en-US" dirty="0"/>
              <a:t> casa per </a:t>
            </a:r>
            <a:r>
              <a:rPr lang="en-US" dirty="0" err="1"/>
              <a:t>tornare</a:t>
            </a:r>
            <a:r>
              <a:rPr lang="en-US" dirty="0"/>
              <a:t> </a:t>
            </a:r>
            <a:r>
              <a:rPr lang="en-US" dirty="0" err="1"/>
              <a:t>alla</a:t>
            </a:r>
            <a:r>
              <a:rPr lang="en-US" dirty="0"/>
              <a:t> </a:t>
            </a:r>
            <a:r>
              <a:rPr lang="en-US" dirty="0" err="1"/>
              <a:t>pagina</a:t>
            </a:r>
            <a:r>
              <a:rPr lang="en-US" dirty="0"/>
              <a:t> di home. Per </a:t>
            </a:r>
            <a:r>
              <a:rPr lang="en-US" dirty="0" err="1"/>
              <a:t>l’utente</a:t>
            </a:r>
            <a:r>
              <a:rPr lang="en-US" dirty="0"/>
              <a:t> non </a:t>
            </a:r>
            <a:r>
              <a:rPr lang="en-US" dirty="0" err="1"/>
              <a:t>loggato</a:t>
            </a:r>
            <a:r>
              <a:rPr lang="en-US" dirty="0"/>
              <a:t> a ogni </a:t>
            </a:r>
            <a:r>
              <a:rPr lang="en-US" dirty="0" err="1"/>
              <a:t>completamento</a:t>
            </a:r>
            <a:r>
              <a:rPr lang="en-US" dirty="0"/>
              <a:t> </a:t>
            </a:r>
            <a:r>
              <a:rPr lang="en-US" dirty="0" err="1"/>
              <a:t>della</a:t>
            </a:r>
            <a:r>
              <a:rPr lang="en-US" dirty="0"/>
              <a:t> </a:t>
            </a:r>
            <a:r>
              <a:rPr lang="en-US" dirty="0" err="1"/>
              <a:t>frase</a:t>
            </a:r>
            <a:r>
              <a:rPr lang="en-US" dirty="0"/>
              <a:t> </a:t>
            </a:r>
            <a:r>
              <a:rPr lang="en-US" dirty="0" err="1"/>
              <a:t>potrà</a:t>
            </a:r>
            <a:r>
              <a:rPr lang="en-US" dirty="0"/>
              <a:t> </a:t>
            </a:r>
            <a:r>
              <a:rPr lang="en-US" dirty="0" err="1"/>
              <a:t>osservare</a:t>
            </a:r>
            <a:r>
              <a:rPr lang="en-US" dirty="0"/>
              <a:t> il </a:t>
            </a:r>
            <a:r>
              <a:rPr lang="en-US" dirty="0" err="1"/>
              <a:t>punteggio</a:t>
            </a:r>
            <a:r>
              <a:rPr lang="en-US" dirty="0"/>
              <a:t> a </a:t>
            </a:r>
            <a:r>
              <a:rPr lang="en-US" dirty="0" err="1"/>
              <a:t>schermo</a:t>
            </a:r>
            <a:r>
              <a:rPr lang="en-US" dirty="0"/>
              <a:t> senza </a:t>
            </a:r>
            <a:r>
              <a:rPr lang="en-US" dirty="0" err="1"/>
              <a:t>però</a:t>
            </a:r>
            <a:r>
              <a:rPr lang="en-US" dirty="0"/>
              <a:t>, </a:t>
            </a:r>
            <a:r>
              <a:rPr lang="en-US" dirty="0" err="1"/>
              <a:t>essere</a:t>
            </a:r>
            <a:r>
              <a:rPr lang="en-US" dirty="0"/>
              <a:t> </a:t>
            </a:r>
            <a:r>
              <a:rPr lang="en-US" dirty="0" err="1"/>
              <a:t>salvato</a:t>
            </a:r>
            <a:r>
              <a:rPr lang="en-US" dirty="0"/>
              <a:t> </a:t>
            </a:r>
            <a:r>
              <a:rPr lang="en-US" dirty="0" err="1"/>
              <a:t>nel</a:t>
            </a:r>
            <a:r>
              <a:rPr lang="en-US" dirty="0"/>
              <a:t> database, </a:t>
            </a:r>
            <a:r>
              <a:rPr lang="en-US" dirty="0" err="1"/>
              <a:t>invece</a:t>
            </a:r>
            <a:r>
              <a:rPr lang="en-US" dirty="0"/>
              <a:t>, per </a:t>
            </a:r>
            <a:r>
              <a:rPr lang="en-US" dirty="0" err="1"/>
              <a:t>quello</a:t>
            </a:r>
            <a:r>
              <a:rPr lang="en-US" dirty="0"/>
              <a:t> </a:t>
            </a:r>
            <a:r>
              <a:rPr lang="en-US" dirty="0" err="1"/>
              <a:t>loggato</a:t>
            </a:r>
            <a:r>
              <a:rPr lang="en-US" dirty="0"/>
              <a:t>, ogni </a:t>
            </a:r>
            <a:r>
              <a:rPr lang="en-US" dirty="0" err="1"/>
              <a:t>frase</a:t>
            </a:r>
            <a:r>
              <a:rPr lang="en-US" dirty="0"/>
              <a:t> </a:t>
            </a:r>
            <a:r>
              <a:rPr lang="en-US" dirty="0" err="1"/>
              <a:t>completata</a:t>
            </a:r>
            <a:r>
              <a:rPr lang="en-US" dirty="0"/>
              <a:t> </a:t>
            </a:r>
            <a:r>
              <a:rPr lang="en-US" dirty="0" err="1"/>
              <a:t>avrà</a:t>
            </a:r>
            <a:r>
              <a:rPr lang="en-US" dirty="0"/>
              <a:t> un </a:t>
            </a:r>
            <a:r>
              <a:rPr lang="en-US" dirty="0" err="1"/>
              <a:t>punteggio</a:t>
            </a:r>
            <a:r>
              <a:rPr lang="en-US" dirty="0"/>
              <a:t> </a:t>
            </a:r>
            <a:r>
              <a:rPr lang="en-US" dirty="0" err="1"/>
              <a:t>dettagliato</a:t>
            </a:r>
            <a:r>
              <a:rPr lang="en-US" dirty="0"/>
              <a:t> da </a:t>
            </a:r>
            <a:r>
              <a:rPr lang="en-US" dirty="0" err="1"/>
              <a:t>poter</a:t>
            </a:r>
            <a:r>
              <a:rPr lang="en-US" dirty="0"/>
              <a:t> </a:t>
            </a:r>
            <a:r>
              <a:rPr lang="en-US" dirty="0" err="1"/>
              <a:t>visualizzare</a:t>
            </a:r>
            <a:r>
              <a:rPr lang="en-US" dirty="0"/>
              <a:t> </a:t>
            </a:r>
            <a:r>
              <a:rPr lang="en-US" dirty="0" err="1"/>
              <a:t>direttamente</a:t>
            </a:r>
            <a:r>
              <a:rPr lang="en-US" dirty="0"/>
              <a:t> a </a:t>
            </a:r>
            <a:r>
              <a:rPr lang="en-US" dirty="0" err="1"/>
              <a:t>schermo</a:t>
            </a:r>
            <a:r>
              <a:rPr lang="en-US" dirty="0"/>
              <a:t> </a:t>
            </a:r>
            <a:r>
              <a:rPr lang="en-US" dirty="0" err="1"/>
              <a:t>che</a:t>
            </a:r>
            <a:r>
              <a:rPr lang="en-US" dirty="0"/>
              <a:t> poi </a:t>
            </a:r>
            <a:r>
              <a:rPr lang="en-US" dirty="0" err="1"/>
              <a:t>verrà</a:t>
            </a:r>
            <a:r>
              <a:rPr lang="en-US" dirty="0"/>
              <a:t> </a:t>
            </a:r>
            <a:r>
              <a:rPr lang="en-US" dirty="0" err="1"/>
              <a:t>salvato</a:t>
            </a:r>
            <a:r>
              <a:rPr lang="en-US" dirty="0"/>
              <a:t> </a:t>
            </a:r>
            <a:r>
              <a:rPr lang="en-US" dirty="0" err="1"/>
              <a:t>nel</a:t>
            </a:r>
            <a:r>
              <a:rPr lang="en-US" dirty="0"/>
              <a:t> database per fare </a:t>
            </a:r>
            <a:r>
              <a:rPr lang="en-US" dirty="0" err="1"/>
              <a:t>una</a:t>
            </a:r>
            <a:r>
              <a:rPr lang="en-US" dirty="0"/>
              <a:t> media con </a:t>
            </a:r>
            <a:r>
              <a:rPr lang="en-US" dirty="0" err="1"/>
              <a:t>gli</a:t>
            </a:r>
            <a:r>
              <a:rPr lang="en-US" dirty="0"/>
              <a:t> </a:t>
            </a:r>
            <a:r>
              <a:rPr lang="en-US" dirty="0" err="1"/>
              <a:t>altri</a:t>
            </a:r>
            <a:r>
              <a:rPr lang="en-US" dirty="0"/>
              <a:t> </a:t>
            </a:r>
            <a:r>
              <a:rPr lang="en-US" dirty="0" err="1"/>
              <a:t>punteggi</a:t>
            </a:r>
            <a:r>
              <a:rPr lang="en-US" dirty="0"/>
              <a:t> </a:t>
            </a:r>
            <a:r>
              <a:rPr lang="en-US" dirty="0" err="1"/>
              <a:t>già</a:t>
            </a:r>
            <a:r>
              <a:rPr lang="en-US" dirty="0"/>
              <a:t> </a:t>
            </a:r>
            <a:r>
              <a:rPr lang="en-US" dirty="0" err="1"/>
              <a:t>totalizzati</a:t>
            </a:r>
            <a:r>
              <a:rPr lang="en-US" dirty="0"/>
              <a:t> in </a:t>
            </a:r>
            <a:r>
              <a:rPr lang="en-US" dirty="0" err="1"/>
              <a:t>passato</a:t>
            </a:r>
            <a:r>
              <a:rPr lang="en-US" dirty="0"/>
              <a:t>. Al </a:t>
            </a:r>
            <a:r>
              <a:rPr lang="en-US" dirty="0" err="1"/>
              <a:t>ritorno</a:t>
            </a:r>
            <a:r>
              <a:rPr lang="en-US" dirty="0"/>
              <a:t> </a:t>
            </a:r>
            <a:r>
              <a:rPr lang="en-US" dirty="0" err="1"/>
              <a:t>della</a:t>
            </a:r>
            <a:r>
              <a:rPr lang="en-US" dirty="0"/>
              <a:t> </a:t>
            </a:r>
            <a:r>
              <a:rPr lang="en-US" dirty="0" err="1"/>
              <a:t>pagina</a:t>
            </a:r>
            <a:r>
              <a:rPr lang="en-US" dirty="0"/>
              <a:t> home, </a:t>
            </a:r>
            <a:r>
              <a:rPr lang="en-US" dirty="0" err="1"/>
              <a:t>durante</a:t>
            </a:r>
            <a:r>
              <a:rPr lang="en-US" dirty="0"/>
              <a:t> la </a:t>
            </a:r>
            <a:r>
              <a:rPr lang="en-US" dirty="0" err="1"/>
              <a:t>frase</a:t>
            </a:r>
            <a:r>
              <a:rPr lang="en-US" dirty="0"/>
              <a:t> in </a:t>
            </a:r>
            <a:r>
              <a:rPr lang="en-US" dirty="0" err="1"/>
              <a:t>corso</a:t>
            </a:r>
            <a:r>
              <a:rPr lang="en-US" dirty="0"/>
              <a:t>, non </a:t>
            </a:r>
            <a:r>
              <a:rPr lang="en-US" dirty="0" err="1"/>
              <a:t>verranno</a:t>
            </a:r>
            <a:r>
              <a:rPr lang="en-US" dirty="0"/>
              <a:t> </a:t>
            </a:r>
            <a:r>
              <a:rPr lang="en-US" dirty="0" err="1"/>
              <a:t>presi</a:t>
            </a:r>
            <a:r>
              <a:rPr lang="en-US" dirty="0"/>
              <a:t> in </a:t>
            </a:r>
            <a:r>
              <a:rPr lang="en-US" dirty="0" err="1"/>
              <a:t>considerazione</a:t>
            </a:r>
            <a:r>
              <a:rPr lang="en-US" dirty="0"/>
              <a:t> </a:t>
            </a:r>
            <a:r>
              <a:rPr lang="en-US" dirty="0" err="1"/>
              <a:t>i</a:t>
            </a:r>
            <a:r>
              <a:rPr lang="en-US" dirty="0"/>
              <a:t> </a:t>
            </a:r>
            <a:r>
              <a:rPr lang="en-US" dirty="0" err="1"/>
              <a:t>punteggi</a:t>
            </a:r>
            <a:r>
              <a:rPr lang="en-US" dirty="0"/>
              <a:t> per </a:t>
            </a:r>
            <a:r>
              <a:rPr lang="en-US" dirty="0" err="1"/>
              <a:t>eseguire</a:t>
            </a:r>
            <a:r>
              <a:rPr lang="en-US" dirty="0"/>
              <a:t> </a:t>
            </a:r>
            <a:r>
              <a:rPr lang="en-US" dirty="0" err="1"/>
              <a:t>delle</a:t>
            </a:r>
            <a:r>
              <a:rPr lang="en-US" dirty="0"/>
              <a:t> </a:t>
            </a:r>
            <a:r>
              <a:rPr lang="en-US" dirty="0" err="1"/>
              <a:t>medie</a:t>
            </a:r>
            <a:r>
              <a:rPr lang="en-US" dirty="0"/>
              <a:t>. </a:t>
            </a:r>
          </a:p>
        </p:txBody>
      </p:sp>
      <p:sp>
        <p:nvSpPr>
          <p:cNvPr id="4" name="Slide Number Placeholder 3"/>
          <p:cNvSpPr>
            <a:spLocks noGrp="1"/>
          </p:cNvSpPr>
          <p:nvPr>
            <p:ph type="sldNum" sz="quarter" idx="5"/>
          </p:nvPr>
        </p:nvSpPr>
        <p:spPr/>
        <p:txBody>
          <a:bodyPr/>
          <a:lstStyle/>
          <a:p>
            <a:fld id="{CFF87021-C306-4859-9FB2-2E400523550E}" type="slidenum">
              <a:t>21</a:t>
            </a:fld>
            <a:endParaRPr lang="en-US"/>
          </a:p>
        </p:txBody>
      </p:sp>
    </p:spTree>
    <p:extLst>
      <p:ext uri="{BB962C8B-B14F-4D97-AF65-F5344CB8AC3E}">
        <p14:creationId xmlns:p14="http://schemas.microsoft.com/office/powerpoint/2010/main" val="319665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None/>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Ho creato il database di nome </a:t>
            </a:r>
            <a:r>
              <a:rPr lang="it-CH" sz="1800" dirty="0" err="1">
                <a:effectLst/>
                <a:latin typeface="Arial" panose="020B0604020202020204" pitchFamily="34" charset="0"/>
                <a:ea typeface="Times New Roman" panose="02020603050405020304" pitchFamily="18" charset="0"/>
                <a:cs typeface="Times New Roman" panose="02020603050405020304" pitchFamily="18" charset="0"/>
              </a:rPr>
              <a:t>dattiloking</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con quattro tabelle al suo interno, una tabella “</a:t>
            </a: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rooms</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la quale ha l’id come identificatore, “</a:t>
            </a: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code</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che è il codice della stanza, “</a:t>
            </a: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creator</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che è lo username dell’utente che ha creato la stanza, “</a:t>
            </a: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round</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che è il numero di round della partita della stanza, “</a:t>
            </a:r>
            <a:r>
              <a:rPr lang="it-CH" sz="1800" b="1" dirty="0" err="1">
                <a:effectLst/>
                <a:latin typeface="Arial" panose="020B0604020202020204" pitchFamily="34" charset="0"/>
                <a:ea typeface="Times New Roman" panose="02020603050405020304" pitchFamily="18" charset="0"/>
                <a:cs typeface="Times New Roman" panose="02020603050405020304" pitchFamily="18" charset="0"/>
              </a:rPr>
              <a:t>started</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che indica se la partita è iniziata e “</a:t>
            </a: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frasi</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che contiene tutte le frasi utilizzate nei vari round della stanza.</a:t>
            </a:r>
          </a:p>
          <a:p>
            <a:pPr>
              <a:buNone/>
            </a:pPr>
            <a:r>
              <a:rPr lang="it-CH" sz="18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La tabella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“frase”</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contiene il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“testo”</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delle frasi che devono apparire quando ci si esercita e quando si gioca alla modalità multiplayer, 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“lingua”</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e 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“lunghezza”</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Inoltre, c’è anche un’altra tabella: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it-IT" sz="1800" b="1" dirty="0" err="1">
                <a:effectLst/>
                <a:latin typeface="Arial" panose="020B0604020202020204" pitchFamily="34" charset="0"/>
                <a:ea typeface="Times New Roman" panose="02020603050405020304" pitchFamily="18" charset="0"/>
                <a:cs typeface="Times New Roman" panose="02020603050405020304" pitchFamily="18" charset="0"/>
              </a:rPr>
              <a:t>turno_storico</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la quale contiene i dati di tutti i turni dei giocatori, per quanto riguarda la giornata stessa e lo storico totale. Infine è presente una tabella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“utente”</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la quale salva lo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“username”</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il quale deve essere univoco e 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degli utenti una volta che si registrano.</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Infine esiste la tabella “</a:t>
            </a:r>
            <a:r>
              <a:rPr lang="it-IT" sz="1800" b="1" dirty="0" err="1">
                <a:effectLst/>
                <a:latin typeface="Arial" panose="020B0604020202020204" pitchFamily="34" charset="0"/>
                <a:ea typeface="Times New Roman" panose="02020603050405020304" pitchFamily="18" charset="0"/>
                <a:cs typeface="Times New Roman" panose="02020603050405020304" pitchFamily="18" charset="0"/>
              </a:rPr>
              <a:t>room_players</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corretalta</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alla tabella “</a:t>
            </a: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rooms</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la quale serve ad identificare quali utenti hanno fatto parte alle partite e le varie statistiche.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CFF87021-C306-4859-9FB2-2E400523550E}" type="slidenum">
              <a:rPr lang="it-CH" smtClean="0"/>
              <a:t>4</a:t>
            </a:fld>
            <a:endParaRPr lang="it-CH"/>
          </a:p>
        </p:txBody>
      </p:sp>
    </p:spTree>
    <p:extLst>
      <p:ext uri="{BB962C8B-B14F-4D97-AF65-F5344CB8AC3E}">
        <p14:creationId xmlns:p14="http://schemas.microsoft.com/office/powerpoint/2010/main" val="418563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 </a:t>
            </a:r>
            <a:r>
              <a:rPr lang="en-US" err="1"/>
              <a:t>seguente</a:t>
            </a:r>
            <a:r>
              <a:rPr lang="en-US"/>
              <a:t> </a:t>
            </a:r>
            <a:r>
              <a:rPr lang="en-US" err="1"/>
              <a:t>interfaccia</a:t>
            </a:r>
            <a:r>
              <a:rPr lang="en-US"/>
              <a:t> rappresenta i punteggi dell’utente loggato. Una volta fatto l’accesso con un utente, esso potrà osservare, se presenti, i punteggi del “Single player” che ha totalizzato nel corso della sua creazione e di quelli giornalieri, premendo soltanto sull’icona della persona nella pagina di home.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FF87021-C306-4859-9FB2-2E400523550E}" type="slidenum">
              <a:t>22</a:t>
            </a:fld>
            <a:endParaRPr lang="en-US"/>
          </a:p>
        </p:txBody>
      </p:sp>
    </p:spTree>
    <p:extLst>
      <p:ext uri="{BB962C8B-B14F-4D97-AF65-F5344CB8AC3E}">
        <p14:creationId xmlns:p14="http://schemas.microsoft.com/office/powerpoint/2010/main" val="76505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L’interfaccia</a:t>
            </a:r>
            <a:r>
              <a:rPr lang="en-US" dirty="0"/>
              <a:t> </a:t>
            </a:r>
            <a:r>
              <a:rPr lang="en-US" dirty="0" err="1"/>
              <a:t>che</a:t>
            </a:r>
            <a:r>
              <a:rPr lang="en-US" dirty="0"/>
              <a:t> segue </a:t>
            </a:r>
            <a:r>
              <a:rPr lang="en-US" dirty="0" err="1"/>
              <a:t>rappresenta</a:t>
            </a:r>
            <a:r>
              <a:rPr lang="en-US" dirty="0"/>
              <a:t> la </a:t>
            </a:r>
            <a:r>
              <a:rPr lang="en-US" dirty="0" err="1"/>
              <a:t>pagina</a:t>
            </a:r>
            <a:r>
              <a:rPr lang="en-US" dirty="0"/>
              <a:t> “Multi player” </a:t>
            </a:r>
            <a:r>
              <a:rPr lang="en-US" dirty="0" err="1"/>
              <a:t>che</a:t>
            </a:r>
            <a:r>
              <a:rPr lang="en-US" dirty="0"/>
              <a:t> </a:t>
            </a:r>
            <a:r>
              <a:rPr lang="en-US" dirty="0" err="1"/>
              <a:t>viene</a:t>
            </a:r>
            <a:r>
              <a:rPr lang="en-US" dirty="0"/>
              <a:t> </a:t>
            </a:r>
            <a:r>
              <a:rPr lang="en-US" dirty="0" err="1"/>
              <a:t>abilitata</a:t>
            </a:r>
            <a:r>
              <a:rPr lang="en-US" dirty="0"/>
              <a:t> solo </a:t>
            </a:r>
            <a:r>
              <a:rPr lang="en-US" dirty="0" err="1"/>
              <a:t>agli</a:t>
            </a:r>
            <a:r>
              <a:rPr lang="en-US" dirty="0"/>
              <a:t> </a:t>
            </a:r>
            <a:r>
              <a:rPr lang="en-US" dirty="0" err="1"/>
              <a:t>utenti</a:t>
            </a:r>
            <a:r>
              <a:rPr lang="en-US" dirty="0"/>
              <a:t> </a:t>
            </a:r>
            <a:r>
              <a:rPr lang="en-US" dirty="0" err="1"/>
              <a:t>che</a:t>
            </a:r>
            <a:r>
              <a:rPr lang="en-US" dirty="0"/>
              <a:t> </a:t>
            </a:r>
            <a:r>
              <a:rPr lang="en-US" dirty="0" err="1"/>
              <a:t>hanno</a:t>
            </a:r>
            <a:r>
              <a:rPr lang="en-US" dirty="0"/>
              <a:t> </a:t>
            </a:r>
            <a:r>
              <a:rPr lang="en-US" dirty="0" err="1"/>
              <a:t>eseguito</a:t>
            </a:r>
            <a:r>
              <a:rPr lang="en-US" dirty="0"/>
              <a:t> </a:t>
            </a:r>
            <a:r>
              <a:rPr lang="en-US" dirty="0" err="1"/>
              <a:t>l’accesso</a:t>
            </a:r>
            <a:r>
              <a:rPr lang="en-US" dirty="0"/>
              <a:t>. Questa </a:t>
            </a:r>
            <a:r>
              <a:rPr lang="en-US" dirty="0" err="1"/>
              <a:t>modalità</a:t>
            </a:r>
            <a:r>
              <a:rPr lang="en-US" dirty="0"/>
              <a:t> </a:t>
            </a:r>
            <a:r>
              <a:rPr lang="en-US" dirty="0" err="1"/>
              <a:t>può</a:t>
            </a:r>
            <a:r>
              <a:rPr lang="en-US" dirty="0"/>
              <a:t> </a:t>
            </a:r>
            <a:r>
              <a:rPr lang="en-US" dirty="0" err="1"/>
              <a:t>essere</a:t>
            </a:r>
            <a:r>
              <a:rPr lang="en-US" dirty="0"/>
              <a:t> </a:t>
            </a:r>
            <a:r>
              <a:rPr lang="en-US" dirty="0" err="1"/>
              <a:t>selezionata</a:t>
            </a:r>
            <a:r>
              <a:rPr lang="en-US" dirty="0"/>
              <a:t> solo </a:t>
            </a:r>
            <a:r>
              <a:rPr lang="en-US" dirty="0" err="1"/>
              <a:t>dalla</a:t>
            </a:r>
            <a:r>
              <a:rPr lang="en-US" dirty="0"/>
              <a:t> </a:t>
            </a:r>
            <a:r>
              <a:rPr lang="en-US" dirty="0" err="1"/>
              <a:t>pagina</a:t>
            </a:r>
            <a:r>
              <a:rPr lang="en-US" dirty="0"/>
              <a:t> home. Una volta </a:t>
            </a:r>
            <a:r>
              <a:rPr lang="en-US" dirty="0" err="1"/>
              <a:t>che</a:t>
            </a:r>
            <a:r>
              <a:rPr lang="en-US" dirty="0"/>
              <a:t> </a:t>
            </a:r>
            <a:r>
              <a:rPr lang="en-US" dirty="0" err="1"/>
              <a:t>l’utente</a:t>
            </a:r>
            <a:r>
              <a:rPr lang="en-US" dirty="0"/>
              <a:t> è </a:t>
            </a:r>
            <a:r>
              <a:rPr lang="en-US" dirty="0" err="1"/>
              <a:t>entrato</a:t>
            </a:r>
            <a:r>
              <a:rPr lang="en-US" dirty="0"/>
              <a:t>, </a:t>
            </a:r>
            <a:r>
              <a:rPr lang="en-US" dirty="0" err="1"/>
              <a:t>può</a:t>
            </a:r>
            <a:r>
              <a:rPr lang="en-US" dirty="0"/>
              <a:t> </a:t>
            </a:r>
            <a:r>
              <a:rPr lang="en-US" dirty="0" err="1"/>
              <a:t>scegliere</a:t>
            </a:r>
            <a:r>
              <a:rPr lang="en-US" dirty="0"/>
              <a:t> se </a:t>
            </a:r>
            <a:r>
              <a:rPr lang="en-US" dirty="0" err="1"/>
              <a:t>entrare</a:t>
            </a:r>
            <a:r>
              <a:rPr lang="en-US" dirty="0"/>
              <a:t> in </a:t>
            </a:r>
            <a:r>
              <a:rPr lang="en-US" dirty="0" err="1"/>
              <a:t>una</a:t>
            </a:r>
            <a:r>
              <a:rPr lang="en-US" dirty="0"/>
              <a:t> stanza </a:t>
            </a:r>
            <a:r>
              <a:rPr lang="en-US" dirty="0" err="1"/>
              <a:t>oppure</a:t>
            </a:r>
            <a:r>
              <a:rPr lang="en-US" dirty="0"/>
              <a:t> di </a:t>
            </a:r>
            <a:r>
              <a:rPr lang="en-US" dirty="0" err="1"/>
              <a:t>crearla</a:t>
            </a:r>
            <a:r>
              <a:rPr lang="en-US" dirty="0"/>
              <a:t>.</a:t>
            </a:r>
          </a:p>
        </p:txBody>
      </p:sp>
      <p:sp>
        <p:nvSpPr>
          <p:cNvPr id="4" name="Slide Number Placeholder 3"/>
          <p:cNvSpPr>
            <a:spLocks noGrp="1"/>
          </p:cNvSpPr>
          <p:nvPr>
            <p:ph type="sldNum" sz="quarter" idx="5"/>
          </p:nvPr>
        </p:nvSpPr>
        <p:spPr/>
        <p:txBody>
          <a:bodyPr/>
          <a:lstStyle/>
          <a:p>
            <a:fld id="{CFF87021-C306-4859-9FB2-2E400523550E}" type="slidenum">
              <a:t>23</a:t>
            </a:fld>
            <a:endParaRPr lang="en-US"/>
          </a:p>
        </p:txBody>
      </p:sp>
    </p:spTree>
    <p:extLst>
      <p:ext uri="{BB962C8B-B14F-4D97-AF65-F5344CB8AC3E}">
        <p14:creationId xmlns:p14="http://schemas.microsoft.com/office/powerpoint/2010/main" val="8173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2 </a:t>
            </a:r>
            <a:r>
              <a:rPr lang="en-US" dirty="0" err="1"/>
              <a:t>seguenti</a:t>
            </a:r>
            <a:r>
              <a:rPr lang="en-US" dirty="0"/>
              <a:t> </a:t>
            </a:r>
            <a:r>
              <a:rPr lang="en-US" dirty="0" err="1"/>
              <a:t>sono</a:t>
            </a:r>
            <a:r>
              <a:rPr lang="en-US" dirty="0"/>
              <a:t>: La </a:t>
            </a:r>
            <a:r>
              <a:rPr lang="en-US" dirty="0" err="1"/>
              <a:t>pagina</a:t>
            </a:r>
            <a:r>
              <a:rPr lang="en-US" dirty="0"/>
              <a:t> per </a:t>
            </a:r>
            <a:r>
              <a:rPr lang="en-US" dirty="0" err="1"/>
              <a:t>poter</a:t>
            </a:r>
            <a:r>
              <a:rPr lang="en-US" dirty="0"/>
              <a:t> </a:t>
            </a:r>
            <a:r>
              <a:rPr lang="en-US" dirty="0" err="1"/>
              <a:t>entrare</a:t>
            </a:r>
            <a:r>
              <a:rPr lang="en-US" dirty="0"/>
              <a:t> </a:t>
            </a:r>
            <a:r>
              <a:rPr lang="en-US" dirty="0" err="1"/>
              <a:t>nella</a:t>
            </a:r>
            <a:r>
              <a:rPr lang="en-US" dirty="0"/>
              <a:t> stanza, dove </a:t>
            </a:r>
            <a:r>
              <a:rPr lang="en-US" dirty="0" err="1"/>
              <a:t>l’utente</a:t>
            </a:r>
            <a:r>
              <a:rPr lang="en-US" dirty="0"/>
              <a:t> </a:t>
            </a:r>
            <a:r>
              <a:rPr lang="en-US" dirty="0" err="1"/>
              <a:t>dovrà</a:t>
            </a:r>
            <a:r>
              <a:rPr lang="en-US" dirty="0"/>
              <a:t> </a:t>
            </a:r>
            <a:r>
              <a:rPr lang="en-US" dirty="0" err="1"/>
              <a:t>inserire</a:t>
            </a:r>
            <a:r>
              <a:rPr lang="en-US" dirty="0"/>
              <a:t> il </a:t>
            </a:r>
            <a:r>
              <a:rPr lang="en-US" dirty="0" err="1"/>
              <a:t>codice</a:t>
            </a:r>
            <a:r>
              <a:rPr lang="en-US" dirty="0"/>
              <a:t> per </a:t>
            </a:r>
            <a:r>
              <a:rPr lang="en-US" dirty="0" err="1"/>
              <a:t>poter</a:t>
            </a:r>
            <a:r>
              <a:rPr lang="en-US" dirty="0"/>
              <a:t> </a:t>
            </a:r>
            <a:r>
              <a:rPr lang="en-US" dirty="0" err="1"/>
              <a:t>unirsi</a:t>
            </a:r>
            <a:r>
              <a:rPr lang="en-US" dirty="0"/>
              <a:t>, dove </a:t>
            </a:r>
            <a:r>
              <a:rPr lang="en-US" dirty="0" err="1"/>
              <a:t>una</a:t>
            </a:r>
            <a:r>
              <a:rPr lang="en-US" dirty="0"/>
              <a:t> volta </a:t>
            </a:r>
            <a:r>
              <a:rPr lang="en-US" dirty="0" err="1"/>
              <a:t>unito</a:t>
            </a:r>
            <a:r>
              <a:rPr lang="en-US" dirty="0"/>
              <a:t>, </a:t>
            </a:r>
            <a:r>
              <a:rPr lang="en-US" dirty="0" err="1"/>
              <a:t>potrà</a:t>
            </a:r>
            <a:r>
              <a:rPr lang="en-US" dirty="0"/>
              <a:t> </a:t>
            </a:r>
            <a:r>
              <a:rPr lang="en-US" dirty="0" err="1"/>
              <a:t>vedere</a:t>
            </a:r>
            <a:r>
              <a:rPr lang="en-US" dirty="0"/>
              <a:t> </a:t>
            </a:r>
            <a:r>
              <a:rPr lang="en-US" dirty="0" err="1"/>
              <a:t>i</a:t>
            </a:r>
            <a:r>
              <a:rPr lang="en-US" dirty="0"/>
              <a:t> </a:t>
            </a:r>
            <a:r>
              <a:rPr lang="en-US" dirty="0" err="1"/>
              <a:t>partecipanti</a:t>
            </a:r>
            <a:r>
              <a:rPr lang="en-US" dirty="0"/>
              <a:t> e il </a:t>
            </a:r>
            <a:r>
              <a:rPr lang="en-US" dirty="0" err="1"/>
              <a:t>numero</a:t>
            </a:r>
            <a:r>
              <a:rPr lang="en-US" dirty="0"/>
              <a:t> di round </a:t>
            </a:r>
            <a:r>
              <a:rPr lang="en-US" dirty="0" err="1"/>
              <a:t>che</a:t>
            </a:r>
            <a:r>
              <a:rPr lang="en-US" dirty="0"/>
              <a:t> il </a:t>
            </a:r>
            <a:r>
              <a:rPr lang="en-US" dirty="0" err="1"/>
              <a:t>creatore</a:t>
            </a:r>
            <a:r>
              <a:rPr lang="en-US" dirty="0"/>
              <a:t> </a:t>
            </a:r>
            <a:r>
              <a:rPr lang="en-US" dirty="0" err="1"/>
              <a:t>della</a:t>
            </a:r>
            <a:r>
              <a:rPr lang="en-US" dirty="0"/>
              <a:t> stanza </a:t>
            </a:r>
            <a:r>
              <a:rPr lang="en-US" dirty="0" err="1"/>
              <a:t>sta</a:t>
            </a:r>
            <a:r>
              <a:rPr lang="en-US" dirty="0"/>
              <a:t> </a:t>
            </a:r>
            <a:r>
              <a:rPr lang="en-US" dirty="0" err="1"/>
              <a:t>scegliendo</a:t>
            </a:r>
            <a:r>
              <a:rPr lang="en-US" dirty="0"/>
              <a:t>; la </a:t>
            </a:r>
            <a:r>
              <a:rPr lang="en-US" dirty="0" err="1"/>
              <a:t>pagina</a:t>
            </a:r>
            <a:r>
              <a:rPr lang="en-US" dirty="0"/>
              <a:t> per </a:t>
            </a:r>
            <a:r>
              <a:rPr lang="en-US" dirty="0" err="1"/>
              <a:t>poter</a:t>
            </a:r>
            <a:r>
              <a:rPr lang="en-US" dirty="0"/>
              <a:t> </a:t>
            </a:r>
            <a:r>
              <a:rPr lang="en-US" dirty="0" err="1"/>
              <a:t>creare</a:t>
            </a:r>
            <a:r>
              <a:rPr lang="en-US" dirty="0"/>
              <a:t> la stanza, dove </a:t>
            </a:r>
            <a:r>
              <a:rPr lang="en-US" dirty="0" err="1"/>
              <a:t>viene</a:t>
            </a:r>
            <a:r>
              <a:rPr lang="en-US" dirty="0"/>
              <a:t> </a:t>
            </a:r>
            <a:r>
              <a:rPr lang="en-US" dirty="0" err="1"/>
              <a:t>illustrato</a:t>
            </a:r>
            <a:r>
              <a:rPr lang="en-US" dirty="0"/>
              <a:t> il </a:t>
            </a:r>
            <a:r>
              <a:rPr lang="en-US" dirty="0" err="1"/>
              <a:t>codice</a:t>
            </a:r>
            <a:r>
              <a:rPr lang="en-US" dirty="0"/>
              <a:t> per </a:t>
            </a:r>
            <a:r>
              <a:rPr lang="en-US" dirty="0" err="1"/>
              <a:t>poter</a:t>
            </a:r>
            <a:r>
              <a:rPr lang="en-US" dirty="0"/>
              <a:t> far </a:t>
            </a:r>
            <a:r>
              <a:rPr lang="en-US" dirty="0" err="1"/>
              <a:t>entrare</a:t>
            </a:r>
            <a:r>
              <a:rPr lang="en-US" dirty="0"/>
              <a:t> li </a:t>
            </a:r>
            <a:r>
              <a:rPr lang="en-US" dirty="0" err="1"/>
              <a:t>altri</a:t>
            </a:r>
            <a:r>
              <a:rPr lang="en-US" dirty="0"/>
              <a:t> </a:t>
            </a:r>
            <a:r>
              <a:rPr lang="en-US" dirty="0" err="1"/>
              <a:t>giocatori</a:t>
            </a:r>
            <a:r>
              <a:rPr lang="en-US" dirty="0"/>
              <a:t>, la </a:t>
            </a:r>
            <a:r>
              <a:rPr lang="en-US" dirty="0" err="1"/>
              <a:t>possibilità</a:t>
            </a:r>
            <a:r>
              <a:rPr lang="en-US" dirty="0"/>
              <a:t> di </a:t>
            </a:r>
            <a:r>
              <a:rPr lang="en-US" dirty="0" err="1"/>
              <a:t>scegliere</a:t>
            </a:r>
            <a:r>
              <a:rPr lang="en-US" dirty="0"/>
              <a:t> il </a:t>
            </a:r>
            <a:r>
              <a:rPr lang="en-US" dirty="0" err="1"/>
              <a:t>numero</a:t>
            </a:r>
            <a:r>
              <a:rPr lang="en-US" dirty="0"/>
              <a:t> di round, </a:t>
            </a:r>
            <a:r>
              <a:rPr lang="en-US" dirty="0" err="1"/>
              <a:t>i</a:t>
            </a:r>
            <a:r>
              <a:rPr lang="en-US" dirty="0"/>
              <a:t> </a:t>
            </a:r>
            <a:r>
              <a:rPr lang="en-US" dirty="0" err="1"/>
              <a:t>giocatori</a:t>
            </a:r>
            <a:r>
              <a:rPr lang="en-US" dirty="0"/>
              <a:t> </a:t>
            </a:r>
            <a:r>
              <a:rPr lang="en-US" dirty="0" err="1"/>
              <a:t>presenti</a:t>
            </a:r>
            <a:r>
              <a:rPr lang="en-US" dirty="0"/>
              <a:t> </a:t>
            </a:r>
            <a:r>
              <a:rPr lang="en-US" dirty="0" err="1"/>
              <a:t>nella</a:t>
            </a:r>
            <a:r>
              <a:rPr lang="en-US" dirty="0"/>
              <a:t> stanza e la </a:t>
            </a:r>
            <a:r>
              <a:rPr lang="en-US" dirty="0" err="1"/>
              <a:t>possibilità</a:t>
            </a:r>
            <a:r>
              <a:rPr lang="en-US" dirty="0"/>
              <a:t> di far </a:t>
            </a:r>
            <a:r>
              <a:rPr lang="en-US" dirty="0" err="1"/>
              <a:t>partire</a:t>
            </a:r>
            <a:r>
              <a:rPr lang="en-US" dirty="0"/>
              <a:t> il </a:t>
            </a:r>
            <a:r>
              <a:rPr lang="en-US" dirty="0" err="1"/>
              <a:t>gioco</a:t>
            </a:r>
            <a:r>
              <a:rPr lang="en-US" dirty="0"/>
              <a:t>.</a:t>
            </a:r>
          </a:p>
        </p:txBody>
      </p:sp>
      <p:sp>
        <p:nvSpPr>
          <p:cNvPr id="4" name="Slide Number Placeholder 3"/>
          <p:cNvSpPr>
            <a:spLocks noGrp="1"/>
          </p:cNvSpPr>
          <p:nvPr>
            <p:ph type="sldNum" sz="quarter" idx="5"/>
          </p:nvPr>
        </p:nvSpPr>
        <p:spPr/>
        <p:txBody>
          <a:bodyPr/>
          <a:lstStyle/>
          <a:p>
            <a:fld id="{CFF87021-C306-4859-9FB2-2E400523550E}" type="slidenum">
              <a:t>24</a:t>
            </a:fld>
            <a:endParaRPr lang="en-US"/>
          </a:p>
        </p:txBody>
      </p:sp>
    </p:spTree>
    <p:extLst>
      <p:ext uri="{BB962C8B-B14F-4D97-AF65-F5344CB8AC3E}">
        <p14:creationId xmlns:p14="http://schemas.microsoft.com/office/powerpoint/2010/main" val="936399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Questa </a:t>
            </a:r>
            <a:r>
              <a:rPr lang="en-US" dirty="0" err="1"/>
              <a:t>interfaccia</a:t>
            </a:r>
            <a:r>
              <a:rPr lang="en-US" dirty="0"/>
              <a:t> </a:t>
            </a:r>
            <a:r>
              <a:rPr lang="en-US" dirty="0" err="1"/>
              <a:t>rappresenta</a:t>
            </a:r>
            <a:r>
              <a:rPr lang="en-US" dirty="0"/>
              <a:t> </a:t>
            </a:r>
            <a:r>
              <a:rPr lang="en-US" dirty="0" err="1"/>
              <a:t>l’avvio</a:t>
            </a:r>
            <a:r>
              <a:rPr lang="en-US" dirty="0"/>
              <a:t> del </a:t>
            </a:r>
            <a:r>
              <a:rPr lang="en-US" dirty="0" err="1"/>
              <a:t>gioco</a:t>
            </a:r>
            <a:r>
              <a:rPr lang="en-US" dirty="0"/>
              <a:t>, </a:t>
            </a:r>
            <a:r>
              <a:rPr lang="en-US" dirty="0" err="1"/>
              <a:t>che</a:t>
            </a:r>
            <a:r>
              <a:rPr lang="en-US" dirty="0"/>
              <a:t> ha </a:t>
            </a:r>
            <a:r>
              <a:rPr lang="en-US" dirty="0" err="1"/>
              <a:t>più</a:t>
            </a:r>
            <a:r>
              <a:rPr lang="en-US" dirty="0"/>
              <a:t> o a </a:t>
            </a:r>
            <a:r>
              <a:rPr lang="en-US" dirty="0" err="1"/>
              <a:t>meno</a:t>
            </a:r>
            <a:r>
              <a:rPr lang="en-US" dirty="0"/>
              <a:t> le </a:t>
            </a:r>
            <a:r>
              <a:rPr lang="en-US" dirty="0" err="1"/>
              <a:t>stesse</a:t>
            </a:r>
            <a:r>
              <a:rPr lang="en-US" dirty="0"/>
              <a:t> </a:t>
            </a:r>
            <a:r>
              <a:rPr lang="en-US" dirty="0" err="1"/>
              <a:t>funzionalità</a:t>
            </a:r>
            <a:r>
              <a:rPr lang="en-US" dirty="0"/>
              <a:t> </a:t>
            </a:r>
            <a:r>
              <a:rPr lang="en-US" dirty="0" err="1"/>
              <a:t>della</a:t>
            </a:r>
            <a:r>
              <a:rPr lang="en-US" dirty="0"/>
              <a:t> </a:t>
            </a:r>
            <a:r>
              <a:rPr lang="en-US" dirty="0" err="1"/>
              <a:t>modalità</a:t>
            </a:r>
            <a:r>
              <a:rPr lang="en-US" dirty="0"/>
              <a:t> “Single player”, </a:t>
            </a:r>
            <a:r>
              <a:rPr lang="en-US" dirty="0" err="1"/>
              <a:t>soltanto</a:t>
            </a:r>
            <a:r>
              <a:rPr lang="en-US" dirty="0"/>
              <a:t>, </a:t>
            </a:r>
            <a:r>
              <a:rPr lang="en-US" dirty="0" err="1"/>
              <a:t>che</a:t>
            </a:r>
            <a:r>
              <a:rPr lang="en-US" dirty="0"/>
              <a:t> </a:t>
            </a:r>
            <a:r>
              <a:rPr lang="en-US" dirty="0" err="1"/>
              <a:t>una</a:t>
            </a:r>
            <a:r>
              <a:rPr lang="en-US" dirty="0"/>
              <a:t> volta </a:t>
            </a:r>
            <a:r>
              <a:rPr lang="en-US" dirty="0" err="1"/>
              <a:t>finita</a:t>
            </a:r>
            <a:r>
              <a:rPr lang="en-US" dirty="0"/>
              <a:t> la </a:t>
            </a:r>
            <a:r>
              <a:rPr lang="en-US" dirty="0" err="1"/>
              <a:t>frase</a:t>
            </a:r>
            <a:r>
              <a:rPr lang="en-US" dirty="0"/>
              <a:t>, </a:t>
            </a:r>
            <a:r>
              <a:rPr lang="en-US" dirty="0" err="1"/>
              <a:t>si</a:t>
            </a:r>
            <a:r>
              <a:rPr lang="en-US" dirty="0"/>
              <a:t> </a:t>
            </a:r>
            <a:r>
              <a:rPr lang="en-US" dirty="0" err="1"/>
              <a:t>dovrà</a:t>
            </a:r>
            <a:r>
              <a:rPr lang="en-US" dirty="0"/>
              <a:t> </a:t>
            </a:r>
            <a:r>
              <a:rPr lang="en-US" dirty="0" err="1"/>
              <a:t>aspettare</a:t>
            </a:r>
            <a:r>
              <a:rPr lang="en-US" dirty="0"/>
              <a:t> </a:t>
            </a:r>
            <a:r>
              <a:rPr lang="en-US" dirty="0" err="1"/>
              <a:t>che</a:t>
            </a:r>
            <a:r>
              <a:rPr lang="en-US" dirty="0"/>
              <a:t> tutti li </a:t>
            </a:r>
            <a:r>
              <a:rPr lang="en-US" dirty="0" err="1"/>
              <a:t>utenti</a:t>
            </a:r>
            <a:r>
              <a:rPr lang="en-US" dirty="0"/>
              <a:t> </a:t>
            </a:r>
            <a:r>
              <a:rPr lang="en-US" dirty="0" err="1"/>
              <a:t>connessi</a:t>
            </a:r>
            <a:r>
              <a:rPr lang="en-US" dirty="0"/>
              <a:t> </a:t>
            </a:r>
            <a:r>
              <a:rPr lang="en-US" dirty="0" err="1"/>
              <a:t>alla</a:t>
            </a:r>
            <a:r>
              <a:rPr lang="en-US" dirty="0"/>
              <a:t> stanza </a:t>
            </a:r>
            <a:r>
              <a:rPr lang="en-US" dirty="0" err="1"/>
              <a:t>abbiano</a:t>
            </a:r>
            <a:r>
              <a:rPr lang="en-US" dirty="0"/>
              <a:t> finito la </a:t>
            </a:r>
            <a:r>
              <a:rPr lang="en-US" dirty="0" err="1"/>
              <a:t>stessa</a:t>
            </a:r>
            <a:r>
              <a:rPr lang="en-US" dirty="0"/>
              <a:t> </a:t>
            </a:r>
            <a:r>
              <a:rPr lang="en-US" dirty="0" err="1"/>
              <a:t>frase</a:t>
            </a:r>
            <a:r>
              <a:rPr lang="en-US" dirty="0"/>
              <a:t> per poi </a:t>
            </a:r>
            <a:r>
              <a:rPr lang="en-US" dirty="0" err="1"/>
              <a:t>partire</a:t>
            </a:r>
            <a:r>
              <a:rPr lang="en-US" dirty="0"/>
              <a:t> tutti </a:t>
            </a:r>
            <a:r>
              <a:rPr lang="en-US" dirty="0" err="1"/>
              <a:t>assieme</a:t>
            </a:r>
            <a:r>
              <a:rPr lang="en-US" dirty="0"/>
              <a:t> con </a:t>
            </a:r>
            <a:r>
              <a:rPr lang="en-US" dirty="0" err="1"/>
              <a:t>un’altra</a:t>
            </a:r>
            <a:r>
              <a:rPr lang="en-US" dirty="0"/>
              <a:t>. La stanza ha un </a:t>
            </a:r>
            <a:r>
              <a:rPr lang="en-US" dirty="0" err="1"/>
              <a:t>numero</a:t>
            </a:r>
            <a:r>
              <a:rPr lang="en-US" dirty="0"/>
              <a:t> </a:t>
            </a:r>
            <a:r>
              <a:rPr lang="en-US" dirty="0" err="1"/>
              <a:t>limitato</a:t>
            </a:r>
            <a:r>
              <a:rPr lang="en-US" dirty="0"/>
              <a:t> di round </a:t>
            </a:r>
            <a:r>
              <a:rPr lang="en-US" dirty="0" err="1"/>
              <a:t>scelti</a:t>
            </a:r>
            <a:r>
              <a:rPr lang="en-US" dirty="0"/>
              <a:t> dal </a:t>
            </a:r>
            <a:r>
              <a:rPr lang="en-US" dirty="0" err="1"/>
              <a:t>creatore</a:t>
            </a:r>
            <a:r>
              <a:rPr lang="en-US" dirty="0"/>
              <a:t> </a:t>
            </a:r>
            <a:r>
              <a:rPr lang="en-US" dirty="0" err="1"/>
              <a:t>della</a:t>
            </a:r>
            <a:r>
              <a:rPr lang="en-US" dirty="0"/>
              <a:t> stanza e </a:t>
            </a:r>
            <a:r>
              <a:rPr lang="en-US" dirty="0" err="1"/>
              <a:t>che</a:t>
            </a:r>
            <a:r>
              <a:rPr lang="en-US" dirty="0"/>
              <a:t> </a:t>
            </a:r>
            <a:r>
              <a:rPr lang="en-US" dirty="0" err="1"/>
              <a:t>una</a:t>
            </a:r>
            <a:r>
              <a:rPr lang="en-US" dirty="0"/>
              <a:t> volta </a:t>
            </a:r>
            <a:r>
              <a:rPr lang="en-US" dirty="0" err="1"/>
              <a:t>finiti</a:t>
            </a:r>
            <a:r>
              <a:rPr lang="en-US" dirty="0"/>
              <a:t> </a:t>
            </a:r>
            <a:r>
              <a:rPr lang="en-US" dirty="0" err="1"/>
              <a:t>i</a:t>
            </a:r>
            <a:r>
              <a:rPr lang="en-US" dirty="0"/>
              <a:t> round, </a:t>
            </a:r>
            <a:r>
              <a:rPr lang="en-US" dirty="0" err="1"/>
              <a:t>si</a:t>
            </a:r>
            <a:r>
              <a:rPr lang="en-US" dirty="0"/>
              <a:t> </a:t>
            </a:r>
            <a:r>
              <a:rPr lang="en-US" dirty="0" err="1"/>
              <a:t>potranno</a:t>
            </a:r>
            <a:r>
              <a:rPr lang="en-US" dirty="0"/>
              <a:t> </a:t>
            </a:r>
            <a:r>
              <a:rPr lang="en-US" dirty="0" err="1"/>
              <a:t>osservare</a:t>
            </a:r>
            <a:r>
              <a:rPr lang="en-US" dirty="0"/>
              <a:t> </a:t>
            </a:r>
            <a:r>
              <a:rPr lang="en-US" dirty="0" err="1"/>
              <a:t>i</a:t>
            </a:r>
            <a:r>
              <a:rPr lang="en-US" dirty="0"/>
              <a:t> </a:t>
            </a:r>
            <a:r>
              <a:rPr lang="en-US" dirty="0" err="1"/>
              <a:t>risultati</a:t>
            </a:r>
            <a:r>
              <a:rPr lang="en-US" dirty="0"/>
              <a:t>.</a:t>
            </a:r>
          </a:p>
        </p:txBody>
      </p:sp>
      <p:sp>
        <p:nvSpPr>
          <p:cNvPr id="4" name="Slide Number Placeholder 3"/>
          <p:cNvSpPr>
            <a:spLocks noGrp="1"/>
          </p:cNvSpPr>
          <p:nvPr>
            <p:ph type="sldNum" sz="quarter" idx="5"/>
          </p:nvPr>
        </p:nvSpPr>
        <p:spPr/>
        <p:txBody>
          <a:bodyPr/>
          <a:lstStyle/>
          <a:p>
            <a:fld id="{CFF87021-C306-4859-9FB2-2E400523550E}" type="slidenum">
              <a:t>25</a:t>
            </a:fld>
            <a:endParaRPr lang="en-US"/>
          </a:p>
        </p:txBody>
      </p:sp>
    </p:spTree>
    <p:extLst>
      <p:ext uri="{BB962C8B-B14F-4D97-AF65-F5344CB8AC3E}">
        <p14:creationId xmlns:p14="http://schemas.microsoft.com/office/powerpoint/2010/main" val="165863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L’ultima</a:t>
            </a:r>
            <a:r>
              <a:rPr lang="en-US" dirty="0"/>
              <a:t> </a:t>
            </a:r>
            <a:r>
              <a:rPr lang="en-US" dirty="0" err="1"/>
              <a:t>interfaccia</a:t>
            </a:r>
            <a:r>
              <a:rPr lang="en-US" dirty="0"/>
              <a:t> è la </a:t>
            </a:r>
            <a:r>
              <a:rPr lang="en-US" dirty="0" err="1"/>
              <a:t>seguente</a:t>
            </a:r>
            <a:r>
              <a:rPr lang="en-US" dirty="0"/>
              <a:t>, </a:t>
            </a:r>
            <a:r>
              <a:rPr lang="en-US" dirty="0" err="1"/>
              <a:t>essa</a:t>
            </a:r>
            <a:r>
              <a:rPr lang="en-US" dirty="0"/>
              <a:t> </a:t>
            </a:r>
            <a:r>
              <a:rPr lang="en-US" dirty="0" err="1"/>
              <a:t>rappresenta</a:t>
            </a:r>
            <a:r>
              <a:rPr lang="en-US" dirty="0"/>
              <a:t> la </a:t>
            </a:r>
            <a:r>
              <a:rPr lang="en-US" dirty="0" err="1"/>
              <a:t>classifica</a:t>
            </a:r>
            <a:r>
              <a:rPr lang="en-US" dirty="0"/>
              <a:t> del la </a:t>
            </a:r>
            <a:r>
              <a:rPr lang="en-US" dirty="0" err="1"/>
              <a:t>modalità</a:t>
            </a:r>
            <a:r>
              <a:rPr lang="en-US" dirty="0"/>
              <a:t> “Multi player”. Dopo aver finito </a:t>
            </a:r>
            <a:r>
              <a:rPr lang="en-US" dirty="0" err="1"/>
              <a:t>i</a:t>
            </a:r>
            <a:r>
              <a:rPr lang="en-US" dirty="0"/>
              <a:t> round </a:t>
            </a:r>
            <a:r>
              <a:rPr lang="en-US" dirty="0" err="1"/>
              <a:t>prestabiliti</a:t>
            </a:r>
            <a:r>
              <a:rPr lang="en-US" dirty="0"/>
              <a:t> dal </a:t>
            </a:r>
            <a:r>
              <a:rPr lang="en-US" dirty="0" err="1"/>
              <a:t>creatore</a:t>
            </a:r>
            <a:r>
              <a:rPr lang="en-US" dirty="0"/>
              <a:t> </a:t>
            </a:r>
            <a:r>
              <a:rPr lang="en-US" dirty="0" err="1"/>
              <a:t>della</a:t>
            </a:r>
            <a:r>
              <a:rPr lang="en-US" dirty="0"/>
              <a:t> stanza, </a:t>
            </a:r>
            <a:r>
              <a:rPr lang="en-US" dirty="0" err="1"/>
              <a:t>si</a:t>
            </a:r>
            <a:r>
              <a:rPr lang="en-US" dirty="0"/>
              <a:t> </a:t>
            </a:r>
            <a:r>
              <a:rPr lang="en-US" dirty="0" err="1"/>
              <a:t>potrà</a:t>
            </a:r>
            <a:r>
              <a:rPr lang="en-US" dirty="0"/>
              <a:t> </a:t>
            </a:r>
            <a:r>
              <a:rPr lang="en-US" dirty="0" err="1"/>
              <a:t>osservare</a:t>
            </a:r>
            <a:r>
              <a:rPr lang="en-US" dirty="0"/>
              <a:t> la </a:t>
            </a:r>
            <a:r>
              <a:rPr lang="en-US" dirty="0" err="1"/>
              <a:t>classifica</a:t>
            </a:r>
            <a:r>
              <a:rPr lang="en-US" dirty="0"/>
              <a:t> di tutti </a:t>
            </a:r>
            <a:r>
              <a:rPr lang="en-US" dirty="0" err="1"/>
              <a:t>i</a:t>
            </a:r>
            <a:r>
              <a:rPr lang="en-US" dirty="0"/>
              <a:t> </a:t>
            </a:r>
            <a:r>
              <a:rPr lang="en-US" dirty="0" err="1"/>
              <a:t>giocatori</a:t>
            </a:r>
            <a:r>
              <a:rPr lang="en-US" dirty="0"/>
              <a:t> </a:t>
            </a:r>
            <a:r>
              <a:rPr lang="en-US" dirty="0" err="1"/>
              <a:t>presenti</a:t>
            </a:r>
            <a:r>
              <a:rPr lang="en-US" dirty="0"/>
              <a:t> </a:t>
            </a:r>
            <a:r>
              <a:rPr lang="en-US" dirty="0" err="1"/>
              <a:t>nella</a:t>
            </a:r>
            <a:r>
              <a:rPr lang="en-US" dirty="0"/>
              <a:t> stanza con la </a:t>
            </a:r>
            <a:r>
              <a:rPr lang="en-US" dirty="0" err="1"/>
              <a:t>medesima</a:t>
            </a:r>
            <a:r>
              <a:rPr lang="en-US" dirty="0"/>
              <a:t> </a:t>
            </a:r>
            <a:r>
              <a:rPr lang="en-US" dirty="0" err="1"/>
              <a:t>velocità</a:t>
            </a:r>
            <a:r>
              <a:rPr lang="en-US" dirty="0"/>
              <a:t> media di </a:t>
            </a:r>
            <a:r>
              <a:rPr lang="en-US" dirty="0" err="1"/>
              <a:t>scrittura</a:t>
            </a:r>
            <a:r>
              <a:rPr lang="en-US" dirty="0"/>
              <a:t>.</a:t>
            </a:r>
          </a:p>
        </p:txBody>
      </p:sp>
      <p:sp>
        <p:nvSpPr>
          <p:cNvPr id="4" name="Slide Number Placeholder 3"/>
          <p:cNvSpPr>
            <a:spLocks noGrp="1"/>
          </p:cNvSpPr>
          <p:nvPr>
            <p:ph type="sldNum" sz="quarter" idx="5"/>
          </p:nvPr>
        </p:nvSpPr>
        <p:spPr/>
        <p:txBody>
          <a:bodyPr/>
          <a:lstStyle/>
          <a:p>
            <a:fld id="{CFF87021-C306-4859-9FB2-2E400523550E}" type="slidenum">
              <a:t>26</a:t>
            </a:fld>
            <a:endParaRPr lang="en-US"/>
          </a:p>
        </p:txBody>
      </p:sp>
    </p:spTree>
    <p:extLst>
      <p:ext uri="{BB962C8B-B14F-4D97-AF65-F5344CB8AC3E}">
        <p14:creationId xmlns:p14="http://schemas.microsoft.com/office/powerpoint/2010/main" val="599557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Durante lo sviluppo di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DattiloKing</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sono emerse alcune limitazioni e funzionalità mancanti, dovute principalmente alla complessità tecnica, alle tempistiche strette e a problemi tecnici esterni (come l’indisponibilità della rete nere il giorno della consegna finale). I principali elementi mancanti sono le seguenti:</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Classifica Multiplayer assente:</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non è stato possibile completare l’implementazione della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leaderboard</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per la modalità multiplayer. I risultati di fine partita non vengono memorizzati né confrontati tra i giocatori.</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Audio non implementato in multiplayer:</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sebbene l’audio sia presente nella modalità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singleplayer</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non è stato integrato nel multiplayer, a causa dell’indisponibilità della rete nera.</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Crash del gioco in multiplayer:</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durante il multiplayer, dopo l’avvio della partita, il gioco si blocca dopo poco tempo. Questo è dovuto a un numero eccessivo di query inviate al server in breve tempo, causate dal frequente utilizzo del metodo fetch() e dalla mancanza di un sistema più efficiente di gestione della comunicazione. Il problema è stato accentuato dalla mancata implementazione dei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WebSocket</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che avrebbero permesso un'interazione in tempo reale più stabile e performante, che però non abbiamo implementato perché sarebbe stato richiesti una fase di studio in più che non abbiamo avuto modo di fare a causa del tempo ristretto.</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Tema di sfondo:</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non è stato implementato il sistema per la scelta del tema, a causa del tempo limitato a disposizione.</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it-IT" sz="1800" b="1" dirty="0">
                <a:effectLst/>
                <a:latin typeface="Arial" panose="020B0604020202020204" pitchFamily="34" charset="0"/>
                <a:ea typeface="Times New Roman" panose="02020603050405020304" pitchFamily="18" charset="0"/>
                <a:cs typeface="Times New Roman" panose="02020603050405020304" pitchFamily="18" charset="0"/>
              </a:rPr>
              <a:t>Generazione delle frasi:</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non siamo riusciti ad ottenere frasi con un numero di caratteri predefinito. Le intelligenze artificiali utilizzate non restituivano risultati precisi in termini di lunghezza, rendendole difficili da integrare correttamente.</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27</a:t>
            </a:fld>
            <a:endParaRPr lang="it-CH"/>
          </a:p>
        </p:txBody>
      </p:sp>
    </p:spTree>
    <p:extLst>
      <p:ext uri="{BB962C8B-B14F-4D97-AF65-F5344CB8AC3E}">
        <p14:creationId xmlns:p14="http://schemas.microsoft.com/office/powerpoint/2010/main" val="1278875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None/>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Questo progetto mi ha insegnato tanto, come il lavoro in team che a volte può essere altalenante, ma l’importante è che ho capito come trovare sempre una soluzione comune. È stato interessante capire cosa vuol dire far parte di un team. Il progetto in sé mi è sembrato interessante da subito perché non avrei mai pensato di lavorare a un sito di dattilografia ed è stato interessante vedere le nostre soluzioni. Una cosa che sono sicuro che avremmo potuto migliorare è la gestione del tempo, visto che siamo arrivati quasi alla fine e avevamo poco tempo per fare il multiplayer, adottando così un metodo poco funzionale a livello di prestazioni ma che ci avrebbe fatto risparmiare tempo. Infine sono contento del risultato che abbiamo ottenuto anche se sono sicuro che si sarebbe potuto lavorare ancora per migliorarlo, e magari, in futuro prenderemo in considerazione questa opzione. Spero che questo progetto servirà a qualcuno per poter migliorare la sua velocità di scrittura dato che questo era l’obiettivo del progetto.</a:t>
            </a:r>
          </a:p>
          <a:p>
            <a:pPr>
              <a:buNone/>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Nel progetto abbiamo fatto tanti errori a volte non per colpa nostra; ad esempio GitHub sovrascriveva file su cui lavoravamo insieme e dovevamo ripristinarli, rischiando di perderli; un altro problema è che quando qualcuno finiva quello che doveva fare, molte volte stava fermo senza fare niente, facendo perdere molto tempo essenziale che avremmo potuto usare per implementare le cose non finite, ma andando avanti abbiamo capito come evitare questi problemi e siamo cresciuti insieme al progetto migliorandoci.</a:t>
            </a:r>
          </a:p>
          <a:p>
            <a:r>
              <a:rPr lang="it-CH" sz="1800" dirty="0">
                <a:effectLst/>
                <a:latin typeface="Arial" panose="020B0604020202020204" pitchFamily="34" charset="0"/>
                <a:ea typeface="Times New Roman" panose="02020603050405020304" pitchFamily="18" charset="0"/>
                <a:cs typeface="Times New Roman" panose="02020603050405020304" pitchFamily="18" charset="0"/>
              </a:rPr>
              <a:t>Questo progetto mi ha preparato molto per un futuro in cui lavorerò in un team di persone perché penso che arriverei più preparato sapendo cosa mi aspetta e non farei errori commessi in questo progetto.</a:t>
            </a:r>
          </a:p>
          <a:p>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it-CH" sz="1800" dirty="0">
                <a:effectLst/>
                <a:latin typeface="Arial" panose="020B0604020202020204" pitchFamily="34" charset="0"/>
                <a:ea typeface="Times New Roman" panose="02020603050405020304" pitchFamily="18" charset="0"/>
                <a:cs typeface="Times New Roman" panose="02020603050405020304" pitchFamily="18" charset="0"/>
              </a:rPr>
              <a:t>Oppure</a:t>
            </a:r>
          </a:p>
          <a:p>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pPr>
              <a:buNone/>
            </a:pPr>
            <a:r>
              <a:rPr lang="it-IT" b="0" dirty="0"/>
              <a:t>Cosa abbiamo imparato dal progetto</a:t>
            </a:r>
          </a:p>
          <a:p>
            <a:pPr>
              <a:buFont typeface="Arial" panose="020B0604020202020204" pitchFamily="34" charset="0"/>
              <a:buChar char="•"/>
            </a:pPr>
            <a:r>
              <a:rPr lang="it-IT" b="0" dirty="0"/>
              <a:t>Lavorare in team può essere complesso, ma è fondamentale saper trovare soluzioni comuni.</a:t>
            </a:r>
          </a:p>
          <a:p>
            <a:pPr>
              <a:buFont typeface="Arial" panose="020B0604020202020204" pitchFamily="34" charset="0"/>
              <a:buChar char="•"/>
            </a:pPr>
            <a:r>
              <a:rPr lang="it-IT" b="0" dirty="0"/>
              <a:t>Ho capito davvero cosa significa collaborare all’interno di un gruppo di sviluppo.</a:t>
            </a:r>
          </a:p>
          <a:p>
            <a:pPr>
              <a:buNone/>
            </a:pPr>
            <a:r>
              <a:rPr lang="it-IT" b="0" dirty="0"/>
              <a:t>Interesse e coinvolgimento</a:t>
            </a:r>
          </a:p>
          <a:p>
            <a:pPr>
              <a:buFont typeface="Arial" panose="020B0604020202020204" pitchFamily="34" charset="0"/>
              <a:buChar char="•"/>
            </a:pPr>
            <a:r>
              <a:rPr lang="it-IT" b="0" dirty="0"/>
              <a:t>Il progetto mi ha colpito fin da subito per la sua originalità (non pensavo di lavorare su un sito di dattilografia).</a:t>
            </a:r>
          </a:p>
          <a:p>
            <a:pPr>
              <a:buFont typeface="Arial" panose="020B0604020202020204" pitchFamily="34" charset="0"/>
              <a:buChar char="•"/>
            </a:pPr>
            <a:r>
              <a:rPr lang="it-IT" b="0" dirty="0"/>
              <a:t>È stato stimolante vedere le soluzioni che abbiamo trovato insieme.</a:t>
            </a:r>
          </a:p>
          <a:p>
            <a:pPr>
              <a:buNone/>
            </a:pPr>
            <a:r>
              <a:rPr lang="it-IT" b="0" dirty="0"/>
              <a:t>Gestione del tempo</a:t>
            </a:r>
          </a:p>
          <a:p>
            <a:pPr>
              <a:buFont typeface="Arial" panose="020B0604020202020204" pitchFamily="34" charset="0"/>
              <a:buChar char="•"/>
            </a:pPr>
            <a:r>
              <a:rPr lang="it-IT" b="0" dirty="0"/>
              <a:t>Abbiamo sottovalutato i tempi, arrivando in ritardo sulla parte multiplayer.</a:t>
            </a:r>
          </a:p>
          <a:p>
            <a:pPr>
              <a:buFont typeface="Arial" panose="020B0604020202020204" pitchFamily="34" charset="0"/>
              <a:buChar char="•"/>
            </a:pPr>
            <a:r>
              <a:rPr lang="it-IT" b="0" dirty="0"/>
              <a:t>Abbiamo scelto soluzioni meno ottimali per guadagnare tempo, sacrificando le prestazioni.</a:t>
            </a:r>
          </a:p>
          <a:p>
            <a:pPr>
              <a:buNone/>
            </a:pPr>
            <a:r>
              <a:rPr lang="it-IT" b="0" dirty="0"/>
              <a:t>Risultato finale</a:t>
            </a:r>
          </a:p>
          <a:p>
            <a:pPr>
              <a:buFont typeface="Arial" panose="020B0604020202020204" pitchFamily="34" charset="0"/>
              <a:buChar char="•"/>
            </a:pPr>
            <a:r>
              <a:rPr lang="it-IT" b="0" dirty="0"/>
              <a:t>Sono soddisfatto del lavoro svolto, anche se c’è margine di miglioramento.</a:t>
            </a:r>
          </a:p>
          <a:p>
            <a:pPr>
              <a:buFont typeface="Arial" panose="020B0604020202020204" pitchFamily="34" charset="0"/>
              <a:buChar char="•"/>
            </a:pPr>
            <a:r>
              <a:rPr lang="it-IT" b="0" dirty="0"/>
              <a:t>In futuro potremmo riprendere e potenziare il progetto.</a:t>
            </a:r>
          </a:p>
          <a:p>
            <a:pPr>
              <a:buNone/>
            </a:pPr>
            <a:r>
              <a:rPr lang="it-IT" b="0" dirty="0"/>
              <a:t>Errori e crescita</a:t>
            </a:r>
          </a:p>
          <a:p>
            <a:pPr>
              <a:buFont typeface="Arial" panose="020B0604020202020204" pitchFamily="34" charset="0"/>
              <a:buChar char="•"/>
            </a:pPr>
            <a:r>
              <a:rPr lang="it-IT" b="0" dirty="0"/>
              <a:t>Abbiamo fatto errori, anche tecnici, come:</a:t>
            </a:r>
          </a:p>
          <a:p>
            <a:pPr marL="742950" lvl="1" indent="-285750">
              <a:buFont typeface="Arial" panose="020B0604020202020204" pitchFamily="34" charset="0"/>
              <a:buChar char="•"/>
            </a:pPr>
            <a:r>
              <a:rPr lang="it-IT" b="0" dirty="0"/>
              <a:t>Problemi con GitHub che sovrascriveva file.</a:t>
            </a:r>
          </a:p>
          <a:p>
            <a:pPr marL="742950" lvl="1" indent="-285750">
              <a:buFont typeface="Arial" panose="020B0604020202020204" pitchFamily="34" charset="0"/>
              <a:buChar char="•"/>
            </a:pPr>
            <a:r>
              <a:rPr lang="it-IT" b="0" dirty="0"/>
              <a:t>Cattiva gestione dei tempi morti nel team.</a:t>
            </a:r>
          </a:p>
          <a:p>
            <a:pPr>
              <a:buFont typeface="Arial" panose="020B0604020202020204" pitchFamily="34" charset="0"/>
              <a:buChar char="•"/>
            </a:pPr>
            <a:r>
              <a:rPr lang="it-IT" b="0" dirty="0"/>
              <a:t>Ma questi errori ci hanno fatto crescere e imparare a lavorare meglio.</a:t>
            </a:r>
          </a:p>
          <a:p>
            <a:pPr>
              <a:buFont typeface="Arial" panose="020B0604020202020204" pitchFamily="34" charset="0"/>
              <a:buNone/>
            </a:pPr>
            <a:r>
              <a:rPr lang="it-IT" b="0" dirty="0"/>
              <a:t>Preparazione al futuro</a:t>
            </a:r>
          </a:p>
          <a:p>
            <a:pPr>
              <a:buFont typeface="Arial" panose="020B0604020202020204" pitchFamily="34" charset="0"/>
              <a:buChar char="•"/>
            </a:pPr>
            <a:r>
              <a:rPr lang="it-IT" b="0" dirty="0"/>
              <a:t>Questo progetto mi ha preparato al lavoro di squadra reale.</a:t>
            </a:r>
          </a:p>
          <a:p>
            <a:pPr>
              <a:buFont typeface="Arial" panose="020B0604020202020204" pitchFamily="34" charset="0"/>
              <a:buChar char="•"/>
            </a:pPr>
            <a:r>
              <a:rPr lang="it-IT" b="0" dirty="0"/>
              <a:t>Mi sento più consapevole e pronto ad affrontare progetti futuri evitando gli stessi errori.</a:t>
            </a:r>
          </a:p>
          <a:p>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CFF87021-C306-4859-9FB2-2E400523550E}" type="slidenum">
              <a:rPr lang="it-CH" smtClean="0"/>
              <a:t>28</a:t>
            </a:fld>
            <a:endParaRPr lang="it-CH"/>
          </a:p>
        </p:txBody>
      </p:sp>
    </p:spTree>
    <p:extLst>
      <p:ext uri="{BB962C8B-B14F-4D97-AF65-F5344CB8AC3E}">
        <p14:creationId xmlns:p14="http://schemas.microsoft.com/office/powerpoint/2010/main" val="76687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Questo è lo Use Case del progetto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DattiloKing</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L’attore principale è l’utente, che può interagire con diverse funzionalità del sistema. Alcune funzioni come modalità multiplayer e visualizzazione delle statistiche sono collegate alla funzionalità di autenticazione: ciò significa che l’utente deve essere autenticato per accedervi. Altre funzionalità accessibili direttamente includono: l’autenticazione, che l’utente può eseguire in qualsiasi momento, modalità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singleplayer</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gestione dei suoni e selezione della lingua. Il diagramma offre una panoramica chiara delle azioni disponibili per l’utente e delle dipendenze.</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5</a:t>
            </a:fld>
            <a:endParaRPr lang="it-CH"/>
          </a:p>
        </p:txBody>
      </p:sp>
    </p:spTree>
    <p:extLst>
      <p:ext uri="{BB962C8B-B14F-4D97-AF65-F5344CB8AC3E}">
        <p14:creationId xmlns:p14="http://schemas.microsoft.com/office/powerpoint/2010/main" val="30096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Secondo noi, queste 12 ore sarebbero state dedicate alla creazione delle fondamenta del progetto, mettendoci queste ore perché ne avevamo già avuto a che fare lo scorso progetto.</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6</a:t>
            </a:fld>
            <a:endParaRPr lang="it-CH"/>
          </a:p>
        </p:txBody>
      </p:sp>
    </p:spTree>
    <p:extLst>
      <p:ext uri="{BB962C8B-B14F-4D97-AF65-F5344CB8AC3E}">
        <p14:creationId xmlns:p14="http://schemas.microsoft.com/office/powerpoint/2010/main" val="3840890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1 ha richiesto significativamente più tempo del previsto, con un aumento di quasi 20 ore. Le attività pianificate sono state completate, ma sono state aggiunte ulteriori task non previste inizialmente, come il design delle interfacce e dell'architettura di sistema, la configurazione dell'ambiente di sviluppo, e altre attività di implementazione.</a:t>
            </a:r>
          </a:p>
        </p:txBody>
      </p:sp>
      <p:sp>
        <p:nvSpPr>
          <p:cNvPr id="4" name="Segnaposto numero diapositiva 3"/>
          <p:cNvSpPr>
            <a:spLocks noGrp="1"/>
          </p:cNvSpPr>
          <p:nvPr>
            <p:ph type="sldNum" sz="quarter" idx="5"/>
          </p:nvPr>
        </p:nvSpPr>
        <p:spPr/>
        <p:txBody>
          <a:bodyPr/>
          <a:lstStyle/>
          <a:p>
            <a:fld id="{CFF87021-C306-4859-9FB2-2E400523550E}" type="slidenum">
              <a:rPr lang="it-CH" smtClean="0"/>
              <a:t>7</a:t>
            </a:fld>
            <a:endParaRPr lang="it-CH"/>
          </a:p>
        </p:txBody>
      </p:sp>
    </p:spTree>
    <p:extLst>
      <p:ext uri="{BB962C8B-B14F-4D97-AF65-F5344CB8AC3E}">
        <p14:creationId xmlns:p14="http://schemas.microsoft.com/office/powerpoint/2010/main" val="197968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Pensavamo anche qua di metterci 12 ore, perché pensavamo che fossero cose relativamente semplici e con l’aiuto delle intelligenze artificiali per le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view</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ci avremo messo ancora di meno.</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8</a:t>
            </a:fld>
            <a:endParaRPr lang="it-CH"/>
          </a:p>
        </p:txBody>
      </p:sp>
    </p:spTree>
    <p:extLst>
      <p:ext uri="{BB962C8B-B14F-4D97-AF65-F5344CB8AC3E}">
        <p14:creationId xmlns:p14="http://schemas.microsoft.com/office/powerpoint/2010/main" val="156208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2 ha visto un aumento significativo delle ore di lavoro, con l'aggiunta di molte attività non previste inizialmente. Questo indica che la fase di implementazione ha richiesto più lavoro del previsto, probabilmente a causa di una maggiore complessità o di aggiustamenti continui.</a:t>
            </a: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9</a:t>
            </a:fld>
            <a:endParaRPr lang="it-CH"/>
          </a:p>
        </p:txBody>
      </p:sp>
    </p:spTree>
    <p:extLst>
      <p:ext uri="{BB962C8B-B14F-4D97-AF65-F5344CB8AC3E}">
        <p14:creationId xmlns:p14="http://schemas.microsoft.com/office/powerpoint/2010/main" val="44973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Arial" panose="020B0604020202020204" pitchFamily="34" charset="0"/>
                <a:ea typeface="Times New Roman" panose="02020603050405020304" pitchFamily="18" charset="0"/>
                <a:cs typeface="Times New Roman" panose="02020603050405020304" pitchFamily="18" charset="0"/>
              </a:rPr>
              <a:t>Per questo sprint invece, qua si parla del gioco del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singleplayer</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e abbiamo progettato di metterci due ore per quanto riguarda le statistiche e 14 per il resto, perché secondo noi, date le nostre conoscenze di </a:t>
            </a:r>
            <a:r>
              <a:rPr lang="it-IT" sz="1800" dirty="0" err="1">
                <a:effectLst/>
                <a:latin typeface="Arial" panose="020B0604020202020204" pitchFamily="34" charset="0"/>
                <a:ea typeface="Times New Roman" panose="02020603050405020304" pitchFamily="18" charset="0"/>
                <a:cs typeface="Times New Roman" panose="02020603050405020304" pitchFamily="18" charset="0"/>
              </a:rPr>
              <a:t>php</a:t>
            </a:r>
            <a:r>
              <a:rPr lang="it-IT" sz="1800" dirty="0">
                <a:effectLst/>
                <a:latin typeface="Arial" panose="020B0604020202020204" pitchFamily="34" charset="0"/>
                <a:ea typeface="Times New Roman" panose="02020603050405020304" pitchFamily="18" charset="0"/>
                <a:cs typeface="Times New Roman" panose="02020603050405020304" pitchFamily="18" charset="0"/>
              </a:rPr>
              <a:t>, sembravano cose che avevamo già visto, e anche essendo molte cose da fare, secondo ci avremo messo poco.</a:t>
            </a:r>
            <a:endParaRPr lang="it-CH"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10</a:t>
            </a:fld>
            <a:endParaRPr lang="it-CH"/>
          </a:p>
        </p:txBody>
      </p:sp>
    </p:spTree>
    <p:extLst>
      <p:ext uri="{BB962C8B-B14F-4D97-AF65-F5344CB8AC3E}">
        <p14:creationId xmlns:p14="http://schemas.microsoft.com/office/powerpoint/2010/main" val="28199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CH" sz="1800" dirty="0">
                <a:effectLst/>
                <a:latin typeface="Arial" panose="020B0604020202020204" pitchFamily="34" charset="0"/>
                <a:ea typeface="Times New Roman" panose="02020603050405020304" pitchFamily="18" charset="0"/>
                <a:cs typeface="Times New Roman" panose="02020603050405020304" pitchFamily="18" charset="0"/>
              </a:rPr>
              <a:t>Lo Sprint 3 ha richiesto 11 ore in più rispetto al preventivo. Sono state aggiunte diverse attività non previste inizialmente, come il </a:t>
            </a:r>
            <a:r>
              <a:rPr lang="it-CH" sz="1800" dirty="0" err="1">
                <a:effectLst/>
                <a:latin typeface="Arial" panose="020B0604020202020204" pitchFamily="34" charset="0"/>
                <a:ea typeface="Times New Roman" panose="02020603050405020304" pitchFamily="18" charset="0"/>
                <a:cs typeface="Times New Roman" panose="02020603050405020304" pitchFamily="18" charset="0"/>
              </a:rPr>
              <a:t>deploy</a:t>
            </a:r>
            <a:r>
              <a:rPr lang="it-CH" sz="1800" dirty="0">
                <a:effectLst/>
                <a:latin typeface="Arial" panose="020B0604020202020204" pitchFamily="34" charset="0"/>
                <a:ea typeface="Times New Roman" panose="02020603050405020304" pitchFamily="18" charset="0"/>
                <a:cs typeface="Times New Roman" panose="02020603050405020304" pitchFamily="18" charset="0"/>
              </a:rPr>
              <a:t> del sito in una VM, lo studio del multiplayer, e la rifinitura dell'applicativo. Inoltre, alcune attività previste sono state modificate o estese, come la modalità partita che ha incluso la creazione e la gestione delle stanze per il multiplayer.</a:t>
            </a:r>
          </a:p>
          <a:p>
            <a:endParaRPr lang="it-CH" dirty="0"/>
          </a:p>
        </p:txBody>
      </p:sp>
      <p:sp>
        <p:nvSpPr>
          <p:cNvPr id="4" name="Segnaposto numero diapositiva 3"/>
          <p:cNvSpPr>
            <a:spLocks noGrp="1"/>
          </p:cNvSpPr>
          <p:nvPr>
            <p:ph type="sldNum" sz="quarter" idx="5"/>
          </p:nvPr>
        </p:nvSpPr>
        <p:spPr/>
        <p:txBody>
          <a:bodyPr/>
          <a:lstStyle/>
          <a:p>
            <a:fld id="{CFF87021-C306-4859-9FB2-2E400523550E}" type="slidenum">
              <a:rPr lang="it-CH" smtClean="0"/>
              <a:t>11</a:t>
            </a:fld>
            <a:endParaRPr lang="it-CH"/>
          </a:p>
        </p:txBody>
      </p:sp>
    </p:spTree>
    <p:extLst>
      <p:ext uri="{BB962C8B-B14F-4D97-AF65-F5344CB8AC3E}">
        <p14:creationId xmlns:p14="http://schemas.microsoft.com/office/powerpoint/2010/main" val="86059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7FD1D8-4636-0F98-F16A-9DC8613FB06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it-CH"/>
          </a:p>
        </p:txBody>
      </p:sp>
      <p:sp>
        <p:nvSpPr>
          <p:cNvPr id="3" name="Sottotitolo 2">
            <a:extLst>
              <a:ext uri="{FF2B5EF4-FFF2-40B4-BE49-F238E27FC236}">
                <a16:creationId xmlns:a16="http://schemas.microsoft.com/office/drawing/2014/main" id="{A8301F7B-7656-0F94-B53D-23401D6D8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it-CH"/>
          </a:p>
        </p:txBody>
      </p:sp>
      <p:sp>
        <p:nvSpPr>
          <p:cNvPr id="4" name="Segnaposto data 3">
            <a:extLst>
              <a:ext uri="{FF2B5EF4-FFF2-40B4-BE49-F238E27FC236}">
                <a16:creationId xmlns:a16="http://schemas.microsoft.com/office/drawing/2014/main" id="{AAA6D656-F73C-B6F6-73B8-B353C85E4215}"/>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1CD6ECC7-0841-6657-06B5-179AD663B00A}"/>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6625CD4C-70CD-F585-0767-3585A16101EB}"/>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84063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F83E69-7B49-5F26-82A6-6421AB37FB26}"/>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AF565281-90B1-A0CA-8B58-4A595AB6355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17993AEA-D432-5BA8-F8C0-3E767EF82065}"/>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03A245EF-A2A8-1E49-B530-3EC23C003890}"/>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3065AAB0-4419-5FAA-7708-F4D0DF71F2F9}"/>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419054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203A05-176A-A310-1A8F-B2DCA91D17B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E397B94C-76EB-58D2-4A5F-A2729FF490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52075CD7-7ADC-8987-FB6B-13C3DD8D57DB}"/>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460E433C-BCA0-6221-ECE4-D02A33284952}"/>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9018C43E-0AD8-6F92-39D3-DCD7120799D9}"/>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262430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091353-AB8C-C89B-3535-92BC711916DC}"/>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56FB6D2A-7703-0987-0145-50F4008E36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83D74801-7D11-6777-492C-A65591DF0D84}"/>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096F2C29-F28D-691D-1E54-898D739819E4}"/>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4DD433E1-8C80-85DD-AB2D-E6A2E0385D53}"/>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320652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8FEBE-C930-2570-7B34-08A6A7E4513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CD1D6F5B-1F32-7B71-E9CC-808140775B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CD7C2AB-8233-6B84-227F-3984C38D916C}"/>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A6D51BBC-0BB0-62C7-68BE-7F6A5968572B}"/>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28E365E3-40A7-5EFC-E9AC-228A0161EADB}"/>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210694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E05C30-C3EF-D891-ECE0-67920E33B782}"/>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16FE18D1-3F43-399A-2FE2-535455F96E1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contenuto 3">
            <a:extLst>
              <a:ext uri="{FF2B5EF4-FFF2-40B4-BE49-F238E27FC236}">
                <a16:creationId xmlns:a16="http://schemas.microsoft.com/office/drawing/2014/main" id="{48D359DF-8D80-F264-00ED-D6209C168B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data 4">
            <a:extLst>
              <a:ext uri="{FF2B5EF4-FFF2-40B4-BE49-F238E27FC236}">
                <a16:creationId xmlns:a16="http://schemas.microsoft.com/office/drawing/2014/main" id="{2D7D4ADB-51BB-1B22-BE4D-453C2EA6AE3A}"/>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6" name="Segnaposto piè di pagina 5">
            <a:extLst>
              <a:ext uri="{FF2B5EF4-FFF2-40B4-BE49-F238E27FC236}">
                <a16:creationId xmlns:a16="http://schemas.microsoft.com/office/drawing/2014/main" id="{3CD5E8EF-5EEA-A397-9AFF-809F74A6FCC1}"/>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774CC2E9-101E-A9BC-56A2-3B08FF9F2E1F}"/>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55194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A1B77C-B5CC-39A8-A034-4623621C6EEB}"/>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25FFA233-16C2-9C30-D433-F27590E0B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0B86D47-F692-7E17-46F3-420B8BB563B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testo 4">
            <a:extLst>
              <a:ext uri="{FF2B5EF4-FFF2-40B4-BE49-F238E27FC236}">
                <a16:creationId xmlns:a16="http://schemas.microsoft.com/office/drawing/2014/main" id="{527C5096-19D7-E466-61A5-72C605F3B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DD7C98-9A8E-79DE-5BC5-4F344A84376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7" name="Segnaposto data 6">
            <a:extLst>
              <a:ext uri="{FF2B5EF4-FFF2-40B4-BE49-F238E27FC236}">
                <a16:creationId xmlns:a16="http://schemas.microsoft.com/office/drawing/2014/main" id="{666ECE09-6A31-D0CC-A6D1-E55C2355BB15}"/>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8" name="Segnaposto piè di pagina 7">
            <a:extLst>
              <a:ext uri="{FF2B5EF4-FFF2-40B4-BE49-F238E27FC236}">
                <a16:creationId xmlns:a16="http://schemas.microsoft.com/office/drawing/2014/main" id="{C162001B-95D6-187F-88F8-3CD71121ECE4}"/>
              </a:ext>
            </a:extLst>
          </p:cNvPr>
          <p:cNvSpPr>
            <a:spLocks noGrp="1"/>
          </p:cNvSpPr>
          <p:nvPr>
            <p:ph type="ftr" sz="quarter" idx="11"/>
          </p:nvPr>
        </p:nvSpPr>
        <p:spPr/>
        <p:txBody>
          <a:bodyPr/>
          <a:lstStyle/>
          <a:p>
            <a:endParaRPr lang="it-CH"/>
          </a:p>
        </p:txBody>
      </p:sp>
      <p:sp>
        <p:nvSpPr>
          <p:cNvPr id="9" name="Segnaposto numero diapositiva 8">
            <a:extLst>
              <a:ext uri="{FF2B5EF4-FFF2-40B4-BE49-F238E27FC236}">
                <a16:creationId xmlns:a16="http://schemas.microsoft.com/office/drawing/2014/main" id="{E85808FC-D4F9-8529-A887-6665FF5930A1}"/>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214134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B28ED-C7AF-9FEC-8941-7CB61D7CEE76}"/>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data 2">
            <a:extLst>
              <a:ext uri="{FF2B5EF4-FFF2-40B4-BE49-F238E27FC236}">
                <a16:creationId xmlns:a16="http://schemas.microsoft.com/office/drawing/2014/main" id="{A0308A45-16D4-175C-D75D-F885FC5EFF7A}"/>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4" name="Segnaposto piè di pagina 3">
            <a:extLst>
              <a:ext uri="{FF2B5EF4-FFF2-40B4-BE49-F238E27FC236}">
                <a16:creationId xmlns:a16="http://schemas.microsoft.com/office/drawing/2014/main" id="{9511A1E7-1517-7299-5A16-098B0447A7F2}"/>
              </a:ext>
            </a:extLst>
          </p:cNvPr>
          <p:cNvSpPr>
            <a:spLocks noGrp="1"/>
          </p:cNvSpPr>
          <p:nvPr>
            <p:ph type="ftr" sz="quarter" idx="11"/>
          </p:nvPr>
        </p:nvSpPr>
        <p:spPr/>
        <p:txBody>
          <a:bodyPr/>
          <a:lstStyle/>
          <a:p>
            <a:endParaRPr lang="it-CH"/>
          </a:p>
        </p:txBody>
      </p:sp>
      <p:sp>
        <p:nvSpPr>
          <p:cNvPr id="5" name="Segnaposto numero diapositiva 4">
            <a:extLst>
              <a:ext uri="{FF2B5EF4-FFF2-40B4-BE49-F238E27FC236}">
                <a16:creationId xmlns:a16="http://schemas.microsoft.com/office/drawing/2014/main" id="{9081341E-863B-5576-8D67-F76859B98F8F}"/>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10275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0F8F5F9-5D11-5EAC-F268-A32038289434}"/>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3" name="Segnaposto piè di pagina 2">
            <a:extLst>
              <a:ext uri="{FF2B5EF4-FFF2-40B4-BE49-F238E27FC236}">
                <a16:creationId xmlns:a16="http://schemas.microsoft.com/office/drawing/2014/main" id="{D3449C94-A3F1-BA24-0DA1-72D45DDFBB45}"/>
              </a:ext>
            </a:extLst>
          </p:cNvPr>
          <p:cNvSpPr>
            <a:spLocks noGrp="1"/>
          </p:cNvSpPr>
          <p:nvPr>
            <p:ph type="ftr" sz="quarter" idx="11"/>
          </p:nvPr>
        </p:nvSpPr>
        <p:spPr/>
        <p:txBody>
          <a:bodyPr/>
          <a:lstStyle/>
          <a:p>
            <a:endParaRPr lang="it-CH"/>
          </a:p>
        </p:txBody>
      </p:sp>
      <p:sp>
        <p:nvSpPr>
          <p:cNvPr id="4" name="Segnaposto numero diapositiva 3">
            <a:extLst>
              <a:ext uri="{FF2B5EF4-FFF2-40B4-BE49-F238E27FC236}">
                <a16:creationId xmlns:a16="http://schemas.microsoft.com/office/drawing/2014/main" id="{5CBC3D4F-4BEF-CA7D-EEBE-B069E59ADD11}"/>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8565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864DFE-6BA6-4510-7677-3CF5342D618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9005F1C9-7702-81A1-43A8-B5793CFE8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testo 3">
            <a:extLst>
              <a:ext uri="{FF2B5EF4-FFF2-40B4-BE49-F238E27FC236}">
                <a16:creationId xmlns:a16="http://schemas.microsoft.com/office/drawing/2014/main" id="{12797322-4FEF-ABC0-F62D-7A358775A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D62ED7-1716-E9E0-DCB4-7491C762228A}"/>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6" name="Segnaposto piè di pagina 5">
            <a:extLst>
              <a:ext uri="{FF2B5EF4-FFF2-40B4-BE49-F238E27FC236}">
                <a16:creationId xmlns:a16="http://schemas.microsoft.com/office/drawing/2014/main" id="{1186F9EC-12EE-3E3F-D098-711F3305F643}"/>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55D9EB42-926D-B622-B88A-3E0511C5AA23}"/>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420254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7529B7-CBEB-EB39-2B4F-7BA2CF81A14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immagine 2">
            <a:extLst>
              <a:ext uri="{FF2B5EF4-FFF2-40B4-BE49-F238E27FC236}">
                <a16:creationId xmlns:a16="http://schemas.microsoft.com/office/drawing/2014/main" id="{388A46E4-B26C-6C3C-C90B-A415E249C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CH"/>
          </a:p>
        </p:txBody>
      </p:sp>
      <p:sp>
        <p:nvSpPr>
          <p:cNvPr id="4" name="Segnaposto testo 3">
            <a:extLst>
              <a:ext uri="{FF2B5EF4-FFF2-40B4-BE49-F238E27FC236}">
                <a16:creationId xmlns:a16="http://schemas.microsoft.com/office/drawing/2014/main" id="{ED2DE354-9EF9-3690-7033-DF579EE42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8116AA2-D540-7715-EE12-EF349D27ADBC}"/>
              </a:ext>
            </a:extLst>
          </p:cNvPr>
          <p:cNvSpPr>
            <a:spLocks noGrp="1"/>
          </p:cNvSpPr>
          <p:nvPr>
            <p:ph type="dt" sz="half" idx="10"/>
          </p:nvPr>
        </p:nvSpPr>
        <p:spPr/>
        <p:txBody>
          <a:bodyPr/>
          <a:lstStyle/>
          <a:p>
            <a:fld id="{458D198C-3286-4C8A-A2E0-9129E2AFA778}" type="datetimeFigureOut">
              <a:rPr lang="it-CH" smtClean="0"/>
              <a:t>03.06.2025</a:t>
            </a:fld>
            <a:endParaRPr lang="it-CH"/>
          </a:p>
        </p:txBody>
      </p:sp>
      <p:sp>
        <p:nvSpPr>
          <p:cNvPr id="6" name="Segnaposto piè di pagina 5">
            <a:extLst>
              <a:ext uri="{FF2B5EF4-FFF2-40B4-BE49-F238E27FC236}">
                <a16:creationId xmlns:a16="http://schemas.microsoft.com/office/drawing/2014/main" id="{E60F3DEC-5D5C-ECCE-3B67-DC03FE40B6FC}"/>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27B31528-D997-2896-A285-0FAF0FEC1DF6}"/>
              </a:ext>
            </a:extLst>
          </p:cNvPr>
          <p:cNvSpPr>
            <a:spLocks noGrp="1"/>
          </p:cNvSpPr>
          <p:nvPr>
            <p:ph type="sldNum" sz="quarter" idx="12"/>
          </p:nvPr>
        </p:nvSpPr>
        <p:spPr/>
        <p:txBody>
          <a:bodyPr/>
          <a:lstStyle/>
          <a:p>
            <a:fld id="{85D72B52-F21F-4DDB-ADBC-C71DED89C6DE}" type="slidenum">
              <a:rPr lang="it-CH" smtClean="0"/>
              <a:t>‹N›</a:t>
            </a:fld>
            <a:endParaRPr lang="it-CH"/>
          </a:p>
        </p:txBody>
      </p:sp>
    </p:spTree>
    <p:extLst>
      <p:ext uri="{BB962C8B-B14F-4D97-AF65-F5344CB8AC3E}">
        <p14:creationId xmlns:p14="http://schemas.microsoft.com/office/powerpoint/2010/main" val="268197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12C7B4-B782-29C0-6771-3A267537E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EFECF77A-4DBD-A46F-297C-51B80D04E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B16EB52D-781D-1BED-404F-0942C7519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8D198C-3286-4C8A-A2E0-9129E2AFA778}" type="datetimeFigureOut">
              <a:rPr lang="it-CH" smtClean="0"/>
              <a:t>03.06.2025</a:t>
            </a:fld>
            <a:endParaRPr lang="it-CH"/>
          </a:p>
        </p:txBody>
      </p:sp>
      <p:sp>
        <p:nvSpPr>
          <p:cNvPr id="5" name="Segnaposto piè di pagina 4">
            <a:extLst>
              <a:ext uri="{FF2B5EF4-FFF2-40B4-BE49-F238E27FC236}">
                <a16:creationId xmlns:a16="http://schemas.microsoft.com/office/drawing/2014/main" id="{4B3D359D-B4CC-79AC-6FD3-A15059E2B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CH"/>
          </a:p>
        </p:txBody>
      </p:sp>
      <p:sp>
        <p:nvSpPr>
          <p:cNvPr id="6" name="Segnaposto numero diapositiva 5">
            <a:extLst>
              <a:ext uri="{FF2B5EF4-FFF2-40B4-BE49-F238E27FC236}">
                <a16:creationId xmlns:a16="http://schemas.microsoft.com/office/drawing/2014/main" id="{7B0F92B6-2E67-0D3A-33EA-8981388F6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D72B52-F21F-4DDB-ADBC-C71DED89C6DE}" type="slidenum">
              <a:rPr lang="it-CH" smtClean="0"/>
              <a:t>‹N›</a:t>
            </a:fld>
            <a:endParaRPr lang="it-CH"/>
          </a:p>
        </p:txBody>
      </p:sp>
    </p:spTree>
    <p:extLst>
      <p:ext uri="{BB962C8B-B14F-4D97-AF65-F5344CB8AC3E}">
        <p14:creationId xmlns:p14="http://schemas.microsoft.com/office/powerpoint/2010/main" val="90609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439AF269-1E6E-982D-FF68-935FE3D4B1E7}"/>
              </a:ext>
            </a:extLst>
          </p:cNvPr>
          <p:cNvSpPr>
            <a:spLocks noGrp="1"/>
          </p:cNvSpPr>
          <p:nvPr>
            <p:ph type="ctrTitle"/>
          </p:nvPr>
        </p:nvSpPr>
        <p:spPr>
          <a:xfrm>
            <a:off x="1314824" y="735106"/>
            <a:ext cx="10053763" cy="2928470"/>
          </a:xfrm>
        </p:spPr>
        <p:txBody>
          <a:bodyPr anchor="b">
            <a:normAutofit/>
          </a:bodyPr>
          <a:lstStyle/>
          <a:p>
            <a:pPr algn="l"/>
            <a:r>
              <a:rPr lang="it-IT" sz="4800" dirty="0" err="1">
                <a:solidFill>
                  <a:srgbClr val="FFFFFF"/>
                </a:solidFill>
              </a:rPr>
              <a:t>DattiloKing</a:t>
            </a:r>
            <a:endParaRPr lang="it-CH" sz="4800" dirty="0">
              <a:solidFill>
                <a:srgbClr val="FFFFFF"/>
              </a:solidFill>
            </a:endParaRPr>
          </a:p>
        </p:txBody>
      </p:sp>
      <p:sp>
        <p:nvSpPr>
          <p:cNvPr id="3" name="Sottotitolo 2">
            <a:extLst>
              <a:ext uri="{FF2B5EF4-FFF2-40B4-BE49-F238E27FC236}">
                <a16:creationId xmlns:a16="http://schemas.microsoft.com/office/drawing/2014/main" id="{A226029F-E057-EAA6-5C97-4F46E903E9E1}"/>
              </a:ext>
            </a:extLst>
          </p:cNvPr>
          <p:cNvSpPr>
            <a:spLocks noGrp="1"/>
          </p:cNvSpPr>
          <p:nvPr>
            <p:ph type="subTitle" idx="1"/>
          </p:nvPr>
        </p:nvSpPr>
        <p:spPr>
          <a:xfrm>
            <a:off x="1350682" y="4870824"/>
            <a:ext cx="10005951" cy="1458258"/>
          </a:xfrm>
        </p:spPr>
        <p:txBody>
          <a:bodyPr anchor="ctr">
            <a:normAutofit/>
          </a:bodyPr>
          <a:lstStyle/>
          <a:p>
            <a:pPr algn="l"/>
            <a:r>
              <a:rPr lang="it-IT" dirty="0"/>
              <a:t>Robin Sartore, Leonardo Sciara, </a:t>
            </a:r>
            <a:r>
              <a:rPr lang="it-IT" dirty="0" err="1"/>
              <a:t>Nemanja</a:t>
            </a:r>
            <a:r>
              <a:rPr lang="it-IT" dirty="0"/>
              <a:t> Zecevic &amp; Amos </a:t>
            </a:r>
            <a:r>
              <a:rPr lang="it-IT" dirty="0" err="1"/>
              <a:t>Haefliger</a:t>
            </a:r>
            <a:r>
              <a:rPr lang="it-IT" dirty="0"/>
              <a:t> </a:t>
            </a:r>
            <a:endParaRPr lang="it-CH" dirty="0"/>
          </a:p>
        </p:txBody>
      </p:sp>
    </p:spTree>
    <p:extLst>
      <p:ext uri="{BB962C8B-B14F-4D97-AF65-F5344CB8AC3E}">
        <p14:creationId xmlns:p14="http://schemas.microsoft.com/office/powerpoint/2010/main" val="17747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76EED0-689B-C22F-560E-FC6D3F30BC0D}"/>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7F8AB36C-220F-AD8E-62BF-584A3CB91B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dirty="0">
                <a:solidFill>
                  <a:srgbClr val="FFFFFF"/>
                </a:solidFill>
                <a:latin typeface="+mj-lt"/>
                <a:ea typeface="+mj-ea"/>
                <a:cs typeface="+mj-cs"/>
              </a:rPr>
              <a:t>PIANIFICAZIONE</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Gantt </a:t>
            </a:r>
            <a:r>
              <a:rPr lang="en-US" sz="2800" kern="1200" dirty="0" err="1">
                <a:solidFill>
                  <a:srgbClr val="FFFFFF"/>
                </a:solidFill>
                <a:latin typeface="+mj-lt"/>
                <a:ea typeface="+mj-ea"/>
                <a:cs typeface="+mj-cs"/>
              </a:rPr>
              <a:t>Preventivo</a:t>
            </a:r>
            <a:r>
              <a:rPr lang="en-US" sz="2800" kern="1200" dirty="0">
                <a:solidFill>
                  <a:srgbClr val="FFFFFF"/>
                </a:solidFill>
                <a:latin typeface="+mj-lt"/>
                <a:ea typeface="+mj-ea"/>
                <a:cs typeface="+mj-cs"/>
              </a:rPr>
              <a:t> – Terzo Sprint</a:t>
            </a:r>
          </a:p>
        </p:txBody>
      </p:sp>
      <p:pic>
        <p:nvPicPr>
          <p:cNvPr id="6" name="Segnaposto contenuto 5">
            <a:extLst>
              <a:ext uri="{FF2B5EF4-FFF2-40B4-BE49-F238E27FC236}">
                <a16:creationId xmlns:a16="http://schemas.microsoft.com/office/drawing/2014/main" id="{969A7F8C-3041-E0EC-7131-D82394F47E81}"/>
              </a:ext>
            </a:extLst>
          </p:cNvPr>
          <p:cNvPicPr>
            <a:picLocks noGrp="1" noChangeAspect="1"/>
          </p:cNvPicPr>
          <p:nvPr>
            <p:ph idx="1"/>
          </p:nvPr>
        </p:nvPicPr>
        <p:blipFill>
          <a:blip r:embed="rId3"/>
          <a:stretch>
            <a:fillRect/>
          </a:stretch>
        </p:blipFill>
        <p:spPr>
          <a:xfrm>
            <a:off x="4668389" y="467208"/>
            <a:ext cx="6893826" cy="5923584"/>
          </a:xfrm>
          <a:prstGeom prst="rect">
            <a:avLst/>
          </a:prstGeom>
        </p:spPr>
      </p:pic>
    </p:spTree>
    <p:extLst>
      <p:ext uri="{BB962C8B-B14F-4D97-AF65-F5344CB8AC3E}">
        <p14:creationId xmlns:p14="http://schemas.microsoft.com/office/powerpoint/2010/main" val="267903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4E010A-9561-A74F-F898-B517A1AA9BF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PIANIFICAZIONE</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Gantt </a:t>
            </a:r>
            <a:r>
              <a:rPr lang="en-US" sz="3700" kern="1200" dirty="0" err="1">
                <a:solidFill>
                  <a:srgbClr val="FFFFFF"/>
                </a:solidFill>
                <a:latin typeface="+mj-lt"/>
                <a:ea typeface="+mj-ea"/>
                <a:cs typeface="+mj-cs"/>
              </a:rPr>
              <a:t>Consuntivo</a:t>
            </a:r>
            <a:r>
              <a:rPr lang="en-US" sz="3700" kern="1200" dirty="0">
                <a:solidFill>
                  <a:srgbClr val="FFFFFF"/>
                </a:solidFill>
                <a:latin typeface="+mj-lt"/>
                <a:ea typeface="+mj-ea"/>
                <a:cs typeface="+mj-cs"/>
              </a:rPr>
              <a:t> – Terzo </a:t>
            </a:r>
            <a:r>
              <a:rPr lang="en-US" sz="3600" kern="1200" dirty="0">
                <a:solidFill>
                  <a:srgbClr val="FFFFFF"/>
                </a:solidFill>
                <a:latin typeface="+mj-lt"/>
                <a:ea typeface="+mj-ea"/>
                <a:cs typeface="+mj-cs"/>
              </a:rPr>
              <a:t>Sprint</a:t>
            </a:r>
            <a:endParaRPr lang="en-US" sz="3700" kern="1200" dirty="0">
              <a:solidFill>
                <a:srgbClr val="FFFFFF"/>
              </a:solidFill>
              <a:latin typeface="+mj-lt"/>
              <a:ea typeface="+mj-ea"/>
              <a:cs typeface="+mj-cs"/>
            </a:endParaRPr>
          </a:p>
        </p:txBody>
      </p:sp>
      <p:pic>
        <p:nvPicPr>
          <p:cNvPr id="6" name="Segnaposto contenuto 5" descr="Immagine che contiene testo, schermata, numero, Carattere&#10;&#10;Il contenuto generato dall'IA potrebbe non essere corretto.">
            <a:extLst>
              <a:ext uri="{FF2B5EF4-FFF2-40B4-BE49-F238E27FC236}">
                <a16:creationId xmlns:a16="http://schemas.microsoft.com/office/drawing/2014/main" id="{19E3FEB1-BE4F-4FC6-ABDA-95644C3B7FD5}"/>
              </a:ext>
            </a:extLst>
          </p:cNvPr>
          <p:cNvPicPr>
            <a:picLocks noGrp="1" noChangeAspect="1"/>
          </p:cNvPicPr>
          <p:nvPr>
            <p:ph idx="1"/>
          </p:nvPr>
        </p:nvPicPr>
        <p:blipFill rotWithShape="1">
          <a:blip r:embed="rId3"/>
          <a:srcRect b="8333"/>
          <a:stretch/>
        </p:blipFill>
        <p:spPr bwMode="auto">
          <a:xfrm>
            <a:off x="892195" y="1966293"/>
            <a:ext cx="10407609" cy="445216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83645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325A09-66FD-A337-B34D-086F3D9A8D7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PIANIFICAZIONE</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Gantt </a:t>
            </a:r>
            <a:r>
              <a:rPr lang="en-US" sz="3600" kern="1200" dirty="0" err="1">
                <a:solidFill>
                  <a:srgbClr val="FFFFFF"/>
                </a:solidFill>
                <a:latin typeface="+mj-lt"/>
                <a:ea typeface="+mj-ea"/>
                <a:cs typeface="+mj-cs"/>
              </a:rPr>
              <a:t>Preventivo</a:t>
            </a:r>
            <a:r>
              <a:rPr lang="en-US" sz="3700" kern="1200" dirty="0">
                <a:solidFill>
                  <a:srgbClr val="FFFFFF"/>
                </a:solidFill>
                <a:latin typeface="+mj-lt"/>
                <a:ea typeface="+mj-ea"/>
                <a:cs typeface="+mj-cs"/>
              </a:rPr>
              <a:t> – Quarto Sprint</a:t>
            </a:r>
          </a:p>
        </p:txBody>
      </p:sp>
      <p:pic>
        <p:nvPicPr>
          <p:cNvPr id="12" name="Immagine 11">
            <a:extLst>
              <a:ext uri="{FF2B5EF4-FFF2-40B4-BE49-F238E27FC236}">
                <a16:creationId xmlns:a16="http://schemas.microsoft.com/office/drawing/2014/main" id="{83902F7A-8882-86F0-5FED-9449975E0BDB}"/>
              </a:ext>
            </a:extLst>
          </p:cNvPr>
          <p:cNvPicPr>
            <a:picLocks noChangeAspect="1"/>
          </p:cNvPicPr>
          <p:nvPr/>
        </p:nvPicPr>
        <p:blipFill>
          <a:blip r:embed="rId3"/>
          <a:stretch>
            <a:fillRect/>
          </a:stretch>
        </p:blipFill>
        <p:spPr>
          <a:xfrm>
            <a:off x="1480851" y="2118627"/>
            <a:ext cx="9230297" cy="3602904"/>
          </a:xfrm>
          <a:prstGeom prst="rect">
            <a:avLst/>
          </a:prstGeom>
        </p:spPr>
      </p:pic>
    </p:spTree>
    <p:extLst>
      <p:ext uri="{BB962C8B-B14F-4D97-AF65-F5344CB8AC3E}">
        <p14:creationId xmlns:p14="http://schemas.microsoft.com/office/powerpoint/2010/main" val="225061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B6B4822-B688-DD04-3C46-CE31A6E6404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600" kern="1200" dirty="0">
                <a:solidFill>
                  <a:srgbClr val="FFFFFF"/>
                </a:solidFill>
                <a:latin typeface="+mj-lt"/>
                <a:ea typeface="+mj-ea"/>
                <a:cs typeface="+mj-cs"/>
              </a:rPr>
              <a:t>PIANIFICAZIONE</a:t>
            </a:r>
            <a:br>
              <a:rPr lang="en-US" sz="3700" kern="1200" dirty="0">
                <a:solidFill>
                  <a:srgbClr val="FFFFFF"/>
                </a:solidFill>
                <a:latin typeface="+mj-lt"/>
                <a:ea typeface="+mj-ea"/>
                <a:cs typeface="+mj-cs"/>
              </a:rPr>
            </a:br>
            <a:r>
              <a:rPr lang="en-US" sz="3700" kern="1200" dirty="0">
                <a:solidFill>
                  <a:srgbClr val="FFFFFF"/>
                </a:solidFill>
                <a:latin typeface="+mj-lt"/>
                <a:ea typeface="+mj-ea"/>
                <a:cs typeface="+mj-cs"/>
              </a:rPr>
              <a:t>Gantt </a:t>
            </a:r>
            <a:r>
              <a:rPr lang="en-US" sz="3700" kern="1200" dirty="0" err="1">
                <a:solidFill>
                  <a:srgbClr val="FFFFFF"/>
                </a:solidFill>
                <a:latin typeface="+mj-lt"/>
                <a:ea typeface="+mj-ea"/>
                <a:cs typeface="+mj-cs"/>
              </a:rPr>
              <a:t>Consuntivo</a:t>
            </a:r>
            <a:r>
              <a:rPr lang="en-US" sz="3700" kern="1200" dirty="0">
                <a:solidFill>
                  <a:srgbClr val="FFFFFF"/>
                </a:solidFill>
                <a:latin typeface="+mj-lt"/>
                <a:ea typeface="+mj-ea"/>
                <a:cs typeface="+mj-cs"/>
              </a:rPr>
              <a:t> – Quarto Sprint</a:t>
            </a:r>
          </a:p>
        </p:txBody>
      </p:sp>
      <p:pic>
        <p:nvPicPr>
          <p:cNvPr id="4" name="Segnaposto contenuto 3" descr="Immagine che contiene testo, schermata, Carattere, numero&#10;&#10;Il contenuto generato dall'IA potrebbe non essere corretto.">
            <a:extLst>
              <a:ext uri="{FF2B5EF4-FFF2-40B4-BE49-F238E27FC236}">
                <a16:creationId xmlns:a16="http://schemas.microsoft.com/office/drawing/2014/main" id="{6A80C023-005B-7FDC-BB43-E610F02A7F48}"/>
              </a:ext>
            </a:extLst>
          </p:cNvPr>
          <p:cNvPicPr>
            <a:picLocks noGrp="1" noChangeAspect="1"/>
          </p:cNvPicPr>
          <p:nvPr>
            <p:ph idx="1"/>
          </p:nvPr>
        </p:nvPicPr>
        <p:blipFill>
          <a:blip r:embed="rId3"/>
          <a:stretch>
            <a:fillRect/>
          </a:stretch>
        </p:blipFill>
        <p:spPr>
          <a:xfrm>
            <a:off x="432225" y="2010770"/>
            <a:ext cx="11327549" cy="4363205"/>
          </a:xfrm>
          <a:prstGeom prst="rect">
            <a:avLst/>
          </a:prstGeom>
        </p:spPr>
      </p:pic>
    </p:spTree>
    <p:extLst>
      <p:ext uri="{BB962C8B-B14F-4D97-AF65-F5344CB8AC3E}">
        <p14:creationId xmlns:p14="http://schemas.microsoft.com/office/powerpoint/2010/main" val="394880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1A674C6-C576-E09A-7C81-DCFC52E51E72}"/>
              </a:ext>
            </a:extLst>
          </p:cNvPr>
          <p:cNvSpPr>
            <a:spLocks noGrp="1"/>
          </p:cNvSpPr>
          <p:nvPr>
            <p:ph type="title"/>
          </p:nvPr>
        </p:nvSpPr>
        <p:spPr>
          <a:xfrm>
            <a:off x="1371599" y="5510253"/>
            <a:ext cx="9895951" cy="1033669"/>
          </a:xfrm>
        </p:spPr>
        <p:txBody>
          <a:bodyPr>
            <a:normAutofit fontScale="90000"/>
          </a:bodyPr>
          <a:lstStyle/>
          <a:p>
            <a:r>
              <a:rPr lang="en-US" sz="4000" kern="1200" dirty="0">
                <a:solidFill>
                  <a:srgbClr val="FFFFFF"/>
                </a:solidFill>
                <a:latin typeface="+mj-lt"/>
                <a:ea typeface="+mj-ea"/>
                <a:cs typeface="+mj-cs"/>
              </a:rPr>
              <a:t>PIANIFICAZIONE</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Gantt </a:t>
            </a:r>
            <a:r>
              <a:rPr lang="en-US" sz="4000" kern="1200" dirty="0" err="1">
                <a:solidFill>
                  <a:srgbClr val="FFFFFF"/>
                </a:solidFill>
                <a:latin typeface="+mj-lt"/>
                <a:ea typeface="+mj-ea"/>
                <a:cs typeface="+mj-cs"/>
              </a:rPr>
              <a:t>Preventivo</a:t>
            </a:r>
            <a:r>
              <a:rPr lang="en-US" sz="4000" kern="1200" dirty="0">
                <a:solidFill>
                  <a:srgbClr val="FFFFFF"/>
                </a:solidFill>
                <a:latin typeface="+mj-lt"/>
                <a:ea typeface="+mj-ea"/>
                <a:cs typeface="+mj-cs"/>
              </a:rPr>
              <a:t> – Quinto Sprint</a:t>
            </a:r>
            <a:endParaRPr lang="it-CH" sz="4000" dirty="0">
              <a:solidFill>
                <a:srgbClr val="FFFFFF"/>
              </a:solidFill>
            </a:endParaRPr>
          </a:p>
        </p:txBody>
      </p:sp>
      <p:pic>
        <p:nvPicPr>
          <p:cNvPr id="4" name="Segnaposto contenuto 3">
            <a:extLst>
              <a:ext uri="{FF2B5EF4-FFF2-40B4-BE49-F238E27FC236}">
                <a16:creationId xmlns:a16="http://schemas.microsoft.com/office/drawing/2014/main" id="{DC7EA2D1-E0A0-741E-534D-E543161C44E5}"/>
              </a:ext>
            </a:extLst>
          </p:cNvPr>
          <p:cNvPicPr>
            <a:picLocks noChangeAspect="1"/>
          </p:cNvPicPr>
          <p:nvPr/>
        </p:nvPicPr>
        <p:blipFill>
          <a:blip r:embed="rId3"/>
          <a:stretch>
            <a:fillRect/>
          </a:stretch>
        </p:blipFill>
        <p:spPr>
          <a:xfrm>
            <a:off x="1586775" y="951210"/>
            <a:ext cx="9018449" cy="3620790"/>
          </a:xfrm>
          <a:prstGeom prst="rect">
            <a:avLst/>
          </a:prstGeom>
        </p:spPr>
      </p:pic>
    </p:spTree>
    <p:extLst>
      <p:ext uri="{BB962C8B-B14F-4D97-AF65-F5344CB8AC3E}">
        <p14:creationId xmlns:p14="http://schemas.microsoft.com/office/powerpoint/2010/main" val="330489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A12CFB48-4688-E4D1-B0B0-51D74C5C0544}"/>
              </a:ext>
            </a:extLst>
          </p:cNvPr>
          <p:cNvSpPr>
            <a:spLocks noGrp="1"/>
          </p:cNvSpPr>
          <p:nvPr>
            <p:ph type="title"/>
          </p:nvPr>
        </p:nvSpPr>
        <p:spPr>
          <a:xfrm>
            <a:off x="98614" y="2767106"/>
            <a:ext cx="3939989"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PIANIFICAZIONE</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Gantt </a:t>
            </a:r>
            <a:r>
              <a:rPr lang="en-US" sz="4000" kern="1200" dirty="0" err="1">
                <a:solidFill>
                  <a:srgbClr val="FFFFFF"/>
                </a:solidFill>
                <a:latin typeface="+mj-lt"/>
                <a:ea typeface="+mj-ea"/>
                <a:cs typeface="+mj-cs"/>
              </a:rPr>
              <a:t>Consuntivo</a:t>
            </a:r>
            <a:r>
              <a:rPr lang="en-US" sz="4000" kern="1200" dirty="0">
                <a:solidFill>
                  <a:srgbClr val="FFFFFF"/>
                </a:solidFill>
                <a:latin typeface="+mj-lt"/>
                <a:ea typeface="+mj-ea"/>
                <a:cs typeface="+mj-cs"/>
              </a:rPr>
              <a:t> – Quinto Sprint</a:t>
            </a:r>
          </a:p>
        </p:txBody>
      </p:sp>
      <p:pic>
        <p:nvPicPr>
          <p:cNvPr id="4" name="Segnaposto contenuto 3" descr="Immagine che contiene testo, schermata, numero, Carattere&#10;&#10;Il contenuto generato dall'IA potrebbe non essere corretto.">
            <a:extLst>
              <a:ext uri="{FF2B5EF4-FFF2-40B4-BE49-F238E27FC236}">
                <a16:creationId xmlns:a16="http://schemas.microsoft.com/office/drawing/2014/main" id="{20EA0C0B-BB1D-60EF-EFB4-E636C35AD264}"/>
              </a:ext>
            </a:extLst>
          </p:cNvPr>
          <p:cNvPicPr>
            <a:picLocks noGrp="1" noChangeAspect="1"/>
          </p:cNvPicPr>
          <p:nvPr>
            <p:ph idx="1"/>
          </p:nvPr>
        </p:nvPicPr>
        <p:blipFill rotWithShape="1">
          <a:blip r:embed="rId3"/>
          <a:srcRect b="7241"/>
          <a:stretch/>
        </p:blipFill>
        <p:spPr bwMode="auto">
          <a:xfrm>
            <a:off x="4502428" y="1629246"/>
            <a:ext cx="7225748" cy="359950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20519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C6B267-7ABC-B52C-791E-526AFE12931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40C9F89-9221-7824-C929-6D975A261CB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400" kern="1200" dirty="0">
                <a:solidFill>
                  <a:srgbClr val="FFFFFF"/>
                </a:solidFill>
                <a:latin typeface="+mj-lt"/>
                <a:ea typeface="+mj-ea"/>
                <a:cs typeface="+mj-cs"/>
              </a:rPr>
              <a:t>PIANIFICAZIONE</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Gantt </a:t>
            </a:r>
            <a:r>
              <a:rPr lang="en-US" sz="3400" kern="1200" dirty="0" err="1">
                <a:solidFill>
                  <a:srgbClr val="FFFFFF"/>
                </a:solidFill>
                <a:latin typeface="+mj-lt"/>
                <a:ea typeface="+mj-ea"/>
                <a:cs typeface="+mj-cs"/>
              </a:rPr>
              <a:t>Preventivo</a:t>
            </a:r>
            <a:r>
              <a:rPr lang="en-US" sz="3400" kern="1200" dirty="0">
                <a:solidFill>
                  <a:srgbClr val="FFFFFF"/>
                </a:solidFill>
                <a:latin typeface="+mj-lt"/>
                <a:ea typeface="+mj-ea"/>
                <a:cs typeface="+mj-cs"/>
              </a:rPr>
              <a:t> – Sesto Sprint</a:t>
            </a:r>
          </a:p>
        </p:txBody>
      </p:sp>
      <p:pic>
        <p:nvPicPr>
          <p:cNvPr id="7" name="Immagine 6">
            <a:extLst>
              <a:ext uri="{FF2B5EF4-FFF2-40B4-BE49-F238E27FC236}">
                <a16:creationId xmlns:a16="http://schemas.microsoft.com/office/drawing/2014/main" id="{5160E846-91F5-6F01-6E38-DBA058BA7962}"/>
              </a:ext>
            </a:extLst>
          </p:cNvPr>
          <p:cNvPicPr>
            <a:picLocks noChangeAspect="1"/>
          </p:cNvPicPr>
          <p:nvPr/>
        </p:nvPicPr>
        <p:blipFill>
          <a:blip r:embed="rId3"/>
          <a:stretch>
            <a:fillRect/>
          </a:stretch>
        </p:blipFill>
        <p:spPr>
          <a:xfrm>
            <a:off x="4733521" y="2517999"/>
            <a:ext cx="6991757" cy="1801722"/>
          </a:xfrm>
          <a:prstGeom prst="rect">
            <a:avLst/>
          </a:prstGeom>
        </p:spPr>
      </p:pic>
    </p:spTree>
    <p:extLst>
      <p:ext uri="{BB962C8B-B14F-4D97-AF65-F5344CB8AC3E}">
        <p14:creationId xmlns:p14="http://schemas.microsoft.com/office/powerpoint/2010/main" val="72265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433CD-C1D9-642D-F32F-36F0646E32F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16AC56-097E-43DD-86DC-76B6B486DC8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400" kern="1200" dirty="0">
                <a:solidFill>
                  <a:srgbClr val="FFFFFF"/>
                </a:solidFill>
                <a:latin typeface="+mj-lt"/>
                <a:ea typeface="+mj-ea"/>
                <a:cs typeface="+mj-cs"/>
              </a:rPr>
              <a:t>PIANIFICAZIONE</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Gantt </a:t>
            </a:r>
            <a:r>
              <a:rPr lang="en-US" sz="3400" kern="1200" dirty="0" err="1">
                <a:solidFill>
                  <a:srgbClr val="FFFFFF"/>
                </a:solidFill>
                <a:latin typeface="+mj-lt"/>
                <a:ea typeface="+mj-ea"/>
                <a:cs typeface="+mj-cs"/>
              </a:rPr>
              <a:t>Consuntivo</a:t>
            </a:r>
            <a:r>
              <a:rPr lang="en-US" sz="3400" kern="1200" dirty="0">
                <a:solidFill>
                  <a:srgbClr val="FFFFFF"/>
                </a:solidFill>
                <a:latin typeface="+mj-lt"/>
                <a:ea typeface="+mj-ea"/>
                <a:cs typeface="+mj-cs"/>
              </a:rPr>
              <a:t> – </a:t>
            </a:r>
            <a:r>
              <a:rPr lang="en-US" sz="3400" dirty="0">
                <a:solidFill>
                  <a:srgbClr val="FFFFFF"/>
                </a:solidFill>
              </a:rPr>
              <a:t>Sesto</a:t>
            </a:r>
            <a:r>
              <a:rPr lang="en-US" sz="3400" kern="1200" dirty="0">
                <a:solidFill>
                  <a:srgbClr val="FFFFFF"/>
                </a:solidFill>
                <a:latin typeface="+mj-lt"/>
                <a:ea typeface="+mj-ea"/>
                <a:cs typeface="+mj-cs"/>
              </a:rPr>
              <a:t> Sprint</a:t>
            </a:r>
          </a:p>
        </p:txBody>
      </p:sp>
      <p:pic>
        <p:nvPicPr>
          <p:cNvPr id="6" name="Segnaposto contenuto 5">
            <a:extLst>
              <a:ext uri="{FF2B5EF4-FFF2-40B4-BE49-F238E27FC236}">
                <a16:creationId xmlns:a16="http://schemas.microsoft.com/office/drawing/2014/main" id="{CE042DFC-AA5E-5060-495E-1432CA41BED1}"/>
              </a:ext>
            </a:extLst>
          </p:cNvPr>
          <p:cNvPicPr>
            <a:picLocks noGrp="1" noChangeAspect="1"/>
          </p:cNvPicPr>
          <p:nvPr>
            <p:ph idx="1"/>
          </p:nvPr>
        </p:nvPicPr>
        <p:blipFill>
          <a:blip r:embed="rId3"/>
          <a:srcRect b="25334"/>
          <a:stretch/>
        </p:blipFill>
        <p:spPr>
          <a:xfrm>
            <a:off x="4037826" y="3059197"/>
            <a:ext cx="8090730" cy="9526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028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Rectangle 4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BC801F9-1598-FFE8-FFFD-D152943F40A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DESIGN</a:t>
            </a:r>
          </a:p>
        </p:txBody>
      </p:sp>
      <p:pic>
        <p:nvPicPr>
          <p:cNvPr id="6" name="Immagine 5">
            <a:extLst>
              <a:ext uri="{FF2B5EF4-FFF2-40B4-BE49-F238E27FC236}">
                <a16:creationId xmlns:a16="http://schemas.microsoft.com/office/drawing/2014/main" id="{CA09BA67-518A-663B-F6ED-6BC481FB58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395"/>
          <a:stretch/>
        </p:blipFill>
        <p:spPr bwMode="auto">
          <a:xfrm>
            <a:off x="715748" y="2746553"/>
            <a:ext cx="5131088" cy="2867382"/>
          </a:xfrm>
          <a:prstGeom prst="rect">
            <a:avLst/>
          </a:prstGeom>
          <a:extLst>
            <a:ext uri="{53640926-AAD7-44D8-BBD7-CCE9431645EC}">
              <a14:shadowObscured xmlns:a14="http://schemas.microsoft.com/office/drawing/2010/main"/>
            </a:ext>
          </a:extLst>
        </p:spPr>
      </p:pic>
      <p:pic>
        <p:nvPicPr>
          <p:cNvPr id="5" name="Immagine 4">
            <a:extLst>
              <a:ext uri="{FF2B5EF4-FFF2-40B4-BE49-F238E27FC236}">
                <a16:creationId xmlns:a16="http://schemas.microsoft.com/office/drawing/2014/main" id="{D7FB7E3A-4A92-2E0B-5C14-A3E329C607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345165" y="2773612"/>
            <a:ext cx="5131087" cy="2886236"/>
          </a:xfrm>
          <a:prstGeom prst="rect">
            <a:avLst/>
          </a:prstGeom>
          <a:noFill/>
        </p:spPr>
      </p:pic>
    </p:spTree>
    <p:extLst>
      <p:ext uri="{BB962C8B-B14F-4D97-AF65-F5344CB8AC3E}">
        <p14:creationId xmlns:p14="http://schemas.microsoft.com/office/powerpoint/2010/main" val="78406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Rectangle 2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782075D-9D08-5D69-0249-793DC1C0977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DESIGN</a:t>
            </a:r>
          </a:p>
        </p:txBody>
      </p:sp>
      <p:pic>
        <p:nvPicPr>
          <p:cNvPr id="6" name="Immagine 5">
            <a:extLst>
              <a:ext uri="{FF2B5EF4-FFF2-40B4-BE49-F238E27FC236}">
                <a16:creationId xmlns:a16="http://schemas.microsoft.com/office/drawing/2014/main" id="{882F2400-437A-A6C0-C6F4-A840F824C5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48" y="2358709"/>
            <a:ext cx="5131088" cy="3643071"/>
          </a:xfrm>
          <a:prstGeom prst="rect">
            <a:avLst/>
          </a:prstGeom>
        </p:spPr>
      </p:pic>
      <p:pic>
        <p:nvPicPr>
          <p:cNvPr id="7" name="Immagine 6">
            <a:extLst>
              <a:ext uri="{FF2B5EF4-FFF2-40B4-BE49-F238E27FC236}">
                <a16:creationId xmlns:a16="http://schemas.microsoft.com/office/drawing/2014/main" id="{D5EB287C-F48C-C087-DFB3-E43A757A7F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5165" y="2217815"/>
            <a:ext cx="4845855" cy="3997831"/>
          </a:xfrm>
          <a:prstGeom prst="rect">
            <a:avLst/>
          </a:prstGeom>
        </p:spPr>
      </p:pic>
    </p:spTree>
    <p:extLst>
      <p:ext uri="{BB962C8B-B14F-4D97-AF65-F5344CB8AC3E}">
        <p14:creationId xmlns:p14="http://schemas.microsoft.com/office/powerpoint/2010/main" val="178228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518E555-1148-FF50-C609-6750A9DB059C}"/>
              </a:ext>
            </a:extLst>
          </p:cNvPr>
          <p:cNvSpPr>
            <a:spLocks noGrp="1"/>
          </p:cNvSpPr>
          <p:nvPr>
            <p:ph type="title"/>
          </p:nvPr>
        </p:nvSpPr>
        <p:spPr>
          <a:xfrm>
            <a:off x="826396" y="586855"/>
            <a:ext cx="4230100" cy="3387497"/>
          </a:xfrm>
        </p:spPr>
        <p:txBody>
          <a:bodyPr anchor="b">
            <a:normAutofit/>
          </a:bodyPr>
          <a:lstStyle/>
          <a:p>
            <a:pPr algn="r"/>
            <a:r>
              <a:rPr lang="it-IT" sz="4000">
                <a:solidFill>
                  <a:srgbClr val="FFFFFF"/>
                </a:solidFill>
              </a:rPr>
              <a:t>INDICE</a:t>
            </a:r>
            <a:endParaRPr lang="it-CH" sz="4000">
              <a:solidFill>
                <a:srgbClr val="FFFFFF"/>
              </a:solidFill>
            </a:endParaRPr>
          </a:p>
        </p:txBody>
      </p:sp>
      <p:sp>
        <p:nvSpPr>
          <p:cNvPr id="3" name="Segnaposto contenuto 2">
            <a:extLst>
              <a:ext uri="{FF2B5EF4-FFF2-40B4-BE49-F238E27FC236}">
                <a16:creationId xmlns:a16="http://schemas.microsoft.com/office/drawing/2014/main" id="{9A7DE698-E342-4C62-0F0E-E91730AB642D}"/>
              </a:ext>
            </a:extLst>
          </p:cNvPr>
          <p:cNvSpPr>
            <a:spLocks noGrp="1"/>
          </p:cNvSpPr>
          <p:nvPr>
            <p:ph idx="1"/>
          </p:nvPr>
        </p:nvSpPr>
        <p:spPr>
          <a:xfrm>
            <a:off x="6503158" y="649480"/>
            <a:ext cx="4862447" cy="5546047"/>
          </a:xfrm>
        </p:spPr>
        <p:txBody>
          <a:bodyPr anchor="ctr">
            <a:normAutofit/>
          </a:bodyPr>
          <a:lstStyle/>
          <a:p>
            <a:r>
              <a:rPr lang="it-IT" sz="2000" dirty="0"/>
              <a:t>Introduzione</a:t>
            </a:r>
          </a:p>
          <a:p>
            <a:r>
              <a:rPr lang="it-IT" sz="2000" dirty="0"/>
              <a:t>Use Case</a:t>
            </a:r>
          </a:p>
          <a:p>
            <a:r>
              <a:rPr lang="it-IT" sz="2000" dirty="0"/>
              <a:t>Schema E-R</a:t>
            </a:r>
          </a:p>
          <a:p>
            <a:r>
              <a:rPr lang="it-IT" sz="2000" dirty="0"/>
              <a:t>Pianificazione</a:t>
            </a:r>
          </a:p>
          <a:p>
            <a:r>
              <a:rPr lang="it-CH" sz="2000" dirty="0"/>
              <a:t>Design</a:t>
            </a:r>
          </a:p>
          <a:p>
            <a:r>
              <a:rPr lang="it-CH" sz="2000" dirty="0"/>
              <a:t>Mancanze</a:t>
            </a:r>
          </a:p>
          <a:p>
            <a:r>
              <a:rPr lang="it-CH" sz="2000" dirty="0"/>
              <a:t>Conclusioni</a:t>
            </a:r>
          </a:p>
        </p:txBody>
      </p:sp>
    </p:spTree>
    <p:extLst>
      <p:ext uri="{BB962C8B-B14F-4D97-AF65-F5344CB8AC3E}">
        <p14:creationId xmlns:p14="http://schemas.microsoft.com/office/powerpoint/2010/main" val="267523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3F01A6-2714-2340-1294-B112D0AD838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DESIGN</a:t>
            </a:r>
          </a:p>
        </p:txBody>
      </p:sp>
      <p:pic>
        <p:nvPicPr>
          <p:cNvPr id="8" name="Immagine 7">
            <a:extLst>
              <a:ext uri="{FF2B5EF4-FFF2-40B4-BE49-F238E27FC236}">
                <a16:creationId xmlns:a16="http://schemas.microsoft.com/office/drawing/2014/main" id="{847A922B-6B0A-A456-7DDF-377266F87CAA}"/>
              </a:ext>
            </a:extLst>
          </p:cNvPr>
          <p:cNvPicPr>
            <a:picLocks noChangeAspect="1"/>
          </p:cNvPicPr>
          <p:nvPr/>
        </p:nvPicPr>
        <p:blipFill>
          <a:blip r:embed="rId3"/>
          <a:stretch>
            <a:fillRect/>
          </a:stretch>
        </p:blipFill>
        <p:spPr>
          <a:xfrm>
            <a:off x="715748" y="3057819"/>
            <a:ext cx="5131088" cy="2244851"/>
          </a:xfrm>
          <a:prstGeom prst="rect">
            <a:avLst/>
          </a:prstGeom>
        </p:spPr>
      </p:pic>
      <p:pic>
        <p:nvPicPr>
          <p:cNvPr id="7" name="Immagine 6">
            <a:extLst>
              <a:ext uri="{FF2B5EF4-FFF2-40B4-BE49-F238E27FC236}">
                <a16:creationId xmlns:a16="http://schemas.microsoft.com/office/drawing/2014/main" id="{2F402442-DCF8-E4BB-D6E9-C3017A20A715}"/>
              </a:ext>
            </a:extLst>
          </p:cNvPr>
          <p:cNvPicPr>
            <a:picLocks noChangeAspect="1"/>
          </p:cNvPicPr>
          <p:nvPr/>
        </p:nvPicPr>
        <p:blipFill>
          <a:blip r:embed="rId4"/>
          <a:stretch>
            <a:fillRect/>
          </a:stretch>
        </p:blipFill>
        <p:spPr>
          <a:xfrm>
            <a:off x="6345165" y="3042995"/>
            <a:ext cx="5131087" cy="2347471"/>
          </a:xfrm>
          <a:prstGeom prst="rect">
            <a:avLst/>
          </a:prstGeom>
        </p:spPr>
      </p:pic>
    </p:spTree>
    <p:extLst>
      <p:ext uri="{BB962C8B-B14F-4D97-AF65-F5344CB8AC3E}">
        <p14:creationId xmlns:p14="http://schemas.microsoft.com/office/powerpoint/2010/main" val="421279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55A70051-AF43-5CB4-65E2-9B57B7CE5A6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a:t>
            </a:r>
          </a:p>
        </p:txBody>
      </p:sp>
      <p:pic>
        <p:nvPicPr>
          <p:cNvPr id="5" name="Segnaposto contenuto 4">
            <a:extLst>
              <a:ext uri="{FF2B5EF4-FFF2-40B4-BE49-F238E27FC236}">
                <a16:creationId xmlns:a16="http://schemas.microsoft.com/office/drawing/2014/main" id="{7D9D7101-773E-BF66-FD23-6286B687E17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502428" y="1396759"/>
            <a:ext cx="7225748" cy="4064482"/>
          </a:xfrm>
          <a:prstGeom prst="rect">
            <a:avLst/>
          </a:prstGeom>
          <a:noFill/>
        </p:spPr>
      </p:pic>
    </p:spTree>
    <p:extLst>
      <p:ext uri="{BB962C8B-B14F-4D97-AF65-F5344CB8AC3E}">
        <p14:creationId xmlns:p14="http://schemas.microsoft.com/office/powerpoint/2010/main" val="93521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0C41C622-D067-BCFA-43CD-046EB79C5FE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a:t>
            </a:r>
          </a:p>
        </p:txBody>
      </p:sp>
      <p:pic>
        <p:nvPicPr>
          <p:cNvPr id="3" name="Immagine 2">
            <a:extLst>
              <a:ext uri="{FF2B5EF4-FFF2-40B4-BE49-F238E27FC236}">
                <a16:creationId xmlns:a16="http://schemas.microsoft.com/office/drawing/2014/main" id="{5087D52D-A374-28E2-B677-CA57679EE5CC}"/>
              </a:ext>
            </a:extLst>
          </p:cNvPr>
          <p:cNvPicPr>
            <a:picLocks noChangeAspect="1"/>
          </p:cNvPicPr>
          <p:nvPr/>
        </p:nvPicPr>
        <p:blipFill>
          <a:blip r:embed="rId3"/>
          <a:stretch>
            <a:fillRect/>
          </a:stretch>
        </p:blipFill>
        <p:spPr>
          <a:xfrm>
            <a:off x="4502428" y="1866432"/>
            <a:ext cx="7225748" cy="3125135"/>
          </a:xfrm>
          <a:prstGeom prst="rect">
            <a:avLst/>
          </a:prstGeom>
        </p:spPr>
      </p:pic>
    </p:spTree>
    <p:extLst>
      <p:ext uri="{BB962C8B-B14F-4D97-AF65-F5344CB8AC3E}">
        <p14:creationId xmlns:p14="http://schemas.microsoft.com/office/powerpoint/2010/main" val="242435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F7BDF-7A88-21FA-9D90-0211F7C75C5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DESIGN</a:t>
            </a:r>
          </a:p>
        </p:txBody>
      </p:sp>
      <p:pic>
        <p:nvPicPr>
          <p:cNvPr id="4" name="Segnaposto contenuto 3">
            <a:extLst>
              <a:ext uri="{FF2B5EF4-FFF2-40B4-BE49-F238E27FC236}">
                <a16:creationId xmlns:a16="http://schemas.microsoft.com/office/drawing/2014/main" id="{43C74895-5CD7-042B-D499-50CF7406E3D9}"/>
              </a:ext>
            </a:extLst>
          </p:cNvPr>
          <p:cNvPicPr>
            <a:picLocks noGrp="1" noChangeAspect="1"/>
          </p:cNvPicPr>
          <p:nvPr>
            <p:ph idx="1"/>
          </p:nvPr>
        </p:nvPicPr>
        <p:blipFill>
          <a:blip r:embed="rId3"/>
          <a:stretch>
            <a:fillRect/>
          </a:stretch>
        </p:blipFill>
        <p:spPr>
          <a:xfrm>
            <a:off x="1065309" y="1966293"/>
            <a:ext cx="10061380" cy="4452160"/>
          </a:xfrm>
          <a:prstGeom prst="rect">
            <a:avLst/>
          </a:prstGeom>
        </p:spPr>
      </p:pic>
    </p:spTree>
    <p:extLst>
      <p:ext uri="{BB962C8B-B14F-4D97-AF65-F5344CB8AC3E}">
        <p14:creationId xmlns:p14="http://schemas.microsoft.com/office/powerpoint/2010/main" val="314694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1734A-99DA-7E5E-6770-D80BE7B90ED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DESIGN</a:t>
            </a:r>
          </a:p>
        </p:txBody>
      </p:sp>
      <p:pic>
        <p:nvPicPr>
          <p:cNvPr id="5" name="Immagine 4">
            <a:extLst>
              <a:ext uri="{FF2B5EF4-FFF2-40B4-BE49-F238E27FC236}">
                <a16:creationId xmlns:a16="http://schemas.microsoft.com/office/drawing/2014/main" id="{8C2E72B3-F56F-2603-B326-FA502C83E4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48" y="3128372"/>
            <a:ext cx="5131088" cy="2103744"/>
          </a:xfrm>
          <a:prstGeom prst="rect">
            <a:avLst/>
          </a:prstGeom>
        </p:spPr>
      </p:pic>
      <p:pic>
        <p:nvPicPr>
          <p:cNvPr id="4" name="Segnaposto contenuto 3">
            <a:extLst>
              <a:ext uri="{FF2B5EF4-FFF2-40B4-BE49-F238E27FC236}">
                <a16:creationId xmlns:a16="http://schemas.microsoft.com/office/drawing/2014/main" id="{13FC2219-4513-866D-2CD7-F58411A04CC0}"/>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345165" y="2966028"/>
            <a:ext cx="5131087" cy="2501404"/>
          </a:xfrm>
          <a:prstGeom prst="rect">
            <a:avLst/>
          </a:prstGeom>
        </p:spPr>
      </p:pic>
    </p:spTree>
    <p:extLst>
      <p:ext uri="{BB962C8B-B14F-4D97-AF65-F5344CB8AC3E}">
        <p14:creationId xmlns:p14="http://schemas.microsoft.com/office/powerpoint/2010/main" val="81987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95591E8-96E7-C21B-29E6-113B90976B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a:t>
            </a:r>
          </a:p>
        </p:txBody>
      </p:sp>
      <p:pic>
        <p:nvPicPr>
          <p:cNvPr id="4" name="Segnaposto contenuto 3">
            <a:extLst>
              <a:ext uri="{FF2B5EF4-FFF2-40B4-BE49-F238E27FC236}">
                <a16:creationId xmlns:a16="http://schemas.microsoft.com/office/drawing/2014/main" id="{302948ED-6BD0-46B1-5311-5D243DF5D4C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502428" y="1396759"/>
            <a:ext cx="7225748" cy="4064482"/>
          </a:xfrm>
          <a:prstGeom prst="rect">
            <a:avLst/>
          </a:prstGeom>
          <a:noFill/>
        </p:spPr>
      </p:pic>
    </p:spTree>
    <p:extLst>
      <p:ext uri="{BB962C8B-B14F-4D97-AF65-F5344CB8AC3E}">
        <p14:creationId xmlns:p14="http://schemas.microsoft.com/office/powerpoint/2010/main" val="204820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2ED58-9338-FE3F-1E5B-5DCF27F1A2B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DESIGN</a:t>
            </a:r>
          </a:p>
        </p:txBody>
      </p:sp>
      <p:pic>
        <p:nvPicPr>
          <p:cNvPr id="4" name="Segnaposto contenuto 3">
            <a:extLst>
              <a:ext uri="{FF2B5EF4-FFF2-40B4-BE49-F238E27FC236}">
                <a16:creationId xmlns:a16="http://schemas.microsoft.com/office/drawing/2014/main" id="{37F24000-95DB-9C5E-3A33-709CAA30A94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3226" y="1966293"/>
            <a:ext cx="10925547" cy="4452160"/>
          </a:xfrm>
          <a:prstGeom prst="rect">
            <a:avLst/>
          </a:prstGeom>
        </p:spPr>
      </p:pic>
    </p:spTree>
    <p:extLst>
      <p:ext uri="{BB962C8B-B14F-4D97-AF65-F5344CB8AC3E}">
        <p14:creationId xmlns:p14="http://schemas.microsoft.com/office/powerpoint/2010/main" val="123900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A9AA7E-578E-85D1-7D17-45E000674C60}"/>
              </a:ext>
            </a:extLst>
          </p:cNvPr>
          <p:cNvSpPr>
            <a:spLocks noGrp="1"/>
          </p:cNvSpPr>
          <p:nvPr>
            <p:ph type="title"/>
          </p:nvPr>
        </p:nvSpPr>
        <p:spPr>
          <a:xfrm>
            <a:off x="1371597" y="348865"/>
            <a:ext cx="10044023" cy="877729"/>
          </a:xfrm>
        </p:spPr>
        <p:txBody>
          <a:bodyPr anchor="ctr">
            <a:normAutofit/>
          </a:bodyPr>
          <a:lstStyle/>
          <a:p>
            <a:r>
              <a:rPr lang="it-IT" sz="4000">
                <a:solidFill>
                  <a:srgbClr val="FFFFFF"/>
                </a:solidFill>
              </a:rPr>
              <a:t>MANCANZE</a:t>
            </a:r>
            <a:endParaRPr lang="it-CH" sz="4000">
              <a:solidFill>
                <a:srgbClr val="FFFFFF"/>
              </a:solidFill>
            </a:endParaRPr>
          </a:p>
        </p:txBody>
      </p:sp>
      <p:graphicFrame>
        <p:nvGraphicFramePr>
          <p:cNvPr id="5" name="Segnaposto contenuto 2">
            <a:extLst>
              <a:ext uri="{FF2B5EF4-FFF2-40B4-BE49-F238E27FC236}">
                <a16:creationId xmlns:a16="http://schemas.microsoft.com/office/drawing/2014/main" id="{7A18B211-1356-5F98-FA2D-2924D9395254}"/>
              </a:ext>
            </a:extLst>
          </p:cNvPr>
          <p:cNvGraphicFramePr>
            <a:graphicFrameLocks noGrp="1"/>
          </p:cNvGraphicFramePr>
          <p:nvPr>
            <p:ph idx="1"/>
            <p:extLst>
              <p:ext uri="{D42A27DB-BD31-4B8C-83A1-F6EECF244321}">
                <p14:modId xmlns:p14="http://schemas.microsoft.com/office/powerpoint/2010/main" val="11795573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208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374AE2D-3A3A-5EA2-5AD6-F8EA85659504}"/>
              </a:ext>
            </a:extLst>
          </p:cNvPr>
          <p:cNvSpPr>
            <a:spLocks noGrp="1"/>
          </p:cNvSpPr>
          <p:nvPr>
            <p:ph type="title"/>
          </p:nvPr>
        </p:nvSpPr>
        <p:spPr>
          <a:xfrm>
            <a:off x="826396" y="586855"/>
            <a:ext cx="4230100" cy="3387497"/>
          </a:xfrm>
        </p:spPr>
        <p:txBody>
          <a:bodyPr anchor="b">
            <a:normAutofit/>
          </a:bodyPr>
          <a:lstStyle/>
          <a:p>
            <a:pPr algn="r"/>
            <a:r>
              <a:rPr lang="it-IT" sz="4000">
                <a:solidFill>
                  <a:srgbClr val="FFFFFF"/>
                </a:solidFill>
              </a:rPr>
              <a:t>CONCLUSIONI</a:t>
            </a:r>
            <a:endParaRPr lang="it-CH" sz="4000">
              <a:solidFill>
                <a:srgbClr val="FFFFFF"/>
              </a:solidFill>
            </a:endParaRPr>
          </a:p>
        </p:txBody>
      </p:sp>
      <p:sp>
        <p:nvSpPr>
          <p:cNvPr id="3" name="Segnaposto contenuto 2">
            <a:extLst>
              <a:ext uri="{FF2B5EF4-FFF2-40B4-BE49-F238E27FC236}">
                <a16:creationId xmlns:a16="http://schemas.microsoft.com/office/drawing/2014/main" id="{4F358649-20BA-584C-3894-AEEFCC7792EA}"/>
              </a:ext>
            </a:extLst>
          </p:cNvPr>
          <p:cNvSpPr>
            <a:spLocks noGrp="1"/>
          </p:cNvSpPr>
          <p:nvPr>
            <p:ph idx="1"/>
          </p:nvPr>
        </p:nvSpPr>
        <p:spPr>
          <a:xfrm>
            <a:off x="6503158" y="649480"/>
            <a:ext cx="4862447" cy="5546047"/>
          </a:xfrm>
        </p:spPr>
        <p:txBody>
          <a:bodyPr anchor="ctr">
            <a:normAutofit/>
          </a:bodyPr>
          <a:lstStyle/>
          <a:p>
            <a:pPr lvl="1"/>
            <a:r>
              <a:rPr lang="it-CH" sz="2000" dirty="0"/>
              <a:t>Cosa abbiamo imparato dal progetto?</a:t>
            </a:r>
          </a:p>
          <a:p>
            <a:pPr lvl="1"/>
            <a:r>
              <a:rPr lang="it-CH" sz="2000" dirty="0"/>
              <a:t>Interesse e coinvolgimento</a:t>
            </a:r>
          </a:p>
          <a:p>
            <a:pPr lvl="1"/>
            <a:r>
              <a:rPr lang="it-CH" sz="2000" dirty="0"/>
              <a:t>Gestione del tempo</a:t>
            </a:r>
          </a:p>
          <a:p>
            <a:pPr lvl="1"/>
            <a:r>
              <a:rPr lang="it-CH" sz="2000" dirty="0"/>
              <a:t>Risultato finale</a:t>
            </a:r>
          </a:p>
          <a:p>
            <a:pPr lvl="1"/>
            <a:r>
              <a:rPr lang="it-CH" sz="2000" dirty="0"/>
              <a:t>Errori e crescita</a:t>
            </a:r>
          </a:p>
          <a:p>
            <a:pPr lvl="1"/>
            <a:r>
              <a:rPr lang="it-CH" sz="2000" dirty="0"/>
              <a:t>Preparazione al futuro</a:t>
            </a:r>
          </a:p>
        </p:txBody>
      </p:sp>
    </p:spTree>
    <p:extLst>
      <p:ext uri="{BB962C8B-B14F-4D97-AF65-F5344CB8AC3E}">
        <p14:creationId xmlns:p14="http://schemas.microsoft.com/office/powerpoint/2010/main" val="244666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4A2AE401-63DE-701F-6868-655B058E2BE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GRAZIE PER L’ATTENZIONE</a:t>
            </a:r>
          </a:p>
        </p:txBody>
      </p:sp>
    </p:spTree>
    <p:extLst>
      <p:ext uri="{BB962C8B-B14F-4D97-AF65-F5344CB8AC3E}">
        <p14:creationId xmlns:p14="http://schemas.microsoft.com/office/powerpoint/2010/main" val="287973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3FC71351-D3D3-228E-2F79-DAAD63F20DD1}"/>
              </a:ext>
            </a:extLst>
          </p:cNvPr>
          <p:cNvSpPr>
            <a:spLocks noGrp="1"/>
          </p:cNvSpPr>
          <p:nvPr>
            <p:ph type="title"/>
          </p:nvPr>
        </p:nvSpPr>
        <p:spPr>
          <a:xfrm>
            <a:off x="1371597" y="348865"/>
            <a:ext cx="10044023" cy="877729"/>
          </a:xfrm>
        </p:spPr>
        <p:txBody>
          <a:bodyPr anchor="ctr">
            <a:normAutofit/>
          </a:bodyPr>
          <a:lstStyle/>
          <a:p>
            <a:r>
              <a:rPr lang="it-IT" sz="4000" dirty="0">
                <a:solidFill>
                  <a:srgbClr val="FFFFFF"/>
                </a:solidFill>
              </a:rPr>
              <a:t>INTRODUZIONE</a:t>
            </a:r>
            <a:endParaRPr lang="it-CH" sz="4000" dirty="0">
              <a:solidFill>
                <a:srgbClr val="FFFFFF"/>
              </a:solidFill>
            </a:endParaRPr>
          </a:p>
        </p:txBody>
      </p:sp>
      <p:sp>
        <p:nvSpPr>
          <p:cNvPr id="4" name="Segnaposto contenuto 3">
            <a:extLst>
              <a:ext uri="{FF2B5EF4-FFF2-40B4-BE49-F238E27FC236}">
                <a16:creationId xmlns:a16="http://schemas.microsoft.com/office/drawing/2014/main" id="{4194BB1D-462C-B563-FC3A-A367D712D064}"/>
              </a:ext>
            </a:extLst>
          </p:cNvPr>
          <p:cNvSpPr>
            <a:spLocks noGrp="1"/>
          </p:cNvSpPr>
          <p:nvPr>
            <p:ph idx="1"/>
          </p:nvPr>
        </p:nvSpPr>
        <p:spPr>
          <a:xfrm>
            <a:off x="838200" y="1825625"/>
            <a:ext cx="10515600" cy="4683510"/>
          </a:xfrm>
        </p:spPr>
        <p:txBody>
          <a:bodyPr>
            <a:normAutofit/>
          </a:bodyPr>
          <a:lstStyle/>
          <a:p>
            <a:r>
              <a:rPr lang="it-IT" sz="2200" dirty="0"/>
              <a:t>Migliorare la scrittura da tastiera in modo didattico e divertente</a:t>
            </a:r>
          </a:p>
          <a:p>
            <a:r>
              <a:rPr lang="it-IT" sz="2200" dirty="0"/>
              <a:t>Single Player: allenamento</a:t>
            </a:r>
          </a:p>
          <a:p>
            <a:r>
              <a:rPr lang="it-IT" sz="2200" dirty="0"/>
              <a:t>Multiplayer: sfide competitive</a:t>
            </a:r>
          </a:p>
          <a:p>
            <a:r>
              <a:rPr lang="it-IT" sz="2200" dirty="0"/>
              <a:t>Adatto a tutti, indipendentemente dall’età</a:t>
            </a:r>
          </a:p>
          <a:p>
            <a:r>
              <a:rPr lang="it-IT" sz="2200" dirty="0"/>
              <a:t>Sviluppo competenze pratiche:</a:t>
            </a:r>
          </a:p>
          <a:p>
            <a:pPr lvl="1"/>
            <a:r>
              <a:rPr lang="it-IT" sz="2200" dirty="0"/>
              <a:t>HTML</a:t>
            </a:r>
          </a:p>
          <a:p>
            <a:pPr lvl="1"/>
            <a:r>
              <a:rPr lang="it-IT" sz="2200" dirty="0"/>
              <a:t>Bootstrap</a:t>
            </a:r>
          </a:p>
          <a:p>
            <a:pPr lvl="1"/>
            <a:r>
              <a:rPr lang="it-IT" sz="2200" dirty="0"/>
              <a:t>JavaScript</a:t>
            </a:r>
          </a:p>
          <a:p>
            <a:pPr lvl="1"/>
            <a:r>
              <a:rPr lang="it-IT" sz="2200" dirty="0"/>
              <a:t>PHP</a:t>
            </a:r>
          </a:p>
          <a:p>
            <a:pPr lvl="1"/>
            <a:r>
              <a:rPr lang="it-IT" sz="2200" dirty="0"/>
              <a:t>MySQL</a:t>
            </a:r>
          </a:p>
          <a:p>
            <a:r>
              <a:rPr lang="it-IT" sz="2200" dirty="0"/>
              <a:t>Metodologia Agile</a:t>
            </a:r>
          </a:p>
        </p:txBody>
      </p:sp>
    </p:spTree>
    <p:extLst>
      <p:ext uri="{BB962C8B-B14F-4D97-AF65-F5344CB8AC3E}">
        <p14:creationId xmlns:p14="http://schemas.microsoft.com/office/powerpoint/2010/main" val="428375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832A9BFE-EF52-6EB5-3E25-D0C72FCDB898}"/>
              </a:ext>
            </a:extLst>
          </p:cNvPr>
          <p:cNvSpPr>
            <a:spLocks noGrp="1"/>
          </p:cNvSpPr>
          <p:nvPr>
            <p:ph type="title"/>
          </p:nvPr>
        </p:nvSpPr>
        <p:spPr>
          <a:xfrm>
            <a:off x="660041" y="2767106"/>
            <a:ext cx="3102062"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SCHEMA E-R</a:t>
            </a:r>
          </a:p>
        </p:txBody>
      </p:sp>
      <p:pic>
        <p:nvPicPr>
          <p:cNvPr id="7" name="Segnaposto contenuto 6">
            <a:extLst>
              <a:ext uri="{FF2B5EF4-FFF2-40B4-BE49-F238E27FC236}">
                <a16:creationId xmlns:a16="http://schemas.microsoft.com/office/drawing/2014/main" id="{D5293DD0-7B70-71BE-504F-06EF27A527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428" y="800634"/>
            <a:ext cx="7225748" cy="5256731"/>
          </a:xfrm>
          <a:prstGeom prst="rect">
            <a:avLst/>
          </a:prstGeom>
        </p:spPr>
      </p:pic>
    </p:spTree>
    <p:extLst>
      <p:ext uri="{BB962C8B-B14F-4D97-AF65-F5344CB8AC3E}">
        <p14:creationId xmlns:p14="http://schemas.microsoft.com/office/powerpoint/2010/main" val="80578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4F023F1B-4665-3E00-4FC0-9606DCB5BE57}"/>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USE CASE</a:t>
            </a:r>
          </a:p>
        </p:txBody>
      </p:sp>
      <p:pic>
        <p:nvPicPr>
          <p:cNvPr id="3" name="Immagine 2" descr="Immagine che contiene schermata, testo, diagramma, linea&#10;&#10;Il contenuto generato dall'IA potrebbe non essere corretto.">
            <a:extLst>
              <a:ext uri="{FF2B5EF4-FFF2-40B4-BE49-F238E27FC236}">
                <a16:creationId xmlns:a16="http://schemas.microsoft.com/office/drawing/2014/main" id="{EA79F2B4-B00A-D8C1-46CE-0A09CC00242B}"/>
              </a:ext>
            </a:extLst>
          </p:cNvPr>
          <p:cNvPicPr>
            <a:picLocks noChangeAspect="1"/>
          </p:cNvPicPr>
          <p:nvPr/>
        </p:nvPicPr>
        <p:blipFill>
          <a:blip r:embed="rId3"/>
          <a:stretch>
            <a:fillRect/>
          </a:stretch>
        </p:blipFill>
        <p:spPr>
          <a:xfrm>
            <a:off x="4502428" y="1116761"/>
            <a:ext cx="7225748" cy="4624477"/>
          </a:xfrm>
          <a:prstGeom prst="rect">
            <a:avLst/>
          </a:prstGeom>
        </p:spPr>
      </p:pic>
    </p:spTree>
    <p:extLst>
      <p:ext uri="{BB962C8B-B14F-4D97-AF65-F5344CB8AC3E}">
        <p14:creationId xmlns:p14="http://schemas.microsoft.com/office/powerpoint/2010/main" val="100837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6551E1B-B331-AB8A-BFF3-0E966FF36163}"/>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PIANIFICAZIONE</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Gantt </a:t>
            </a:r>
            <a:r>
              <a:rPr lang="en-US" sz="4000" kern="1200" dirty="0" err="1">
                <a:solidFill>
                  <a:srgbClr val="FFFFFF"/>
                </a:solidFill>
                <a:latin typeface="+mj-lt"/>
                <a:ea typeface="+mj-ea"/>
                <a:cs typeface="+mj-cs"/>
              </a:rPr>
              <a:t>Preventivo</a:t>
            </a:r>
            <a:r>
              <a:rPr lang="en-US" sz="4000" kern="1200" dirty="0">
                <a:solidFill>
                  <a:srgbClr val="FFFFFF"/>
                </a:solidFill>
                <a:latin typeface="+mj-lt"/>
                <a:ea typeface="+mj-ea"/>
                <a:cs typeface="+mj-cs"/>
              </a:rPr>
              <a:t> – Primo Sprint</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pic>
        <p:nvPicPr>
          <p:cNvPr id="3" name="Immagine 2">
            <a:extLst>
              <a:ext uri="{FF2B5EF4-FFF2-40B4-BE49-F238E27FC236}">
                <a16:creationId xmlns:a16="http://schemas.microsoft.com/office/drawing/2014/main" id="{40DEFBF1-C584-D0C8-3EDA-5E4132D3432C}"/>
              </a:ext>
            </a:extLst>
          </p:cNvPr>
          <p:cNvPicPr>
            <a:picLocks noChangeAspect="1"/>
          </p:cNvPicPr>
          <p:nvPr/>
        </p:nvPicPr>
        <p:blipFill>
          <a:blip r:embed="rId3"/>
          <a:stretch>
            <a:fillRect/>
          </a:stretch>
        </p:blipFill>
        <p:spPr>
          <a:xfrm>
            <a:off x="6131787" y="457199"/>
            <a:ext cx="5536746" cy="5899152"/>
          </a:xfrm>
          <a:prstGeom prst="rect">
            <a:avLst/>
          </a:prstGeom>
        </p:spPr>
      </p:pic>
    </p:spTree>
    <p:extLst>
      <p:ext uri="{BB962C8B-B14F-4D97-AF65-F5344CB8AC3E}">
        <p14:creationId xmlns:p14="http://schemas.microsoft.com/office/powerpoint/2010/main" val="22420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0FFF1312-FAAB-729E-A20D-59B447BDE4B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PIANIFICAZIONE</a:t>
            </a:r>
            <a:br>
              <a:rPr lang="en-US" sz="2800" kern="1200">
                <a:solidFill>
                  <a:srgbClr val="FFFFFF"/>
                </a:solidFill>
                <a:latin typeface="+mj-lt"/>
                <a:ea typeface="+mj-ea"/>
                <a:cs typeface="+mj-cs"/>
              </a:rPr>
            </a:br>
            <a:r>
              <a:rPr lang="en-US" sz="2800" kern="1200">
                <a:solidFill>
                  <a:srgbClr val="FFFFFF"/>
                </a:solidFill>
                <a:latin typeface="+mj-lt"/>
                <a:ea typeface="+mj-ea"/>
                <a:cs typeface="+mj-cs"/>
              </a:rPr>
              <a:t>Gantt Consuntivo – Primo Sprint</a:t>
            </a:r>
            <a:br>
              <a:rPr lang="en-US" sz="2800" kern="1200">
                <a:solidFill>
                  <a:srgbClr val="FFFFFF"/>
                </a:solidFill>
                <a:latin typeface="+mj-lt"/>
                <a:ea typeface="+mj-ea"/>
                <a:cs typeface="+mj-cs"/>
              </a:rPr>
            </a:br>
            <a:endParaRPr lang="en-US" sz="2800" kern="1200" dirty="0">
              <a:solidFill>
                <a:srgbClr val="FFFFFF"/>
              </a:solidFill>
              <a:latin typeface="+mj-lt"/>
              <a:ea typeface="+mj-ea"/>
              <a:cs typeface="+mj-cs"/>
            </a:endParaRPr>
          </a:p>
        </p:txBody>
      </p:sp>
      <p:pic>
        <p:nvPicPr>
          <p:cNvPr id="3" name="Immagine 2" descr="Immagine che contiene testo, schermata, numero, Carattere&#10;&#10;Il contenuto generato dall'IA potrebbe non essere corretto.">
            <a:extLst>
              <a:ext uri="{FF2B5EF4-FFF2-40B4-BE49-F238E27FC236}">
                <a16:creationId xmlns:a16="http://schemas.microsoft.com/office/drawing/2014/main" id="{53F7171A-95CF-AC9C-05A2-D6F0217ED966}"/>
              </a:ext>
            </a:extLst>
          </p:cNvPr>
          <p:cNvPicPr>
            <a:picLocks noChangeAspect="1"/>
          </p:cNvPicPr>
          <p:nvPr/>
        </p:nvPicPr>
        <p:blipFill rotWithShape="1">
          <a:blip r:embed="rId3"/>
          <a:srcRect t="5252"/>
          <a:stretch/>
        </p:blipFill>
        <p:spPr bwMode="auto">
          <a:xfrm>
            <a:off x="4575604" y="467208"/>
            <a:ext cx="7079396" cy="5923584"/>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039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EB6D8DA8-172B-DF31-87DD-92AABB43E45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PIANIFICAZIONE</a:t>
            </a:r>
            <a:br>
              <a:rPr lang="en-US" sz="2800" kern="1200">
                <a:solidFill>
                  <a:srgbClr val="FFFFFF"/>
                </a:solidFill>
                <a:latin typeface="+mj-lt"/>
                <a:ea typeface="+mj-ea"/>
                <a:cs typeface="+mj-cs"/>
              </a:rPr>
            </a:br>
            <a:r>
              <a:rPr lang="en-US" sz="2800" kern="1200">
                <a:solidFill>
                  <a:srgbClr val="FFFFFF"/>
                </a:solidFill>
                <a:latin typeface="+mj-lt"/>
                <a:ea typeface="+mj-ea"/>
                <a:cs typeface="+mj-cs"/>
              </a:rPr>
              <a:t>Gantt Preventivo – Secondo Sprint</a:t>
            </a:r>
          </a:p>
        </p:txBody>
      </p:sp>
      <p:pic>
        <p:nvPicPr>
          <p:cNvPr id="3" name="Immagine 2">
            <a:extLst>
              <a:ext uri="{FF2B5EF4-FFF2-40B4-BE49-F238E27FC236}">
                <a16:creationId xmlns:a16="http://schemas.microsoft.com/office/drawing/2014/main" id="{8EAB9A50-2DF3-CC53-E74E-BBD5584F9FCE}"/>
              </a:ext>
            </a:extLst>
          </p:cNvPr>
          <p:cNvPicPr>
            <a:picLocks noChangeAspect="1"/>
          </p:cNvPicPr>
          <p:nvPr/>
        </p:nvPicPr>
        <p:blipFill>
          <a:blip r:embed="rId3"/>
          <a:stretch>
            <a:fillRect/>
          </a:stretch>
        </p:blipFill>
        <p:spPr>
          <a:xfrm>
            <a:off x="4502428" y="838638"/>
            <a:ext cx="7225748" cy="5180724"/>
          </a:xfrm>
          <a:prstGeom prst="rect">
            <a:avLst/>
          </a:prstGeom>
        </p:spPr>
      </p:pic>
    </p:spTree>
    <p:extLst>
      <p:ext uri="{BB962C8B-B14F-4D97-AF65-F5344CB8AC3E}">
        <p14:creationId xmlns:p14="http://schemas.microsoft.com/office/powerpoint/2010/main" val="152588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AA8EA63E-13EE-4044-2A27-5FE2E77CD28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dirty="0">
                <a:solidFill>
                  <a:srgbClr val="FFFFFF"/>
                </a:solidFill>
                <a:latin typeface="+mj-lt"/>
                <a:ea typeface="+mj-ea"/>
                <a:cs typeface="+mj-cs"/>
              </a:rPr>
              <a:t>PIANIFICAZIONE</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Gantt </a:t>
            </a:r>
            <a:r>
              <a:rPr lang="en-US" sz="2800" kern="1200" dirty="0" err="1">
                <a:solidFill>
                  <a:srgbClr val="FFFFFF"/>
                </a:solidFill>
                <a:latin typeface="+mj-lt"/>
                <a:ea typeface="+mj-ea"/>
                <a:cs typeface="+mj-cs"/>
              </a:rPr>
              <a:t>Consuntivo</a:t>
            </a:r>
            <a:r>
              <a:rPr lang="en-US" sz="2800" kern="1200" dirty="0">
                <a:solidFill>
                  <a:srgbClr val="FFFFFF"/>
                </a:solidFill>
                <a:latin typeface="+mj-lt"/>
                <a:ea typeface="+mj-ea"/>
                <a:cs typeface="+mj-cs"/>
              </a:rPr>
              <a:t> – Secondo Sprint</a:t>
            </a:r>
          </a:p>
        </p:txBody>
      </p:sp>
      <p:pic>
        <p:nvPicPr>
          <p:cNvPr id="5" name="Segnaposto contenuto 4" descr="Immagine che contiene testo, schermata, numero, Carattere&#10;&#10;Il contenuto generato dall'IA potrebbe non essere corretto.">
            <a:extLst>
              <a:ext uri="{FF2B5EF4-FFF2-40B4-BE49-F238E27FC236}">
                <a16:creationId xmlns:a16="http://schemas.microsoft.com/office/drawing/2014/main" id="{E8E5ADE1-2331-4AD9-6A41-14A476B4102A}"/>
              </a:ext>
            </a:extLst>
          </p:cNvPr>
          <p:cNvPicPr>
            <a:picLocks noGrp="1" noChangeAspect="1"/>
          </p:cNvPicPr>
          <p:nvPr>
            <p:ph idx="1"/>
          </p:nvPr>
        </p:nvPicPr>
        <p:blipFill>
          <a:blip r:embed="rId3"/>
          <a:stretch>
            <a:fillRect/>
          </a:stretch>
        </p:blipFill>
        <p:spPr>
          <a:xfrm>
            <a:off x="4502428" y="749564"/>
            <a:ext cx="7225748" cy="5358872"/>
          </a:xfrm>
          <a:prstGeom prst="rect">
            <a:avLst/>
          </a:prstGeom>
        </p:spPr>
      </p:pic>
    </p:spTree>
    <p:extLst>
      <p:ext uri="{BB962C8B-B14F-4D97-AF65-F5344CB8AC3E}">
        <p14:creationId xmlns:p14="http://schemas.microsoft.com/office/powerpoint/2010/main" val="25185197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2884</Words>
  <Application>Microsoft Office PowerPoint</Application>
  <PresentationFormat>Widescreen</PresentationFormat>
  <Paragraphs>155</Paragraphs>
  <Slides>29</Slides>
  <Notes>26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Aptos</vt:lpstr>
      <vt:lpstr>Aptos Display</vt:lpstr>
      <vt:lpstr>Arial</vt:lpstr>
      <vt:lpstr>Calibri</vt:lpstr>
      <vt:lpstr>Symbol</vt:lpstr>
      <vt:lpstr>Tema di Office</vt:lpstr>
      <vt:lpstr>DattiloKing</vt:lpstr>
      <vt:lpstr>INDICE</vt:lpstr>
      <vt:lpstr>INTRODUZIONE</vt:lpstr>
      <vt:lpstr>SCHEMA E-R</vt:lpstr>
      <vt:lpstr>USE CASE</vt:lpstr>
      <vt:lpstr> PIANIFICAZIONE Gantt Preventivo – Primo Sprint </vt:lpstr>
      <vt:lpstr>PIANIFICAZIONE Gantt Consuntivo – Primo Sprint </vt:lpstr>
      <vt:lpstr>PIANIFICAZIONE Gantt Preventivo – Secondo Sprint</vt:lpstr>
      <vt:lpstr>PIANIFICAZIONE Gantt Consuntivo – Secondo Sprint</vt:lpstr>
      <vt:lpstr>PIANIFICAZIONE Gantt Preventivo – Terzo Sprint</vt:lpstr>
      <vt:lpstr>PIANIFICAZIONE Gantt Consuntivo – Terzo Sprint</vt:lpstr>
      <vt:lpstr>PIANIFICAZIONE Gantt Preventivo – Quarto Sprint</vt:lpstr>
      <vt:lpstr>PIANIFICAZIONE Gantt Consuntivo – Quarto Sprint</vt:lpstr>
      <vt:lpstr>PIANIFICAZIONE Gantt Preventivo – Quinto Sprint</vt:lpstr>
      <vt:lpstr>PIANIFICAZIONE Gantt Consuntivo – Quinto Sprint</vt:lpstr>
      <vt:lpstr>PIANIFICAZIONE Gantt Preventivo – Sesto Sprint</vt:lpstr>
      <vt:lpstr>PIANIFICAZIONE Gantt Consuntivo – Sesto Sprint</vt:lpstr>
      <vt:lpstr>DESIGN</vt:lpstr>
      <vt:lpstr>DESIGN</vt:lpstr>
      <vt:lpstr>DESIGN</vt:lpstr>
      <vt:lpstr>DESIGN</vt:lpstr>
      <vt:lpstr>DESIGN</vt:lpstr>
      <vt:lpstr>DESIGN</vt:lpstr>
      <vt:lpstr>DESIGN</vt:lpstr>
      <vt:lpstr>DESIGN</vt:lpstr>
      <vt:lpstr>DESIGN</vt:lpstr>
      <vt:lpstr>MANCANZE</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DattiloKing</dc:title>
  <dc:creator>Sciara Leonardo (ALLIEVO)</dc:creator>
  <cp:lastModifiedBy>Sciara Leonardo (ALLIEVO)</cp:lastModifiedBy>
  <cp:revision>36</cp:revision>
  <dcterms:created xsi:type="dcterms:W3CDTF">2025-01-05T15:02:49Z</dcterms:created>
  <dcterms:modified xsi:type="dcterms:W3CDTF">2025-06-03T17:13:14Z</dcterms:modified>
</cp:coreProperties>
</file>