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F7B85-00E3-4E04-BF0D-83A223612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D00A8F-CC3B-4B25-9775-AF2CA8FAF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C7B8DA-8BCD-40FF-963A-DD2EC1F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04.10.2022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B8AAF6-721C-4C66-8F2F-32D24E56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FA3AA-C1CD-4F2B-997A-5582E207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7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ECF58-11C5-4F4B-81A5-662DCD33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C3F900-2D90-414A-A081-A270232E5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82ABBE-13B8-469E-BC35-A7272495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04.10.2022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96C663-D986-4859-A878-6E93ABA2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748289-319A-4DBB-BA43-6FB9787E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54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721809-C75C-4408-BCD3-C459F254C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9FEBC6-A291-409B-8903-6FB676ACF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69F48-C7A9-4F38-A523-7A6184B9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04.10.2022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9BFB-0C77-4B2D-BB28-1ADA4650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275D8-DC76-4961-BC03-1827A337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192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94D0-A14C-45F8-995A-C77D1D67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380FE-9E47-4F56-8C3A-91A1D576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722E3-EA5C-4688-92F9-053A7678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04.10.2022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EE1DF4-9C5D-478B-87E7-1AD80C44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713352-2CFF-4399-A2D7-CA69F7F0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47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01988-CDA7-47D2-9808-22CDE167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0FC73-A6D9-47A0-91AA-064A09A0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34AF90-C23C-4D35-9EB1-18768F64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04.10.2022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73C2E-CEAC-4E3A-AE17-0D2260CE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52D06-686F-4D06-8FC9-7B29F37C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21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21AFD-1F4A-49E0-BC9D-33B8F4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70DE6-E744-42AA-B139-6D863ADF9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6A17C6-092B-4DD9-B537-883673DDC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8D40B8-25A8-4569-B1DF-C3862D8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04.10.2022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1F10FF-9F30-4576-B4E8-97090DD3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31614-6D01-43D4-BBE3-A1E3E8A6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841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A2724-379F-4CDF-96F3-D3742076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79EA2E-3D37-4852-A24D-C4FD51DC6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C23F5B-555B-4FF9-8710-F7D9EC5F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645CAD-9CCB-473A-96F0-CE129727E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9F02CB-2360-4747-AFD0-E681409A5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8751E1-3915-4302-B300-8B363FF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04.10.2022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192AAF-E07D-4344-9C78-27CC1049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E572C7-57FC-4ED0-9B2F-567F81EC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30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0300-0B3F-48DE-A7B0-E48869B2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A2D2B2-C4F6-4F30-A0ED-B02AC829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04.10.2022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18D559-AE70-4B41-B441-FE63C476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CAC96-ABA1-4F81-BFEA-A74EF20B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52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2E40E-0990-4654-BA62-BDBE3F41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04.10.2022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6092EC-5CAC-406A-A03B-9B85BE6D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4CC4E7-E1FC-4F64-A715-DAAF51E1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258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38F03-5EC2-468B-9E66-62CB88BA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EE3FA-9A95-4C58-B916-15BBB7F24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BDFF05-7DB5-4B67-B97C-A47EFA4D2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71E85E-34D4-4027-B449-23CCF46E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04.10.2022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572C46-A9AB-47FC-AD55-A8722E5E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97E60A-1A1D-4C7C-ACC2-354560AD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75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64C58-A8EF-4751-806C-AFC38568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BBF170-43BC-450C-A269-F749E07B4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2965D1-AD51-496E-BBBD-C720F24E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D9BDB3-F71A-4C16-858F-FCBEEB94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04.10.2022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1A33B5-D412-4467-A799-7593639C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EC38D1-5793-4F42-AAD4-EEBE7B6A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77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CCB420-A04A-472B-A50A-6A9B6475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41893D-F008-4D74-B1F2-A07C7664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72052-AA41-4C6E-8B1B-4097C3D09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596F8-6326-4558-BF8D-F8E046B01524}" type="datetimeFigureOut">
              <a:rPr lang="de-CH" smtClean="0"/>
              <a:t>04.10.2022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EB409-986E-4B0D-9C26-8E86E98B1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50240B-42BD-43EB-8771-1C82F3E45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566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E381096-24D9-CD69-2953-61CC09AE850C}"/>
              </a:ext>
            </a:extLst>
          </p:cNvPr>
          <p:cNvSpPr txBox="1"/>
          <p:nvPr/>
        </p:nvSpPr>
        <p:spPr>
          <a:xfrm>
            <a:off x="290605" y="203177"/>
            <a:ext cx="303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Implementation in </a:t>
            </a:r>
            <a:r>
              <a:rPr lang="de-CH" b="1" dirty="0" err="1"/>
              <a:t>SGrPython</a:t>
            </a:r>
            <a:endParaRPr lang="de-CH" b="1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A8985F5-7C01-6412-C9EF-5EC94432EA2C}"/>
              </a:ext>
            </a:extLst>
          </p:cNvPr>
          <p:cNvSpPr/>
          <p:nvPr/>
        </p:nvSpPr>
        <p:spPr>
          <a:xfrm>
            <a:off x="2984881" y="608840"/>
            <a:ext cx="5522619" cy="2391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79035-AF02-DF6F-7768-F328E96EAD23}"/>
              </a:ext>
            </a:extLst>
          </p:cNvPr>
          <p:cNvSpPr txBox="1"/>
          <p:nvPr/>
        </p:nvSpPr>
        <p:spPr>
          <a:xfrm>
            <a:off x="5059884" y="19817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OpenCEM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604F05-C5D7-88AA-4E09-52EEF872152B}"/>
              </a:ext>
            </a:extLst>
          </p:cNvPr>
          <p:cNvSpPr/>
          <p:nvPr/>
        </p:nvSpPr>
        <p:spPr>
          <a:xfrm>
            <a:off x="5107405" y="4369871"/>
            <a:ext cx="1508760" cy="625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REST API</a:t>
            </a:r>
          </a:p>
          <a:p>
            <a:pPr algn="ctr"/>
            <a:r>
              <a:rPr lang="de-CH" dirty="0"/>
              <a:t>Device B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5BEB25-B286-258F-4CA7-610B35E7B56B}"/>
              </a:ext>
            </a:extLst>
          </p:cNvPr>
          <p:cNvSpPr/>
          <p:nvPr/>
        </p:nvSpPr>
        <p:spPr>
          <a:xfrm>
            <a:off x="7046895" y="4369871"/>
            <a:ext cx="1508760" cy="653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SERIAL</a:t>
            </a:r>
          </a:p>
          <a:p>
            <a:pPr algn="ctr"/>
            <a:r>
              <a:rPr lang="de-CH" dirty="0"/>
              <a:t>Device C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B4CA2CD-909F-66C7-ACAE-C08B705F6501}"/>
              </a:ext>
            </a:extLst>
          </p:cNvPr>
          <p:cNvCxnSpPr>
            <a:cxnSpLocks/>
            <a:stCxn id="1026" idx="2"/>
            <a:endCxn id="21" idx="0"/>
          </p:cNvCxnSpPr>
          <p:nvPr/>
        </p:nvCxnSpPr>
        <p:spPr>
          <a:xfrm flipH="1">
            <a:off x="3800757" y="3003198"/>
            <a:ext cx="165300" cy="1366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E3DEAC1-2C33-FB91-52CF-3F5495443F2F}"/>
              </a:ext>
            </a:extLst>
          </p:cNvPr>
          <p:cNvSpPr/>
          <p:nvPr/>
        </p:nvSpPr>
        <p:spPr>
          <a:xfrm>
            <a:off x="3046377" y="4369872"/>
            <a:ext cx="1508760" cy="65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MODBUS</a:t>
            </a:r>
            <a:br>
              <a:rPr lang="de-CH" dirty="0"/>
            </a:br>
            <a:r>
              <a:rPr lang="de-CH" dirty="0"/>
              <a:t>Device A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E7A77F1D-BCBC-CD84-6704-16C79204A914}"/>
              </a:ext>
            </a:extLst>
          </p:cNvPr>
          <p:cNvSpPr/>
          <p:nvPr/>
        </p:nvSpPr>
        <p:spPr>
          <a:xfrm>
            <a:off x="649354" y="5629900"/>
            <a:ext cx="529389" cy="211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598A5B0-010D-8A2C-EC9E-AA87E8F828B1}"/>
              </a:ext>
            </a:extLst>
          </p:cNvPr>
          <p:cNvSpPr txBox="1"/>
          <p:nvPr/>
        </p:nvSpPr>
        <p:spPr>
          <a:xfrm>
            <a:off x="1337270" y="5551112"/>
            <a:ext cx="1066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Automatic</a:t>
            </a:r>
            <a:r>
              <a:rPr lang="de-CH" dirty="0"/>
              <a:t> </a:t>
            </a:r>
            <a:r>
              <a:rPr lang="de-CH" dirty="0" err="1"/>
              <a:t>generation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External Interfaces </a:t>
            </a:r>
            <a:r>
              <a:rPr lang="de-CH" dirty="0" err="1"/>
              <a:t>from</a:t>
            </a:r>
            <a:r>
              <a:rPr lang="de-CH" dirty="0"/>
              <a:t> XSD </a:t>
            </a:r>
            <a:r>
              <a:rPr lang="de-CH" dirty="0" err="1"/>
              <a:t>schemes</a:t>
            </a:r>
            <a:r>
              <a:rPr lang="de-CH" dirty="0"/>
              <a:t> (</a:t>
            </a:r>
            <a:r>
              <a:rPr lang="de-CH" dirty="0" err="1"/>
              <a:t>prepared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SGrPython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transport</a:t>
            </a:r>
            <a:r>
              <a:rPr lang="de-CH" dirty="0"/>
              <a:t> type)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8943B22-6093-FC35-F78E-4E63CC9EAB1F}"/>
              </a:ext>
            </a:extLst>
          </p:cNvPr>
          <p:cNvSpPr/>
          <p:nvPr/>
        </p:nvSpPr>
        <p:spPr>
          <a:xfrm>
            <a:off x="666694" y="5230110"/>
            <a:ext cx="529389" cy="211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466FD8F-0583-C20E-2BB3-1AA5DC7C35F4}"/>
              </a:ext>
            </a:extLst>
          </p:cNvPr>
          <p:cNvSpPr txBox="1"/>
          <p:nvPr/>
        </p:nvSpPr>
        <p:spPr>
          <a:xfrm>
            <a:off x="1354610" y="5151322"/>
            <a:ext cx="106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device</a:t>
            </a:r>
            <a:r>
              <a:rPr lang="de-CH" dirty="0"/>
              <a:t> in </a:t>
            </a:r>
            <a:r>
              <a:rPr lang="de-CH" dirty="0" err="1"/>
              <a:t>OpenCEM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connected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an External Interface </a:t>
            </a:r>
            <a:r>
              <a:rPr lang="de-CH" dirty="0" err="1"/>
              <a:t>through</a:t>
            </a:r>
            <a:r>
              <a:rPr lang="de-CH" dirty="0"/>
              <a:t> a «</a:t>
            </a:r>
            <a:r>
              <a:rPr lang="de-CH" dirty="0" err="1"/>
              <a:t>SmartGridReady</a:t>
            </a:r>
            <a:r>
              <a:rPr lang="de-CH" dirty="0"/>
              <a:t> </a:t>
            </a:r>
            <a:r>
              <a:rPr lang="de-CH" dirty="0" err="1"/>
              <a:t>Component</a:t>
            </a:r>
            <a:r>
              <a:rPr lang="de-CH" dirty="0"/>
              <a:t>» </a:t>
            </a:r>
            <a:r>
              <a:rPr lang="de-CH" dirty="0" err="1"/>
              <a:t>Object</a:t>
            </a:r>
            <a:r>
              <a:rPr lang="de-CH" dirty="0"/>
              <a:t> 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EAAD93F-2C14-2639-7578-24521648B7D8}"/>
              </a:ext>
            </a:extLst>
          </p:cNvPr>
          <p:cNvSpPr txBox="1"/>
          <p:nvPr/>
        </p:nvSpPr>
        <p:spPr>
          <a:xfrm>
            <a:off x="9289944" y="6363539"/>
            <a:ext cx="27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Prof. Dr. D. Zogg, Sept 2022</a:t>
            </a:r>
          </a:p>
        </p:txBody>
      </p:sp>
      <p:pic>
        <p:nvPicPr>
          <p:cNvPr id="1026" name="Picture 2" descr="SmartGridready">
            <a:extLst>
              <a:ext uri="{FF2B5EF4-FFF2-40B4-BE49-F238E27FC236}">
                <a16:creationId xmlns:a16="http://schemas.microsoft.com/office/drawing/2014/main" id="{E18A65C9-A3D0-3218-4834-D9E97B886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469" y="2349519"/>
            <a:ext cx="1171176" cy="6536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FD23E832-2368-C4DD-0BFE-91ECB91343B6}"/>
              </a:ext>
            </a:extLst>
          </p:cNvPr>
          <p:cNvSpPr/>
          <p:nvPr/>
        </p:nvSpPr>
        <p:spPr>
          <a:xfrm>
            <a:off x="3046377" y="3656088"/>
            <a:ext cx="662941" cy="62591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XML</a:t>
            </a:r>
          </a:p>
          <a:p>
            <a:pPr algn="ctr"/>
            <a:r>
              <a:rPr lang="de-CH" dirty="0"/>
              <a:t>A</a:t>
            </a:r>
          </a:p>
        </p:txBody>
      </p:sp>
      <p:sp>
        <p:nvSpPr>
          <p:cNvPr id="11" name="Rechteck: gefaltete Ecke 10">
            <a:extLst>
              <a:ext uri="{FF2B5EF4-FFF2-40B4-BE49-F238E27FC236}">
                <a16:creationId xmlns:a16="http://schemas.microsoft.com/office/drawing/2014/main" id="{176E4FBB-5D1D-84D9-0135-5BF4A0CE04A6}"/>
              </a:ext>
            </a:extLst>
          </p:cNvPr>
          <p:cNvSpPr/>
          <p:nvPr/>
        </p:nvSpPr>
        <p:spPr>
          <a:xfrm>
            <a:off x="5116165" y="3657601"/>
            <a:ext cx="662941" cy="625914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XML</a:t>
            </a:r>
          </a:p>
          <a:p>
            <a:pPr algn="ctr"/>
            <a:r>
              <a:rPr lang="de-CH" dirty="0"/>
              <a:t>B</a:t>
            </a:r>
          </a:p>
        </p:txBody>
      </p:sp>
      <p:sp>
        <p:nvSpPr>
          <p:cNvPr id="15" name="Rechteck: gefaltete Ecke 14">
            <a:extLst>
              <a:ext uri="{FF2B5EF4-FFF2-40B4-BE49-F238E27FC236}">
                <a16:creationId xmlns:a16="http://schemas.microsoft.com/office/drawing/2014/main" id="{6D3A56A4-CF13-49A0-7A66-08BCC548DE15}"/>
              </a:ext>
            </a:extLst>
          </p:cNvPr>
          <p:cNvSpPr/>
          <p:nvPr/>
        </p:nvSpPr>
        <p:spPr>
          <a:xfrm>
            <a:off x="7884121" y="3644110"/>
            <a:ext cx="662941" cy="625914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XML</a:t>
            </a:r>
          </a:p>
          <a:p>
            <a:pPr algn="ctr"/>
            <a:r>
              <a:rPr lang="de-CH" dirty="0"/>
              <a:t>C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7A9A0B3-4EAA-A84E-EAFB-C0BC5C3FACF1}"/>
              </a:ext>
            </a:extLst>
          </p:cNvPr>
          <p:cNvSpPr txBox="1"/>
          <p:nvPr/>
        </p:nvSpPr>
        <p:spPr>
          <a:xfrm>
            <a:off x="8845616" y="3623693"/>
            <a:ext cx="2373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XML: External Interface</a:t>
            </a:r>
            <a:br>
              <a:rPr lang="de-CH" dirty="0"/>
            </a:br>
            <a:r>
              <a:rPr lang="de-CH" dirty="0"/>
              <a:t>Description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DD57041-6A8D-3931-23C2-6AA0A3710BD3}"/>
              </a:ext>
            </a:extLst>
          </p:cNvPr>
          <p:cNvSpPr txBox="1"/>
          <p:nvPr/>
        </p:nvSpPr>
        <p:spPr>
          <a:xfrm>
            <a:off x="8838435" y="2356003"/>
            <a:ext cx="193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External Interfaces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FC821F6-45C1-36AC-FCDF-8C961D7AC9E1}"/>
              </a:ext>
            </a:extLst>
          </p:cNvPr>
          <p:cNvSpPr/>
          <p:nvPr/>
        </p:nvSpPr>
        <p:spPr>
          <a:xfrm rot="17322813">
            <a:off x="3178827" y="3244887"/>
            <a:ext cx="629451" cy="1427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8571E0EA-548F-5DA7-4F07-FE71128E78BF}"/>
              </a:ext>
            </a:extLst>
          </p:cNvPr>
          <p:cNvSpPr/>
          <p:nvPr/>
        </p:nvSpPr>
        <p:spPr>
          <a:xfrm rot="16200000">
            <a:off x="4932488" y="3219447"/>
            <a:ext cx="536312" cy="18647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82FF5FC2-0420-F6EE-6974-E4E4587CFC42}"/>
              </a:ext>
            </a:extLst>
          </p:cNvPr>
          <p:cNvSpPr/>
          <p:nvPr/>
        </p:nvSpPr>
        <p:spPr>
          <a:xfrm rot="13659878">
            <a:off x="7442167" y="3197524"/>
            <a:ext cx="608897" cy="1397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E3B96B-0D2A-5BCF-2C13-0629F7660014}"/>
              </a:ext>
            </a:extLst>
          </p:cNvPr>
          <p:cNvSpPr txBox="1"/>
          <p:nvPr/>
        </p:nvSpPr>
        <p:spPr>
          <a:xfrm>
            <a:off x="3351145" y="201980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ei_modbus</a:t>
            </a:r>
            <a:endParaRPr lang="de-CH" dirty="0"/>
          </a:p>
        </p:txBody>
      </p:sp>
      <p:pic>
        <p:nvPicPr>
          <p:cNvPr id="26" name="Picture 2" descr="SmartGridready">
            <a:extLst>
              <a:ext uri="{FF2B5EF4-FFF2-40B4-BE49-F238E27FC236}">
                <a16:creationId xmlns:a16="http://schemas.microsoft.com/office/drawing/2014/main" id="{43384AA5-4264-6441-7BF6-D36AF3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26" y="2349518"/>
            <a:ext cx="1171176" cy="6536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BAA9882F-D53F-DE6A-8B45-BAA7443AA89C}"/>
              </a:ext>
            </a:extLst>
          </p:cNvPr>
          <p:cNvSpPr txBox="1"/>
          <p:nvPr/>
        </p:nvSpPr>
        <p:spPr>
          <a:xfrm>
            <a:off x="5030581" y="2005957"/>
            <a:ext cx="122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ei_rest_api</a:t>
            </a:r>
            <a:endParaRPr lang="de-CH" dirty="0"/>
          </a:p>
        </p:txBody>
      </p:sp>
      <p:pic>
        <p:nvPicPr>
          <p:cNvPr id="37" name="Picture 2" descr="SmartGridready">
            <a:extLst>
              <a:ext uri="{FF2B5EF4-FFF2-40B4-BE49-F238E27FC236}">
                <a16:creationId xmlns:a16="http://schemas.microsoft.com/office/drawing/2014/main" id="{DC265880-9B07-B9E3-AF59-CC128462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444" y="2346986"/>
            <a:ext cx="1171176" cy="6536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1DEB71A-E2C6-A99C-48EB-AF2D7808341C}"/>
              </a:ext>
            </a:extLst>
          </p:cNvPr>
          <p:cNvSpPr txBox="1"/>
          <p:nvPr/>
        </p:nvSpPr>
        <p:spPr>
          <a:xfrm>
            <a:off x="6776478" y="200336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1">
                    <a:lumMod val="65000"/>
                  </a:schemeClr>
                </a:solidFill>
              </a:rPr>
              <a:t>ei_serial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9B8DA27-7C6B-B173-F0D7-0F9B1873DC61}"/>
              </a:ext>
            </a:extLst>
          </p:cNvPr>
          <p:cNvCxnSpPr>
            <a:cxnSpLocks/>
            <a:stCxn id="26" idx="2"/>
            <a:endCxn id="12" idx="0"/>
          </p:cNvCxnSpPr>
          <p:nvPr/>
        </p:nvCxnSpPr>
        <p:spPr>
          <a:xfrm>
            <a:off x="5604114" y="3003197"/>
            <a:ext cx="257671" cy="1366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7AF20D1A-2063-86E1-645C-D28F458AFE9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362032" y="3000665"/>
            <a:ext cx="223092" cy="1392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: gefaltete Ecke 44">
            <a:extLst>
              <a:ext uri="{FF2B5EF4-FFF2-40B4-BE49-F238E27FC236}">
                <a16:creationId xmlns:a16="http://schemas.microsoft.com/office/drawing/2014/main" id="{B09C299C-4E23-35BF-613D-75AF03397499}"/>
              </a:ext>
            </a:extLst>
          </p:cNvPr>
          <p:cNvSpPr/>
          <p:nvPr/>
        </p:nvSpPr>
        <p:spPr>
          <a:xfrm>
            <a:off x="1178743" y="2808390"/>
            <a:ext cx="1045253" cy="62591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XSD</a:t>
            </a:r>
          </a:p>
          <a:p>
            <a:pPr algn="ctr"/>
            <a:r>
              <a:rPr lang="de-CH" dirty="0"/>
              <a:t>MODBUS</a:t>
            </a:r>
          </a:p>
        </p:txBody>
      </p:sp>
      <p:sp>
        <p:nvSpPr>
          <p:cNvPr id="52" name="Rechteck: gefaltete Ecke 51">
            <a:extLst>
              <a:ext uri="{FF2B5EF4-FFF2-40B4-BE49-F238E27FC236}">
                <a16:creationId xmlns:a16="http://schemas.microsoft.com/office/drawing/2014/main" id="{0738D455-5873-D323-D040-EF4EDA4504E5}"/>
              </a:ext>
            </a:extLst>
          </p:cNvPr>
          <p:cNvSpPr/>
          <p:nvPr/>
        </p:nvSpPr>
        <p:spPr>
          <a:xfrm>
            <a:off x="1184100" y="2072679"/>
            <a:ext cx="1010572" cy="625914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XSD</a:t>
            </a:r>
          </a:p>
          <a:p>
            <a:pPr algn="ctr"/>
            <a:r>
              <a:rPr lang="de-CH" dirty="0"/>
              <a:t>REST API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B2E4C41-E503-1D41-58F7-C04A832D7BE8}"/>
              </a:ext>
            </a:extLst>
          </p:cNvPr>
          <p:cNvSpPr txBox="1"/>
          <p:nvPr/>
        </p:nvSpPr>
        <p:spPr>
          <a:xfrm>
            <a:off x="1060825" y="344010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Schemes</a:t>
            </a:r>
          </a:p>
        </p:txBody>
      </p:sp>
      <p:sp>
        <p:nvSpPr>
          <p:cNvPr id="54" name="Rechteck: gefaltete Ecke 53">
            <a:extLst>
              <a:ext uri="{FF2B5EF4-FFF2-40B4-BE49-F238E27FC236}">
                <a16:creationId xmlns:a16="http://schemas.microsoft.com/office/drawing/2014/main" id="{157BFC58-51E5-4CBC-9D7C-1D3499A71E17}"/>
              </a:ext>
            </a:extLst>
          </p:cNvPr>
          <p:cNvSpPr/>
          <p:nvPr/>
        </p:nvSpPr>
        <p:spPr>
          <a:xfrm>
            <a:off x="1196083" y="1312355"/>
            <a:ext cx="1010572" cy="625914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XSD</a:t>
            </a:r>
          </a:p>
          <a:p>
            <a:pPr algn="ctr"/>
            <a:r>
              <a:rPr lang="de-CH" dirty="0"/>
              <a:t>SERIAL</a:t>
            </a:r>
          </a:p>
        </p:txBody>
      </p:sp>
      <p:sp>
        <p:nvSpPr>
          <p:cNvPr id="57" name="Pfeil: nach rechts 56">
            <a:extLst>
              <a:ext uri="{FF2B5EF4-FFF2-40B4-BE49-F238E27FC236}">
                <a16:creationId xmlns:a16="http://schemas.microsoft.com/office/drawing/2014/main" id="{33AF83FA-3A8C-F86A-970C-DC461C5166C6}"/>
              </a:ext>
            </a:extLst>
          </p:cNvPr>
          <p:cNvSpPr/>
          <p:nvPr/>
        </p:nvSpPr>
        <p:spPr>
          <a:xfrm rot="19803993" flipV="1">
            <a:off x="2280311" y="2802816"/>
            <a:ext cx="539336" cy="1553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2" name="Pfeil: nach rechts 61">
            <a:extLst>
              <a:ext uri="{FF2B5EF4-FFF2-40B4-BE49-F238E27FC236}">
                <a16:creationId xmlns:a16="http://schemas.microsoft.com/office/drawing/2014/main" id="{9019817E-3887-4DBA-8B17-EE67613396CA}"/>
              </a:ext>
            </a:extLst>
          </p:cNvPr>
          <p:cNvSpPr/>
          <p:nvPr/>
        </p:nvSpPr>
        <p:spPr>
          <a:xfrm rot="20863489">
            <a:off x="2305045" y="2241406"/>
            <a:ext cx="536312" cy="18647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B0341EB0-D961-056C-4893-11C853E00E82}"/>
              </a:ext>
            </a:extLst>
          </p:cNvPr>
          <p:cNvSpPr/>
          <p:nvPr/>
        </p:nvSpPr>
        <p:spPr>
          <a:xfrm rot="1797115">
            <a:off x="2259501" y="1635946"/>
            <a:ext cx="608897" cy="1397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8" name="Rechteck: abgerundete Ecken 1027">
            <a:extLst>
              <a:ext uri="{FF2B5EF4-FFF2-40B4-BE49-F238E27FC236}">
                <a16:creationId xmlns:a16="http://schemas.microsoft.com/office/drawing/2014/main" id="{083923BC-DAD7-0304-2D20-824CC3382CEC}"/>
              </a:ext>
            </a:extLst>
          </p:cNvPr>
          <p:cNvSpPr/>
          <p:nvPr/>
        </p:nvSpPr>
        <p:spPr>
          <a:xfrm>
            <a:off x="3377847" y="1493273"/>
            <a:ext cx="1173797" cy="512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9" name="Textfeld 1028">
            <a:extLst>
              <a:ext uri="{FF2B5EF4-FFF2-40B4-BE49-F238E27FC236}">
                <a16:creationId xmlns:a16="http://schemas.microsoft.com/office/drawing/2014/main" id="{96BA6FB7-5B23-F53C-6896-ABE59EE423C8}"/>
              </a:ext>
            </a:extLst>
          </p:cNvPr>
          <p:cNvSpPr txBox="1"/>
          <p:nvPr/>
        </p:nvSpPr>
        <p:spPr>
          <a:xfrm>
            <a:off x="8807085" y="1467270"/>
            <a:ext cx="2876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SmartGridReady</a:t>
            </a:r>
            <a:r>
              <a:rPr lang="de-CH" dirty="0"/>
              <a:t> </a:t>
            </a:r>
            <a:r>
              <a:rPr lang="de-CH" dirty="0" err="1"/>
              <a:t>Component</a:t>
            </a:r>
            <a:endParaRPr lang="de-CH" dirty="0"/>
          </a:p>
          <a:p>
            <a:r>
              <a:rPr lang="de-CH" dirty="0"/>
              <a:t>Objects</a:t>
            </a:r>
          </a:p>
        </p:txBody>
      </p:sp>
      <p:sp>
        <p:nvSpPr>
          <p:cNvPr id="1031" name="Rechteck: abgerundete Ecken 1030">
            <a:extLst>
              <a:ext uri="{FF2B5EF4-FFF2-40B4-BE49-F238E27FC236}">
                <a16:creationId xmlns:a16="http://schemas.microsoft.com/office/drawing/2014/main" id="{336A7118-1075-709C-58A9-9646C6D7F862}"/>
              </a:ext>
            </a:extLst>
          </p:cNvPr>
          <p:cNvSpPr/>
          <p:nvPr/>
        </p:nvSpPr>
        <p:spPr>
          <a:xfrm>
            <a:off x="3377847" y="696357"/>
            <a:ext cx="1173797" cy="596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2" name="Textfeld 1031">
            <a:extLst>
              <a:ext uri="{FF2B5EF4-FFF2-40B4-BE49-F238E27FC236}">
                <a16:creationId xmlns:a16="http://schemas.microsoft.com/office/drawing/2014/main" id="{E09E0E8B-EEE5-F294-D694-C57BA1BF3BFC}"/>
              </a:ext>
            </a:extLst>
          </p:cNvPr>
          <p:cNvSpPr txBox="1"/>
          <p:nvPr/>
        </p:nvSpPr>
        <p:spPr>
          <a:xfrm>
            <a:off x="8838435" y="642666"/>
            <a:ext cx="285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Device Objects (Heat Pump, </a:t>
            </a:r>
          </a:p>
          <a:p>
            <a:r>
              <a:rPr lang="de-CH" dirty="0"/>
              <a:t>EV Charger, Boiler, etc.)</a:t>
            </a:r>
          </a:p>
        </p:txBody>
      </p: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0183D986-B814-023B-10C0-03DBDB68CF1A}"/>
              </a:ext>
            </a:extLst>
          </p:cNvPr>
          <p:cNvSpPr txBox="1"/>
          <p:nvPr/>
        </p:nvSpPr>
        <p:spPr>
          <a:xfrm>
            <a:off x="3465826" y="810101"/>
            <a:ext cx="9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Device A</a:t>
            </a:r>
          </a:p>
        </p:txBody>
      </p:sp>
      <p:sp>
        <p:nvSpPr>
          <p:cNvPr id="1034" name="Rechteck: abgerundete Ecken 1033">
            <a:extLst>
              <a:ext uri="{FF2B5EF4-FFF2-40B4-BE49-F238E27FC236}">
                <a16:creationId xmlns:a16="http://schemas.microsoft.com/office/drawing/2014/main" id="{412CB778-0B15-3403-C6CB-ABDA25CF6211}"/>
              </a:ext>
            </a:extLst>
          </p:cNvPr>
          <p:cNvSpPr/>
          <p:nvPr/>
        </p:nvSpPr>
        <p:spPr>
          <a:xfrm>
            <a:off x="5018526" y="696357"/>
            <a:ext cx="1173797" cy="596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BCEC060A-F062-0C05-B653-ACCA3C607380}"/>
              </a:ext>
            </a:extLst>
          </p:cNvPr>
          <p:cNvSpPr txBox="1"/>
          <p:nvPr/>
        </p:nvSpPr>
        <p:spPr>
          <a:xfrm>
            <a:off x="5106505" y="810101"/>
            <a:ext cx="98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Device B</a:t>
            </a:r>
          </a:p>
        </p:txBody>
      </p:sp>
      <p:sp>
        <p:nvSpPr>
          <p:cNvPr id="1036" name="Rechteck: abgerundete Ecken 1035">
            <a:extLst>
              <a:ext uri="{FF2B5EF4-FFF2-40B4-BE49-F238E27FC236}">
                <a16:creationId xmlns:a16="http://schemas.microsoft.com/office/drawing/2014/main" id="{79F62F3D-2AE3-14AF-40B8-7A047FFFEE80}"/>
              </a:ext>
            </a:extLst>
          </p:cNvPr>
          <p:cNvSpPr/>
          <p:nvPr/>
        </p:nvSpPr>
        <p:spPr>
          <a:xfrm>
            <a:off x="6710324" y="709728"/>
            <a:ext cx="1173797" cy="596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7" name="Textfeld 1036">
            <a:extLst>
              <a:ext uri="{FF2B5EF4-FFF2-40B4-BE49-F238E27FC236}">
                <a16:creationId xmlns:a16="http://schemas.microsoft.com/office/drawing/2014/main" id="{34DD4417-2DCD-7756-D0F8-5E015D01FBA6}"/>
              </a:ext>
            </a:extLst>
          </p:cNvPr>
          <p:cNvSpPr txBox="1"/>
          <p:nvPr/>
        </p:nvSpPr>
        <p:spPr>
          <a:xfrm>
            <a:off x="6798303" y="823472"/>
            <a:ext cx="98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Device C</a:t>
            </a:r>
          </a:p>
        </p:txBody>
      </p:sp>
      <p:sp>
        <p:nvSpPr>
          <p:cNvPr id="1038" name="Textfeld 1037">
            <a:extLst>
              <a:ext uri="{FF2B5EF4-FFF2-40B4-BE49-F238E27FC236}">
                <a16:creationId xmlns:a16="http://schemas.microsoft.com/office/drawing/2014/main" id="{4DCD1B72-D139-2C02-2A33-152E8A0B7B7B}"/>
              </a:ext>
            </a:extLst>
          </p:cNvPr>
          <p:cNvSpPr txBox="1"/>
          <p:nvPr/>
        </p:nvSpPr>
        <p:spPr>
          <a:xfrm>
            <a:off x="3493552" y="158233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SGr</a:t>
            </a:r>
            <a:r>
              <a:rPr lang="de-CH" dirty="0"/>
              <a:t> A</a:t>
            </a:r>
          </a:p>
        </p:txBody>
      </p:sp>
      <p:sp>
        <p:nvSpPr>
          <p:cNvPr id="1039" name="Rechteck: abgerundete Ecken 1038">
            <a:extLst>
              <a:ext uri="{FF2B5EF4-FFF2-40B4-BE49-F238E27FC236}">
                <a16:creationId xmlns:a16="http://schemas.microsoft.com/office/drawing/2014/main" id="{DBB704C7-267D-73CB-80C4-224145E296E8}"/>
              </a:ext>
            </a:extLst>
          </p:cNvPr>
          <p:cNvSpPr/>
          <p:nvPr/>
        </p:nvSpPr>
        <p:spPr>
          <a:xfrm>
            <a:off x="5014922" y="1464271"/>
            <a:ext cx="1173797" cy="512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A4F466AA-4721-94DC-F407-F9303B004C9A}"/>
              </a:ext>
            </a:extLst>
          </p:cNvPr>
          <p:cNvSpPr txBox="1"/>
          <p:nvPr/>
        </p:nvSpPr>
        <p:spPr>
          <a:xfrm>
            <a:off x="5130627" y="155333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SGr</a:t>
            </a:r>
            <a:r>
              <a:rPr lang="de-CH" dirty="0"/>
              <a:t> B</a:t>
            </a:r>
          </a:p>
        </p:txBody>
      </p:sp>
      <p:sp>
        <p:nvSpPr>
          <p:cNvPr id="1041" name="Rechteck: abgerundete Ecken 1040">
            <a:extLst>
              <a:ext uri="{FF2B5EF4-FFF2-40B4-BE49-F238E27FC236}">
                <a16:creationId xmlns:a16="http://schemas.microsoft.com/office/drawing/2014/main" id="{EF08EE75-DCFC-47E5-9762-F248CACDF647}"/>
              </a:ext>
            </a:extLst>
          </p:cNvPr>
          <p:cNvSpPr/>
          <p:nvPr/>
        </p:nvSpPr>
        <p:spPr>
          <a:xfrm>
            <a:off x="6735366" y="1493086"/>
            <a:ext cx="1173797" cy="512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AD5BA0A9-D19B-AAB3-8092-637D0192BA86}"/>
              </a:ext>
            </a:extLst>
          </p:cNvPr>
          <p:cNvSpPr txBox="1"/>
          <p:nvPr/>
        </p:nvSpPr>
        <p:spPr>
          <a:xfrm>
            <a:off x="6851071" y="158214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SGr</a:t>
            </a:r>
            <a:r>
              <a:rPr lang="de-CH" dirty="0"/>
              <a:t> C</a:t>
            </a:r>
          </a:p>
        </p:txBody>
      </p:sp>
      <p:sp>
        <p:nvSpPr>
          <p:cNvPr id="1043" name="Pfeil: nach rechts 1042">
            <a:extLst>
              <a:ext uri="{FF2B5EF4-FFF2-40B4-BE49-F238E27FC236}">
                <a16:creationId xmlns:a16="http://schemas.microsoft.com/office/drawing/2014/main" id="{F3FF882A-5A6B-1A98-BB22-3F1411F71A1E}"/>
              </a:ext>
            </a:extLst>
          </p:cNvPr>
          <p:cNvSpPr/>
          <p:nvPr/>
        </p:nvSpPr>
        <p:spPr>
          <a:xfrm>
            <a:off x="649354" y="6005467"/>
            <a:ext cx="529389" cy="211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C71C4333-101C-43B5-74CC-09347565D8E0}"/>
              </a:ext>
            </a:extLst>
          </p:cNvPr>
          <p:cNvSpPr txBox="1"/>
          <p:nvPr/>
        </p:nvSpPr>
        <p:spPr>
          <a:xfrm>
            <a:off x="1337270" y="5926679"/>
            <a:ext cx="577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Reading in </a:t>
            </a:r>
            <a:r>
              <a:rPr lang="de-CH" dirty="0" err="1"/>
              <a:t>of</a:t>
            </a:r>
            <a:r>
              <a:rPr lang="de-CH" dirty="0"/>
              <a:t> XML </a:t>
            </a:r>
            <a:r>
              <a:rPr lang="de-CH" dirty="0" err="1"/>
              <a:t>files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supported</a:t>
            </a:r>
            <a:r>
              <a:rPr lang="de-CH" dirty="0"/>
              <a:t> </a:t>
            </a:r>
            <a:r>
              <a:rPr lang="de-CH" dirty="0" err="1"/>
              <a:t>device</a:t>
            </a:r>
            <a:r>
              <a:rPr lang="de-CH" dirty="0"/>
              <a:t> at </a:t>
            </a:r>
            <a:r>
              <a:rPr lang="de-CH" dirty="0" err="1"/>
              <a:t>startup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742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AB653506-3FCA-47F1-8EB9-DE15733C3CC0}" vid="{9909355A-567F-4A72-8D3A-5F851F836C5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C7F3C79-4160-4997-96B6-2BFDFD312D29}">
  <we:reference id="22ff87a5-132f-4d52-9e97-94d888e4dd91" version="3.1.0.0" store="EXCatalog" storeType="EXCatalog"/>
  <we:alternateReferences>
    <we:reference id="WA104380050" version="3.1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903E6EB9CF02E4A9D445768F33CE8A0" ma:contentTypeVersion="10" ma:contentTypeDescription="Ein neues Dokument erstellen." ma:contentTypeScope="" ma:versionID="6ae922be011154ab15be9f8e392bd017">
  <xsd:schema xmlns:xsd="http://www.w3.org/2001/XMLSchema" xmlns:xs="http://www.w3.org/2001/XMLSchema" xmlns:p="http://schemas.microsoft.com/office/2006/metadata/properties" xmlns:ns2="9c9658b7-70b6-4a85-98d8-6fbbaa45c305" xmlns:ns3="469fef08-e3b5-4743-af2d-0bc6e31c71c1" targetNamespace="http://schemas.microsoft.com/office/2006/metadata/properties" ma:root="true" ma:fieldsID="d06d8b5c4036d08665a49476e2e0a1f7" ns2:_="" ns3:_="">
    <xsd:import namespace="9c9658b7-70b6-4a85-98d8-6fbbaa45c305"/>
    <xsd:import namespace="469fef08-e3b5-4743-af2d-0bc6e31c71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9658b7-70b6-4a85-98d8-6fbbaa45c3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9fef08-e3b5-4743-af2d-0bc6e31c71c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2986CD-197A-4468-86BE-3B92D1F3A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9658b7-70b6-4a85-98d8-6fbbaa45c305"/>
    <ds:schemaRef ds:uri="469fef08-e3b5-4743-af2d-0bc6e31c71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42DFFD-79F5-4A5C-AA26-F25068E4ED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12B2BA-1F5C-4F4C-B5F6-B93D42A3350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131</Words>
  <Application>Microsoft Office PowerPoint</Application>
  <PresentationFormat>Breitbild</PresentationFormat>
  <Paragraphs>39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Zogg</dc:creator>
  <cp:lastModifiedBy>David Zogg</cp:lastModifiedBy>
  <cp:revision>12</cp:revision>
  <dcterms:created xsi:type="dcterms:W3CDTF">2022-09-17T11:08:19Z</dcterms:created>
  <dcterms:modified xsi:type="dcterms:W3CDTF">2022-10-04T09:12:10Z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0x0101007903E6EB9CF02E4A9D445768F33CE8A0</vt:lpwstr>
  </property>
</Properties>
</file>