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sldIdLst>
    <p:sldId id="256" r:id="rId3"/>
    <p:sldId id="257" r:id="rId4"/>
    <p:sldId id="260" r:id="rId5"/>
    <p:sldId id="261" r:id="rId6"/>
    <p:sldId id="258"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9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IQ Data Hero Holding slide">
    <p:spTree>
      <p:nvGrpSpPr>
        <p:cNvPr id="1" name=""/>
        <p:cNvGrpSpPr/>
        <p:nvPr/>
      </p:nvGrpSpPr>
      <p:grpSpPr>
        <a:xfrm>
          <a:off x="0" y="0"/>
          <a:ext cx="0" cy="0"/>
          <a:chOff x="0" y="0"/>
          <a:chExt cx="0" cy="0"/>
        </a:xfrm>
      </p:grpSpPr>
      <p:pic>
        <p:nvPicPr>
          <p:cNvPr id="5" name="Picture 4" descr="DataRaft Hero large White bg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459" y="2257230"/>
            <a:ext cx="8375084" cy="2050466"/>
          </a:xfrm>
          <a:prstGeom prst="rect">
            <a:avLst/>
          </a:prstGeom>
        </p:spPr>
      </p:pic>
    </p:spTree>
    <p:extLst>
      <p:ext uri="{BB962C8B-B14F-4D97-AF65-F5344CB8AC3E}">
        <p14:creationId xmlns:p14="http://schemas.microsoft.com/office/powerpoint/2010/main" val="225489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ELCOME holding Slide">
    <p:spTree>
      <p:nvGrpSpPr>
        <p:cNvPr id="1" name=""/>
        <p:cNvGrpSpPr/>
        <p:nvPr/>
      </p:nvGrpSpPr>
      <p:grpSpPr>
        <a:xfrm>
          <a:off x="0" y="0"/>
          <a:ext cx="0" cy="0"/>
          <a:chOff x="0" y="0"/>
          <a:chExt cx="0" cy="0"/>
        </a:xfrm>
      </p:grpSpPr>
      <p:grpSp>
        <p:nvGrpSpPr>
          <p:cNvPr id="3" name="Group 2"/>
          <p:cNvGrpSpPr/>
          <p:nvPr/>
        </p:nvGrpSpPr>
        <p:grpSpPr>
          <a:xfrm>
            <a:off x="-2" y="4817233"/>
            <a:ext cx="9175403" cy="2040769"/>
            <a:chOff x="-2" y="4817231"/>
            <a:chExt cx="9940020" cy="2040769"/>
          </a:xfrm>
        </p:grpSpPr>
        <p:sp>
          <p:nvSpPr>
            <p:cNvPr id="10" name="Rectangle 9"/>
            <p:cNvSpPr/>
            <p:nvPr/>
          </p:nvSpPr>
          <p:spPr>
            <a:xfrm flipH="1">
              <a:off x="-2" y="4837384"/>
              <a:ext cx="9906002" cy="2020616"/>
            </a:xfrm>
            <a:prstGeom prst="rect">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2" name="Isosceles Triangle 11"/>
            <p:cNvSpPr/>
            <p:nvPr/>
          </p:nvSpPr>
          <p:spPr>
            <a:xfrm flipV="1">
              <a:off x="34021" y="4826922"/>
              <a:ext cx="9905996" cy="2031078"/>
            </a:xfrm>
            <a:prstGeom prst="triangle">
              <a:avLst>
                <a:gd name="adj" fmla="val 33986"/>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3" name="Right Triangle 12"/>
            <p:cNvSpPr/>
            <p:nvPr/>
          </p:nvSpPr>
          <p:spPr>
            <a:xfrm rot="5400000">
              <a:off x="3949624" y="867606"/>
              <a:ext cx="2040769" cy="9940019"/>
            </a:xfrm>
            <a:prstGeom prst="rtTriangle">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pic>
        <p:nvPicPr>
          <p:cNvPr id="4" name="Picture 3" descr="DataRaft Hero large White bg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1369" y="932010"/>
            <a:ext cx="5364065" cy="1313279"/>
          </a:xfrm>
          <a:prstGeom prst="rect">
            <a:avLst/>
          </a:prstGeom>
        </p:spPr>
      </p:pic>
    </p:spTree>
    <p:extLst>
      <p:ext uri="{BB962C8B-B14F-4D97-AF65-F5344CB8AC3E}">
        <p14:creationId xmlns:p14="http://schemas.microsoft.com/office/powerpoint/2010/main" val="330262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HANK YOU holding slide">
    <p:spTree>
      <p:nvGrpSpPr>
        <p:cNvPr id="1" name=""/>
        <p:cNvGrpSpPr/>
        <p:nvPr/>
      </p:nvGrpSpPr>
      <p:grpSpPr>
        <a:xfrm>
          <a:off x="0" y="0"/>
          <a:ext cx="0" cy="0"/>
          <a:chOff x="0" y="0"/>
          <a:chExt cx="0" cy="0"/>
        </a:xfrm>
      </p:grpSpPr>
      <p:grpSp>
        <p:nvGrpSpPr>
          <p:cNvPr id="3" name="Group 2"/>
          <p:cNvGrpSpPr/>
          <p:nvPr/>
        </p:nvGrpSpPr>
        <p:grpSpPr>
          <a:xfrm>
            <a:off x="-2" y="4817233"/>
            <a:ext cx="9175403" cy="2040769"/>
            <a:chOff x="-2" y="4817231"/>
            <a:chExt cx="9940019" cy="2040769"/>
          </a:xfrm>
        </p:grpSpPr>
        <p:sp>
          <p:nvSpPr>
            <p:cNvPr id="10" name="Rectangle 9"/>
            <p:cNvSpPr/>
            <p:nvPr/>
          </p:nvSpPr>
          <p:spPr>
            <a:xfrm flipH="1">
              <a:off x="-2" y="4837384"/>
              <a:ext cx="9906002" cy="2020616"/>
            </a:xfrm>
            <a:prstGeom prst="rect">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2" name="Isosceles Triangle 11"/>
            <p:cNvSpPr/>
            <p:nvPr/>
          </p:nvSpPr>
          <p:spPr>
            <a:xfrm flipV="1">
              <a:off x="34021" y="4826922"/>
              <a:ext cx="9905996" cy="2031078"/>
            </a:xfrm>
            <a:prstGeom prst="triangle">
              <a:avLst>
                <a:gd name="adj" fmla="val 33986"/>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3" name="Right Triangle 12"/>
            <p:cNvSpPr/>
            <p:nvPr/>
          </p:nvSpPr>
          <p:spPr>
            <a:xfrm rot="5400000">
              <a:off x="3949623" y="867606"/>
              <a:ext cx="2040769" cy="9940019"/>
            </a:xfrm>
            <a:prstGeom prst="rtTriangle">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sp>
        <p:nvSpPr>
          <p:cNvPr id="2" name="TextBox 1"/>
          <p:cNvSpPr txBox="1"/>
          <p:nvPr/>
        </p:nvSpPr>
        <p:spPr>
          <a:xfrm>
            <a:off x="4520380" y="4817233"/>
            <a:ext cx="4549183" cy="967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5000" spc="600" dirty="0">
                <a:solidFill>
                  <a:schemeClr val="bg1">
                    <a:lumMod val="85000"/>
                  </a:schemeClr>
                </a:solidFill>
              </a:rPr>
              <a:t>THANK</a:t>
            </a:r>
            <a:r>
              <a:rPr lang="en-US" sz="5000" spc="600" baseline="0" dirty="0">
                <a:solidFill>
                  <a:schemeClr val="bg1">
                    <a:lumMod val="85000"/>
                  </a:schemeClr>
                </a:solidFill>
              </a:rPr>
              <a:t> YOU</a:t>
            </a:r>
            <a:endParaRPr lang="en-US" sz="5000" spc="600" dirty="0">
              <a:solidFill>
                <a:schemeClr val="bg1">
                  <a:lumMod val="85000"/>
                </a:schemeClr>
              </a:solidFill>
            </a:endParaRPr>
          </a:p>
        </p:txBody>
      </p:sp>
      <p:pic>
        <p:nvPicPr>
          <p:cNvPr id="8" name="Picture 7" descr="DataRaft Hero large White bg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078" y="446564"/>
            <a:ext cx="5364065" cy="1313279"/>
          </a:xfrm>
          <a:prstGeom prst="rect">
            <a:avLst/>
          </a:prstGeom>
        </p:spPr>
      </p:pic>
    </p:spTree>
    <p:extLst>
      <p:ext uri="{BB962C8B-B14F-4D97-AF65-F5344CB8AC3E}">
        <p14:creationId xmlns:p14="http://schemas.microsoft.com/office/powerpoint/2010/main" val="3322644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Cover A">
    <p:spTree>
      <p:nvGrpSpPr>
        <p:cNvPr id="1" name=""/>
        <p:cNvGrpSpPr/>
        <p:nvPr/>
      </p:nvGrpSpPr>
      <p:grpSpPr>
        <a:xfrm>
          <a:off x="0" y="0"/>
          <a:ext cx="0" cy="0"/>
          <a:chOff x="0" y="0"/>
          <a:chExt cx="0" cy="0"/>
        </a:xfrm>
      </p:grpSpPr>
      <p:grpSp>
        <p:nvGrpSpPr>
          <p:cNvPr id="10" name="Group 9"/>
          <p:cNvGrpSpPr/>
          <p:nvPr/>
        </p:nvGrpSpPr>
        <p:grpSpPr>
          <a:xfrm>
            <a:off x="-31401" y="-53469"/>
            <a:ext cx="9221192" cy="6982346"/>
            <a:chOff x="-34018" y="-53469"/>
            <a:chExt cx="9989625" cy="6982346"/>
          </a:xfrm>
        </p:grpSpPr>
        <p:sp>
          <p:nvSpPr>
            <p:cNvPr id="11" name="Rectangle 10"/>
            <p:cNvSpPr/>
            <p:nvPr/>
          </p:nvSpPr>
          <p:spPr>
            <a:xfrm flipH="1">
              <a:off x="-34018" y="-53469"/>
              <a:ext cx="9989625" cy="6982346"/>
            </a:xfrm>
            <a:prstGeom prst="rect">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3" name="Right Triangle 12"/>
            <p:cNvSpPr/>
            <p:nvPr/>
          </p:nvSpPr>
          <p:spPr>
            <a:xfrm rot="16200000" flipV="1">
              <a:off x="2861856" y="-186145"/>
              <a:ext cx="4182292" cy="9905999"/>
            </a:xfrm>
            <a:prstGeom prst="rtTriangle">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4" name="Isosceles Triangle 13"/>
            <p:cNvSpPr/>
            <p:nvPr/>
          </p:nvSpPr>
          <p:spPr>
            <a:xfrm flipV="1">
              <a:off x="3" y="9694"/>
              <a:ext cx="9905996" cy="6848305"/>
            </a:xfrm>
            <a:prstGeom prst="triangle">
              <a:avLst>
                <a:gd name="adj" fmla="val 0"/>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15" name="Right Triangle 14"/>
            <p:cNvSpPr/>
            <p:nvPr/>
          </p:nvSpPr>
          <p:spPr>
            <a:xfrm rot="5400000">
              <a:off x="2969477" y="-2969481"/>
              <a:ext cx="3967041" cy="9906004"/>
            </a:xfrm>
            <a:prstGeom prst="rtTriangle">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sp>
        <p:nvSpPr>
          <p:cNvPr id="8" name="Text Placeholder 7"/>
          <p:cNvSpPr>
            <a:spLocks noGrp="1"/>
          </p:cNvSpPr>
          <p:nvPr>
            <p:ph type="body" sz="quarter" idx="10" hasCustomPrompt="1"/>
          </p:nvPr>
        </p:nvSpPr>
        <p:spPr>
          <a:xfrm>
            <a:off x="3474956" y="3544892"/>
            <a:ext cx="4969584" cy="892710"/>
          </a:xfrm>
          <a:prstGeom prst="rect">
            <a:avLst/>
          </a:prstGeom>
        </p:spPr>
        <p:txBody>
          <a:bodyPr anchor="b" anchorCtr="0">
            <a:noAutofit/>
          </a:bodyPr>
          <a:lstStyle>
            <a:lvl1pPr marL="0" indent="0" algn="r">
              <a:lnSpc>
                <a:spcPct val="90000"/>
              </a:lnSpc>
              <a:buFontTx/>
              <a:buNone/>
              <a:defRPr sz="2800" b="1" cap="all" baseline="0">
                <a:solidFill>
                  <a:schemeClr val="bg1"/>
                </a:solidFill>
                <a:latin typeface="+mj-lt"/>
              </a:defRPr>
            </a:lvl1pPr>
            <a:lvl2pPr>
              <a:buFontTx/>
              <a:buNone/>
              <a:defRPr/>
            </a:lvl2pPr>
            <a:lvl3pPr>
              <a:buFontTx/>
              <a:buNone/>
              <a:defRPr/>
            </a:lvl3pPr>
            <a:lvl4pPr>
              <a:buFontTx/>
              <a:buNone/>
              <a:defRPr/>
            </a:lvl4pPr>
            <a:lvl5pPr>
              <a:buFontTx/>
              <a:buNone/>
              <a:defRPr/>
            </a:lvl5pPr>
          </a:lstStyle>
          <a:p>
            <a:pPr lvl="0"/>
            <a:r>
              <a:rPr lang="en-AU" dirty="0"/>
              <a:t>Click to EDIT title</a:t>
            </a:r>
          </a:p>
        </p:txBody>
      </p:sp>
      <p:sp>
        <p:nvSpPr>
          <p:cNvPr id="12" name="Text Placeholder 11"/>
          <p:cNvSpPr>
            <a:spLocks noGrp="1"/>
          </p:cNvSpPr>
          <p:nvPr>
            <p:ph type="body" sz="quarter" idx="11" hasCustomPrompt="1"/>
          </p:nvPr>
        </p:nvSpPr>
        <p:spPr>
          <a:xfrm>
            <a:off x="3474955" y="4466461"/>
            <a:ext cx="4973243" cy="409836"/>
          </a:xfrm>
          <a:prstGeom prst="rect">
            <a:avLst/>
          </a:prstGeom>
          <a:ln w="3175">
            <a:noFill/>
          </a:ln>
        </p:spPr>
        <p:txBody>
          <a:bodyPr vert="horz" wrap="square" lIns="36000" tIns="36000" rIns="36000" bIns="36000" rtlCol="0">
            <a:noAutofit/>
          </a:bodyPr>
          <a:lstStyle>
            <a:lvl1pPr marL="0" indent="0" algn="r">
              <a:lnSpc>
                <a:spcPct val="90000"/>
              </a:lnSpc>
              <a:buFontTx/>
              <a:buNone/>
              <a:defRPr lang="en-US" sz="1600" b="0" kern="1200" cap="all" baseline="0" dirty="0" smtClean="0">
                <a:solidFill>
                  <a:schemeClr val="bg1">
                    <a:lumMod val="75000"/>
                  </a:schemeClr>
                </a:solidFill>
                <a:latin typeface="+mj-lt"/>
                <a:ea typeface="+mn-ea"/>
                <a:cs typeface="+mn-cs"/>
              </a:defRPr>
            </a:lvl1pPr>
            <a:lvl2pPr>
              <a:buFontTx/>
              <a:buNone/>
              <a:defRPr/>
            </a:lvl2pPr>
            <a:lvl3pPr>
              <a:buFontTx/>
              <a:buNone/>
              <a:defRPr/>
            </a:lvl3pPr>
            <a:lvl4pPr>
              <a:buFontTx/>
              <a:buNone/>
              <a:defRPr/>
            </a:lvl4pPr>
            <a:lvl5pPr>
              <a:buFontTx/>
              <a:buNone/>
              <a:defRPr/>
            </a:lvl5pPr>
          </a:lstStyle>
          <a:p>
            <a:pPr marL="0" lvl="0" indent="0" algn="r" defTabSz="914400" rtl="0" eaLnBrk="1" latinLnBrk="0" hangingPunct="1">
              <a:lnSpc>
                <a:spcPct val="90000"/>
              </a:lnSpc>
              <a:spcBef>
                <a:spcPts val="0"/>
              </a:spcBef>
              <a:spcAft>
                <a:spcPts val="0"/>
              </a:spcAft>
              <a:buClr>
                <a:schemeClr val="accent3"/>
              </a:buClr>
              <a:buSzPct val="80000"/>
              <a:buFontTx/>
              <a:buNone/>
            </a:pPr>
            <a:r>
              <a:rPr lang="en-AU" noProof="0" dirty="0"/>
              <a:t>Click to EDIT subtitle</a:t>
            </a:r>
          </a:p>
        </p:txBody>
      </p:sp>
      <p:sp>
        <p:nvSpPr>
          <p:cNvPr id="41" name="Text Placeholder 40"/>
          <p:cNvSpPr>
            <a:spLocks noGrp="1"/>
          </p:cNvSpPr>
          <p:nvPr>
            <p:ph type="body" sz="quarter" idx="12" hasCustomPrompt="1"/>
          </p:nvPr>
        </p:nvSpPr>
        <p:spPr>
          <a:xfrm>
            <a:off x="6143972" y="4910905"/>
            <a:ext cx="2295746" cy="316939"/>
          </a:xfrm>
          <a:prstGeom prst="rect">
            <a:avLst/>
          </a:prstGeom>
        </p:spPr>
        <p:txBody>
          <a:bodyPr/>
          <a:lstStyle>
            <a:lvl1pPr marL="0" indent="0" algn="r">
              <a:buNone/>
              <a:defRPr sz="1200" cap="all" baseline="0">
                <a:solidFill>
                  <a:schemeClr val="tx1"/>
                </a:solidFill>
              </a:defRPr>
            </a:lvl1pPr>
          </a:lstStyle>
          <a:p>
            <a:pPr lvl="0"/>
            <a:r>
              <a:rPr lang="en-AU" noProof="0" dirty="0"/>
              <a:t>Click to INSERT date</a:t>
            </a:r>
          </a:p>
        </p:txBody>
      </p:sp>
    </p:spTree>
    <p:extLst>
      <p:ext uri="{BB962C8B-B14F-4D97-AF65-F5344CB8AC3E}">
        <p14:creationId xmlns:p14="http://schemas.microsoft.com/office/powerpoint/2010/main" val="2154810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Cover B">
    <p:spTree>
      <p:nvGrpSpPr>
        <p:cNvPr id="1" name=""/>
        <p:cNvGrpSpPr/>
        <p:nvPr/>
      </p:nvGrpSpPr>
      <p:grpSpPr>
        <a:xfrm>
          <a:off x="0" y="0"/>
          <a:ext cx="0" cy="0"/>
          <a:chOff x="0" y="0"/>
          <a:chExt cx="0" cy="0"/>
        </a:xfrm>
      </p:grpSpPr>
      <p:grpSp>
        <p:nvGrpSpPr>
          <p:cNvPr id="19" name="Group 18"/>
          <p:cNvGrpSpPr/>
          <p:nvPr/>
        </p:nvGrpSpPr>
        <p:grpSpPr>
          <a:xfrm>
            <a:off x="-35325" y="-76149"/>
            <a:ext cx="9200259" cy="7132615"/>
            <a:chOff x="-38269" y="-76151"/>
            <a:chExt cx="9966947" cy="7132615"/>
          </a:xfrm>
        </p:grpSpPr>
        <p:sp>
          <p:nvSpPr>
            <p:cNvPr id="20" name="Rectangle 19"/>
            <p:cNvSpPr/>
            <p:nvPr/>
          </p:nvSpPr>
          <p:spPr>
            <a:xfrm flipH="1">
              <a:off x="-38269" y="-76151"/>
              <a:ext cx="9966947" cy="7002191"/>
            </a:xfrm>
            <a:prstGeom prst="rect">
              <a:avLst/>
            </a:prstGeom>
            <a:solidFill>
              <a:schemeClr val="bg1">
                <a:lumMod val="50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1" name="Right Triangle 20"/>
            <p:cNvSpPr/>
            <p:nvPr/>
          </p:nvSpPr>
          <p:spPr>
            <a:xfrm rot="16200000" flipV="1">
              <a:off x="2861854" y="-186145"/>
              <a:ext cx="4182292" cy="9905998"/>
            </a:xfrm>
            <a:prstGeom prst="rtTriangle">
              <a:avLst/>
            </a:prstGeom>
            <a:solidFill>
              <a:schemeClr val="bg1">
                <a:lumMod val="50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2" name="Isosceles Triangle 21"/>
            <p:cNvSpPr/>
            <p:nvPr/>
          </p:nvSpPr>
          <p:spPr>
            <a:xfrm flipV="1">
              <a:off x="3" y="9695"/>
              <a:ext cx="9905989" cy="7046769"/>
            </a:xfrm>
            <a:prstGeom prst="triangle">
              <a:avLst>
                <a:gd name="adj" fmla="val 0"/>
              </a:avLst>
            </a:prstGeom>
            <a:solidFill>
              <a:schemeClr val="bg1">
                <a:lumMod val="5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3" name="Right Triangle 22"/>
            <p:cNvSpPr/>
            <p:nvPr/>
          </p:nvSpPr>
          <p:spPr>
            <a:xfrm rot="5400000">
              <a:off x="2969474" y="-2969477"/>
              <a:ext cx="3967041" cy="9905997"/>
            </a:xfrm>
            <a:prstGeom prst="rtTriangle">
              <a:avLst/>
            </a:prstGeom>
            <a:solidFill>
              <a:schemeClr val="bg1">
                <a:lumMod val="5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4" name="Text Placeholder 7"/>
          <p:cNvSpPr>
            <a:spLocks noGrp="1"/>
          </p:cNvSpPr>
          <p:nvPr>
            <p:ph type="body" sz="quarter" idx="10" hasCustomPrompt="1"/>
          </p:nvPr>
        </p:nvSpPr>
        <p:spPr>
          <a:xfrm>
            <a:off x="3474956" y="3544892"/>
            <a:ext cx="4969584" cy="892710"/>
          </a:xfrm>
          <a:prstGeom prst="rect">
            <a:avLst/>
          </a:prstGeom>
        </p:spPr>
        <p:txBody>
          <a:bodyPr anchor="b" anchorCtr="0">
            <a:noAutofit/>
          </a:bodyPr>
          <a:lstStyle>
            <a:lvl1pPr marL="0" indent="0" algn="r">
              <a:lnSpc>
                <a:spcPct val="90000"/>
              </a:lnSpc>
              <a:buFontTx/>
              <a:buNone/>
              <a:defRPr sz="2800" b="1" cap="all" baseline="0">
                <a:solidFill>
                  <a:srgbClr val="404040"/>
                </a:solidFill>
                <a:latin typeface="+mj-lt"/>
              </a:defRPr>
            </a:lvl1pPr>
            <a:lvl2pPr>
              <a:buFontTx/>
              <a:buNone/>
              <a:defRPr/>
            </a:lvl2pPr>
            <a:lvl3pPr>
              <a:buFontTx/>
              <a:buNone/>
              <a:defRPr/>
            </a:lvl3pPr>
            <a:lvl4pPr>
              <a:buFontTx/>
              <a:buNone/>
              <a:defRPr/>
            </a:lvl4pPr>
            <a:lvl5pPr>
              <a:buFontTx/>
              <a:buNone/>
              <a:defRPr/>
            </a:lvl5pPr>
          </a:lstStyle>
          <a:p>
            <a:pPr lvl="0"/>
            <a:r>
              <a:rPr lang="en-AU" dirty="0"/>
              <a:t>Click to EDIT title</a:t>
            </a:r>
          </a:p>
        </p:txBody>
      </p:sp>
      <p:sp>
        <p:nvSpPr>
          <p:cNvPr id="25" name="Text Placeholder 11"/>
          <p:cNvSpPr>
            <a:spLocks noGrp="1"/>
          </p:cNvSpPr>
          <p:nvPr>
            <p:ph type="body" sz="quarter" idx="11" hasCustomPrompt="1"/>
          </p:nvPr>
        </p:nvSpPr>
        <p:spPr>
          <a:xfrm>
            <a:off x="3474955" y="4466461"/>
            <a:ext cx="4973243" cy="409836"/>
          </a:xfrm>
          <a:prstGeom prst="rect">
            <a:avLst/>
          </a:prstGeom>
          <a:ln w="3175">
            <a:noFill/>
          </a:ln>
        </p:spPr>
        <p:txBody>
          <a:bodyPr vert="horz" wrap="square" lIns="36000" tIns="36000" rIns="36000" bIns="36000" rtlCol="0">
            <a:noAutofit/>
          </a:bodyPr>
          <a:lstStyle>
            <a:lvl1pPr marL="0" indent="0" algn="r">
              <a:lnSpc>
                <a:spcPct val="90000"/>
              </a:lnSpc>
              <a:buFontTx/>
              <a:buNone/>
              <a:defRPr lang="en-US" sz="1600" b="0" kern="1200" cap="all" baseline="0" dirty="0" smtClean="0">
                <a:solidFill>
                  <a:schemeClr val="tx1">
                    <a:lumMod val="65000"/>
                    <a:lumOff val="35000"/>
                  </a:schemeClr>
                </a:solidFill>
                <a:latin typeface="+mj-lt"/>
                <a:ea typeface="+mn-ea"/>
                <a:cs typeface="+mn-cs"/>
              </a:defRPr>
            </a:lvl1pPr>
            <a:lvl2pPr>
              <a:buFontTx/>
              <a:buNone/>
              <a:defRPr/>
            </a:lvl2pPr>
            <a:lvl3pPr>
              <a:buFontTx/>
              <a:buNone/>
              <a:defRPr/>
            </a:lvl3pPr>
            <a:lvl4pPr>
              <a:buFontTx/>
              <a:buNone/>
              <a:defRPr/>
            </a:lvl4pPr>
            <a:lvl5pPr>
              <a:buFontTx/>
              <a:buNone/>
              <a:defRPr/>
            </a:lvl5pPr>
          </a:lstStyle>
          <a:p>
            <a:pPr marL="0" lvl="0" indent="0" algn="r" defTabSz="914400" rtl="0" eaLnBrk="1" latinLnBrk="0" hangingPunct="1">
              <a:lnSpc>
                <a:spcPct val="90000"/>
              </a:lnSpc>
              <a:spcBef>
                <a:spcPts val="0"/>
              </a:spcBef>
              <a:spcAft>
                <a:spcPts val="0"/>
              </a:spcAft>
              <a:buClr>
                <a:schemeClr val="accent3"/>
              </a:buClr>
              <a:buSzPct val="80000"/>
              <a:buFontTx/>
              <a:buNone/>
            </a:pPr>
            <a:r>
              <a:rPr lang="en-AU" noProof="0" dirty="0"/>
              <a:t>Click to EDIT subtitle</a:t>
            </a:r>
          </a:p>
        </p:txBody>
      </p:sp>
      <p:sp>
        <p:nvSpPr>
          <p:cNvPr id="26" name="Text Placeholder 40"/>
          <p:cNvSpPr>
            <a:spLocks noGrp="1"/>
          </p:cNvSpPr>
          <p:nvPr>
            <p:ph type="body" sz="quarter" idx="12" hasCustomPrompt="1"/>
          </p:nvPr>
        </p:nvSpPr>
        <p:spPr>
          <a:xfrm>
            <a:off x="6143972" y="4910905"/>
            <a:ext cx="2295746" cy="316939"/>
          </a:xfrm>
          <a:prstGeom prst="rect">
            <a:avLst/>
          </a:prstGeom>
        </p:spPr>
        <p:txBody>
          <a:bodyPr/>
          <a:lstStyle>
            <a:lvl1pPr marL="0" indent="0" algn="r">
              <a:buNone/>
              <a:defRPr sz="1200" cap="all" baseline="0">
                <a:solidFill>
                  <a:schemeClr val="tx1">
                    <a:lumMod val="50000"/>
                    <a:lumOff val="50000"/>
                  </a:schemeClr>
                </a:solidFill>
              </a:defRPr>
            </a:lvl1pPr>
          </a:lstStyle>
          <a:p>
            <a:pPr lvl="0"/>
            <a:r>
              <a:rPr lang="en-AU" noProof="0" dirty="0"/>
              <a:t>Click to INSERT date</a:t>
            </a:r>
          </a:p>
        </p:txBody>
      </p:sp>
    </p:spTree>
    <p:extLst>
      <p:ext uri="{BB962C8B-B14F-4D97-AF65-F5344CB8AC3E}">
        <p14:creationId xmlns:p14="http://schemas.microsoft.com/office/powerpoint/2010/main" val="3890445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7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rgbClr val="F04E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112630"/>
            <a:ext cx="8088923" cy="2123658"/>
          </a:xfrm>
          <a:prstGeom prst="rect">
            <a:avLst/>
          </a:prstGeom>
          <a:noFill/>
        </p:spPr>
        <p:txBody>
          <a:bodyPr wrap="square" rtlCol="0">
            <a:spAutoFit/>
          </a:bodyPr>
          <a:lstStyle/>
          <a:p>
            <a:pPr algn="ctr"/>
            <a:r>
              <a:rPr lang="en-AU" sz="6600" b="1" dirty="0">
                <a:solidFill>
                  <a:srgbClr val="FFFFFF"/>
                </a:solidFill>
              </a:rPr>
              <a:t>REMOVE LAYOUTS</a:t>
            </a:r>
            <a:br>
              <a:rPr lang="en-AU" sz="6600" b="1" dirty="0">
                <a:solidFill>
                  <a:srgbClr val="FFFFFF"/>
                </a:solidFill>
              </a:rPr>
            </a:br>
            <a:r>
              <a:rPr lang="en-AU" sz="6600" b="1" dirty="0">
                <a:solidFill>
                  <a:srgbClr val="FFFFFF"/>
                </a:solidFill>
              </a:rPr>
              <a:t>PAST THIS PAGE</a:t>
            </a:r>
          </a:p>
        </p:txBody>
      </p:sp>
    </p:spTree>
    <p:extLst>
      <p:ext uri="{BB962C8B-B14F-4D97-AF65-F5344CB8AC3E}">
        <p14:creationId xmlns:p14="http://schemas.microsoft.com/office/powerpoint/2010/main" val="34044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A1EF-39EB-4319-AAE3-FFEF856C5E8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1094A22-4EBE-48E9-9E6A-AAE4E443B18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86C4325-4C7E-4219-8039-D9F7A57D1150}"/>
              </a:ext>
            </a:extLst>
          </p:cNvPr>
          <p:cNvSpPr>
            <a:spLocks noGrp="1"/>
          </p:cNvSpPr>
          <p:nvPr>
            <p:ph type="dt" sz="half" idx="10"/>
          </p:nvPr>
        </p:nvSpPr>
        <p:spPr/>
        <p:txBody>
          <a:bodyPr/>
          <a:lstStyle/>
          <a:p>
            <a:fld id="{248E0F19-1EC0-472F-BB3B-AFAF6746D1F2}" type="datetimeFigureOut">
              <a:rPr lang="en-AU" smtClean="0"/>
              <a:t>26/10/2018</a:t>
            </a:fld>
            <a:endParaRPr lang="en-AU"/>
          </a:p>
        </p:txBody>
      </p:sp>
      <p:sp>
        <p:nvSpPr>
          <p:cNvPr id="5" name="Footer Placeholder 4">
            <a:extLst>
              <a:ext uri="{FF2B5EF4-FFF2-40B4-BE49-F238E27FC236}">
                <a16:creationId xmlns:a16="http://schemas.microsoft.com/office/drawing/2014/main" id="{AC516CE9-8BF1-406D-AE10-8016E20567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792754-F785-4962-916D-13437DF3C1F0}"/>
              </a:ext>
            </a:extLst>
          </p:cNvPr>
          <p:cNvSpPr>
            <a:spLocks noGrp="1"/>
          </p:cNvSpPr>
          <p:nvPr>
            <p:ph type="sldNum" sz="quarter" idx="12"/>
          </p:nvPr>
        </p:nvSpPr>
        <p:spPr/>
        <p:txBody>
          <a:bodyPr/>
          <a:lstStyle/>
          <a:p>
            <a:fld id="{35F5B0D8-89C7-440F-BCD0-DA32B149292B}" type="slidenum">
              <a:rPr lang="en-AU" smtClean="0"/>
              <a:t>‹#›</a:t>
            </a:fld>
            <a:endParaRPr lang="en-AU"/>
          </a:p>
        </p:txBody>
      </p:sp>
    </p:spTree>
    <p:extLst>
      <p:ext uri="{BB962C8B-B14F-4D97-AF65-F5344CB8AC3E}">
        <p14:creationId xmlns:p14="http://schemas.microsoft.com/office/powerpoint/2010/main" val="3624048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897068"/>
            <a:ext cx="8088923" cy="1107996"/>
          </a:xfrm>
          <a:prstGeom prst="rect">
            <a:avLst/>
          </a:prstGeom>
          <a:noFill/>
        </p:spPr>
        <p:txBody>
          <a:bodyPr wrap="square" rtlCol="0">
            <a:spAutoFit/>
          </a:bodyPr>
          <a:lstStyle/>
          <a:p>
            <a:pPr algn="ctr"/>
            <a:r>
              <a:rPr lang="en-AU" sz="6600" b="1" dirty="0">
                <a:solidFill>
                  <a:schemeClr val="bg1">
                    <a:lumMod val="95000"/>
                  </a:schemeClr>
                </a:solidFill>
              </a:rPr>
              <a:t>BASIC </a:t>
            </a:r>
            <a:r>
              <a:rPr lang="en-AU" sz="6600" b="1" baseline="0" dirty="0">
                <a:solidFill>
                  <a:schemeClr val="bg1">
                    <a:lumMod val="95000"/>
                  </a:schemeClr>
                </a:solidFill>
              </a:rPr>
              <a:t>LAYOUT SLIDES</a:t>
            </a:r>
            <a:endParaRPr lang="en-AU" sz="6600" b="1" dirty="0">
              <a:solidFill>
                <a:schemeClr val="bg1">
                  <a:lumMod val="95000"/>
                </a:schemeClr>
              </a:solidFill>
            </a:endParaRPr>
          </a:p>
        </p:txBody>
      </p:sp>
    </p:spTree>
    <p:extLst>
      <p:ext uri="{BB962C8B-B14F-4D97-AF65-F5344CB8AC3E}">
        <p14:creationId xmlns:p14="http://schemas.microsoft.com/office/powerpoint/2010/main" val="129837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it Headers Content">
    <p:spTree>
      <p:nvGrpSpPr>
        <p:cNvPr id="1" name=""/>
        <p:cNvGrpSpPr/>
        <p:nvPr/>
      </p:nvGrpSpPr>
      <p:grpSpPr>
        <a:xfrm>
          <a:off x="0" y="0"/>
          <a:ext cx="0" cy="0"/>
          <a:chOff x="0" y="0"/>
          <a:chExt cx="0" cy="0"/>
        </a:xfrm>
      </p:grpSpPr>
      <p:cxnSp>
        <p:nvCxnSpPr>
          <p:cNvPr id="6" name="Straight Connector 5"/>
          <p:cNvCxnSpPr/>
          <p:nvPr/>
        </p:nvCxnSpPr>
        <p:spPr>
          <a:xfrm flipV="1">
            <a:off x="1" y="881689"/>
            <a:ext cx="7964363" cy="10935"/>
          </a:xfrm>
          <a:prstGeom prst="line">
            <a:avLst/>
          </a:prstGeom>
          <a:ln w="3175"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8"/>
          <p:cNvSpPr>
            <a:spLocks noGrp="1"/>
          </p:cNvSpPr>
          <p:nvPr>
            <p:ph type="body" sz="quarter" idx="10" hasCustomPrompt="1"/>
          </p:nvPr>
        </p:nvSpPr>
        <p:spPr>
          <a:xfrm>
            <a:off x="356799" y="883420"/>
            <a:ext cx="7552216" cy="377294"/>
          </a:xfrm>
          <a:prstGeom prst="rect">
            <a:avLst/>
          </a:prstGeom>
          <a:ln w="3175">
            <a:noFill/>
          </a:ln>
        </p:spPr>
        <p:txBody>
          <a:bodyPr vert="horz" lIns="91440" tIns="36000" rIns="36000" bIns="36000" rtlCol="0" anchor="b">
            <a:noAutofit/>
          </a:bodyPr>
          <a:lstStyle>
            <a:lvl1pPr>
              <a:lnSpc>
                <a:spcPct val="100000"/>
              </a:lnSpc>
              <a:spcBef>
                <a:spcPts val="3000"/>
              </a:spcBef>
              <a:spcAft>
                <a:spcPts val="4200"/>
              </a:spcAft>
              <a:defRPr lang="en-AU" sz="1800" kern="1200" noProof="0" dirty="0" smtClean="0">
                <a:solidFill>
                  <a:schemeClr val="tx1">
                    <a:lumMod val="65000"/>
                    <a:lumOff val="35000"/>
                  </a:schemeClr>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edit key message</a:t>
            </a:r>
          </a:p>
        </p:txBody>
      </p:sp>
      <p:sp>
        <p:nvSpPr>
          <p:cNvPr id="13" name="Content Placeholder 34"/>
          <p:cNvSpPr>
            <a:spLocks noGrp="1"/>
          </p:cNvSpPr>
          <p:nvPr>
            <p:ph sz="quarter" idx="13" hasCustomPrompt="1"/>
          </p:nvPr>
        </p:nvSpPr>
        <p:spPr>
          <a:xfrm>
            <a:off x="331312" y="1960088"/>
            <a:ext cx="8486687" cy="4462532"/>
          </a:xfrm>
          <a:prstGeom prst="rect">
            <a:avLst/>
          </a:prstGeom>
        </p:spPr>
        <p:txBody>
          <a:bodyPr/>
          <a:lstStyle>
            <a:lvl1pPr>
              <a:defRPr baseline="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stStyle>
          <a:p>
            <a:pPr lvl="0"/>
            <a:r>
              <a:rPr lang="en-AU" noProof="0" dirty="0"/>
              <a:t>Click to edit text, insert table/graph</a:t>
            </a:r>
          </a:p>
          <a:p>
            <a:pPr lvl="1"/>
            <a:r>
              <a:rPr lang="en-AU" noProof="0" dirty="0"/>
              <a:t>Bullet L1</a:t>
            </a:r>
          </a:p>
          <a:p>
            <a:pPr lvl="2"/>
            <a:r>
              <a:rPr lang="en-AU" noProof="0" dirty="0"/>
              <a:t>Bullet L2</a:t>
            </a:r>
          </a:p>
          <a:p>
            <a:pPr lvl="3"/>
            <a:r>
              <a:rPr lang="en-AU" noProof="0" dirty="0"/>
              <a:t>Bullet L3</a:t>
            </a:r>
          </a:p>
        </p:txBody>
      </p:sp>
      <p:sp>
        <p:nvSpPr>
          <p:cNvPr id="14" name="Text Placeholder 17"/>
          <p:cNvSpPr>
            <a:spLocks noGrp="1"/>
          </p:cNvSpPr>
          <p:nvPr>
            <p:ph type="body" sz="quarter" idx="24" hasCustomPrompt="1"/>
          </p:nvPr>
        </p:nvSpPr>
        <p:spPr>
          <a:xfrm>
            <a:off x="329433" y="1544500"/>
            <a:ext cx="4122043" cy="369649"/>
          </a:xfrm>
          <a:prstGeom prst="rect">
            <a:avLst/>
          </a:prstGeom>
          <a:ln w="3175">
            <a:noFill/>
          </a:ln>
        </p:spPr>
        <p:txBody>
          <a:bodyPr vert="horz" lIns="91440" tIns="36000" rIns="36000" bIns="36000" rtlCol="0" anchor="b">
            <a:noAutofit/>
          </a:bodyPr>
          <a:lstStyle>
            <a:lvl1pPr>
              <a:defRPr lang="en-AU" sz="20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edit subtitle</a:t>
            </a:r>
          </a:p>
        </p:txBody>
      </p:sp>
      <p:sp>
        <p:nvSpPr>
          <p:cNvPr id="25" name="Title 24"/>
          <p:cNvSpPr>
            <a:spLocks noGrp="1"/>
          </p:cNvSpPr>
          <p:nvPr>
            <p:ph type="title"/>
          </p:nvPr>
        </p:nvSpPr>
        <p:spPr>
          <a:xfrm>
            <a:off x="360314" y="411088"/>
            <a:ext cx="8229600" cy="544071"/>
          </a:xfrm>
          <a:prstGeom prst="rect">
            <a:avLst/>
          </a:prstGeom>
        </p:spPr>
        <p:txBody>
          <a:bodyPr vert="horz"/>
          <a:lstStyle>
            <a:lvl1pPr>
              <a:defRPr b="1"/>
            </a:lvl1pPr>
          </a:lstStyle>
          <a:p>
            <a:r>
              <a:rPr lang="en-US"/>
              <a:t>Click to edit Master title style</a:t>
            </a:r>
            <a:endParaRPr lang="en-US" dirty="0"/>
          </a:p>
        </p:txBody>
      </p:sp>
      <p:sp>
        <p:nvSpPr>
          <p:cNvPr id="2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 name="TextBox 1"/>
          <p:cNvSpPr txBox="1"/>
          <p:nvPr/>
        </p:nvSpPr>
        <p:spPr>
          <a:xfrm>
            <a:off x="185695" y="6450084"/>
            <a:ext cx="844061" cy="160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algn="ctr"/>
            <a:r>
              <a:rPr lang="en-US" sz="800" dirty="0">
                <a:solidFill>
                  <a:schemeClr val="bg1"/>
                </a:solidFill>
              </a:rPr>
              <a:t>DataRaft 2018</a:t>
            </a:r>
          </a:p>
        </p:txBody>
      </p:sp>
      <p:sp>
        <p:nvSpPr>
          <p:cNvPr id="11" name="TextBox 10"/>
          <p:cNvSpPr txBox="1"/>
          <p:nvPr/>
        </p:nvSpPr>
        <p:spPr>
          <a:xfrm>
            <a:off x="8617340" y="6658795"/>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546790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amp; Flexible content">
    <p:spTree>
      <p:nvGrpSpPr>
        <p:cNvPr id="1" name=""/>
        <p:cNvGrpSpPr/>
        <p:nvPr/>
      </p:nvGrpSpPr>
      <p:grpSpPr>
        <a:xfrm>
          <a:off x="0" y="0"/>
          <a:ext cx="0" cy="0"/>
          <a:chOff x="0" y="0"/>
          <a:chExt cx="0" cy="0"/>
        </a:xfrm>
      </p:grpSpPr>
      <p:cxnSp>
        <p:nvCxnSpPr>
          <p:cNvPr id="6" name="Straight Connector 5"/>
          <p:cNvCxnSpPr/>
          <p:nvPr/>
        </p:nvCxnSpPr>
        <p:spPr>
          <a:xfrm flipV="1">
            <a:off x="0" y="892185"/>
            <a:ext cx="7944986" cy="439"/>
          </a:xfrm>
          <a:prstGeom prst="line">
            <a:avLst/>
          </a:prstGeom>
          <a:ln w="3175"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itle 8"/>
          <p:cNvSpPr>
            <a:spLocks noGrp="1"/>
          </p:cNvSpPr>
          <p:nvPr>
            <p:ph type="title" hasCustomPrompt="1"/>
          </p:nvPr>
        </p:nvSpPr>
        <p:spPr>
          <a:xfrm>
            <a:off x="325315" y="404905"/>
            <a:ext cx="7573292" cy="477493"/>
          </a:xfrm>
          <a:prstGeom prst="rect">
            <a:avLst/>
          </a:prstGeom>
        </p:spPr>
        <p:txBody>
          <a:bodyPr anchor="b"/>
          <a:lstStyle>
            <a:lvl1pPr>
              <a:defRPr b="1"/>
            </a:lvl1pPr>
          </a:lstStyle>
          <a:p>
            <a:r>
              <a:rPr lang="en-AU" noProof="0" dirty="0"/>
              <a:t>Click to edit page title</a:t>
            </a:r>
          </a:p>
        </p:txBody>
      </p:sp>
      <p:sp>
        <p:nvSpPr>
          <p:cNvPr id="10" name="TextBox 9"/>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
        <p:nvSpPr>
          <p:cNvPr id="12"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Tree>
    <p:extLst>
      <p:ext uri="{BB962C8B-B14F-4D97-AF65-F5344CB8AC3E}">
        <p14:creationId xmlns:p14="http://schemas.microsoft.com/office/powerpoint/2010/main" val="1228507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ection divider">
    <p:spTree>
      <p:nvGrpSpPr>
        <p:cNvPr id="1" name=""/>
        <p:cNvGrpSpPr/>
        <p:nvPr/>
      </p:nvGrpSpPr>
      <p:grpSpPr>
        <a:xfrm>
          <a:off x="0" y="0"/>
          <a:ext cx="0" cy="0"/>
          <a:chOff x="0" y="0"/>
          <a:chExt cx="0" cy="0"/>
        </a:xfrm>
      </p:grpSpPr>
      <p:cxnSp>
        <p:nvCxnSpPr>
          <p:cNvPr id="73" name="Straight Connector 72"/>
          <p:cNvCxnSpPr/>
          <p:nvPr/>
        </p:nvCxnSpPr>
        <p:spPr bwMode="auto">
          <a:xfrm>
            <a:off x="0" y="6555600"/>
            <a:ext cx="91440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6" name="Text Placeholder 15"/>
          <p:cNvSpPr>
            <a:spLocks noGrp="1"/>
          </p:cNvSpPr>
          <p:nvPr>
            <p:ph type="body" sz="quarter" idx="11" hasCustomPrompt="1"/>
          </p:nvPr>
        </p:nvSpPr>
        <p:spPr>
          <a:xfrm>
            <a:off x="3020925" y="1911683"/>
            <a:ext cx="5866850" cy="864195"/>
          </a:xfrm>
          <a:prstGeom prst="rect">
            <a:avLst/>
          </a:prstGeom>
        </p:spPr>
        <p:txBody>
          <a:bodyPr>
            <a:noAutofit/>
          </a:bodyPr>
          <a:lstStyle>
            <a:lvl1pPr marL="0" indent="0" algn="r">
              <a:buNone/>
              <a:defRPr sz="2000" cap="all" baseline="0">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r>
              <a:rPr lang="en-AU" noProof="0" dirty="0"/>
              <a:t>Edit Divider title here</a:t>
            </a:r>
          </a:p>
        </p:txBody>
      </p:sp>
      <p:sp>
        <p:nvSpPr>
          <p:cNvPr id="10" name="Rectangle 3"/>
          <p:cNvSpPr>
            <a:spLocks noGrp="1" noChangeArrowheads="1"/>
          </p:cNvSpPr>
          <p:nvPr>
            <p:ph type="title" hasCustomPrompt="1"/>
          </p:nvPr>
        </p:nvSpPr>
        <p:spPr bwMode="auto">
          <a:xfrm>
            <a:off x="7092370" y="1134932"/>
            <a:ext cx="1775545" cy="71158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noAutofit/>
          </a:bodyPr>
          <a:lstStyle>
            <a:lvl1pPr marL="0" indent="0" algn="r">
              <a:lnSpc>
                <a:spcPct val="100000"/>
              </a:lnSpc>
              <a:buFontTx/>
              <a:buNone/>
              <a:defRPr sz="5400" b="1">
                <a:solidFill>
                  <a:srgbClr val="F05222"/>
                </a:solidFill>
                <a:latin typeface="+mj-lt"/>
              </a:defRPr>
            </a:lvl1pPr>
          </a:lstStyle>
          <a:p>
            <a:pPr lvl="0"/>
            <a:r>
              <a:rPr lang="en-AU" noProof="0" dirty="0"/>
              <a:t>#</a:t>
            </a:r>
          </a:p>
        </p:txBody>
      </p:sp>
      <p:sp>
        <p:nvSpPr>
          <p:cNvPr id="9" name="TextBox 8"/>
          <p:cNvSpPr txBox="1"/>
          <p:nvPr/>
        </p:nvSpPr>
        <p:spPr>
          <a:xfrm>
            <a:off x="8617340" y="6658795"/>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
        <p:nvSpPr>
          <p:cNvPr id="11" name="TextBox 10"/>
          <p:cNvSpPr txBox="1"/>
          <p:nvPr/>
        </p:nvSpPr>
        <p:spPr>
          <a:xfrm>
            <a:off x="7475758" y="6637006"/>
            <a:ext cx="1242419" cy="207411"/>
          </a:xfrm>
          <a:prstGeom prst="rect">
            <a:avLst/>
          </a:prstGeom>
          <a:noFill/>
        </p:spPr>
        <p:txBody>
          <a:bodyPr wrap="none" lIns="90000" tIns="36000" rIns="36000" bIns="36000" rtlCol="0" anchor="ctr">
            <a:noAutofit/>
          </a:bodyPr>
          <a:lstStyle/>
          <a:p>
            <a:pPr algn="r"/>
            <a:r>
              <a:rPr lang="en-AU" sz="650" b="1" cap="all" baseline="0" dirty="0">
                <a:solidFill>
                  <a:schemeClr val="bg1">
                    <a:lumMod val="50000"/>
                  </a:schemeClr>
                </a:solidFill>
              </a:rPr>
              <a:t>DATA</a:t>
            </a:r>
            <a:r>
              <a:rPr lang="en-AU" sz="650" b="0" cap="all" baseline="0" dirty="0">
                <a:solidFill>
                  <a:schemeClr val="bg1">
                    <a:lumMod val="50000"/>
                  </a:schemeClr>
                </a:solidFill>
              </a:rPr>
              <a:t>RAFT  </a:t>
            </a:r>
            <a:r>
              <a:rPr lang="en-AU" sz="800" b="0" cap="all" baseline="0" dirty="0">
                <a:solidFill>
                  <a:schemeClr val="bg1">
                    <a:lumMod val="50000"/>
                  </a:schemeClr>
                </a:solidFill>
              </a:rPr>
              <a:t>|</a:t>
            </a:r>
            <a:r>
              <a:rPr lang="en-AU" sz="650" b="0" cap="all" baseline="0" dirty="0">
                <a:solidFill>
                  <a:schemeClr val="bg1">
                    <a:lumMod val="50000"/>
                  </a:schemeClr>
                </a:solidFill>
              </a:rPr>
              <a:t>  STRICTLY CONFIDENTIAL</a:t>
            </a:r>
          </a:p>
        </p:txBody>
      </p:sp>
      <p:cxnSp>
        <p:nvCxnSpPr>
          <p:cNvPr id="12" name="Straight Connector 11"/>
          <p:cNvCxnSpPr/>
          <p:nvPr/>
        </p:nvCxnSpPr>
        <p:spPr>
          <a:xfrm flipV="1">
            <a:off x="0" y="6645948"/>
            <a:ext cx="9214427" cy="23694"/>
          </a:xfrm>
          <a:prstGeom prst="line">
            <a:avLst/>
          </a:prstGeom>
          <a:ln w="3175"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pic>
        <p:nvPicPr>
          <p:cNvPr id="17" name="Picture 16" descr="DataRaft Pie Icon blac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0841" y="76964"/>
            <a:ext cx="500271" cy="538170"/>
          </a:xfrm>
          <a:prstGeom prst="rect">
            <a:avLst/>
          </a:prstGeom>
        </p:spPr>
      </p:pic>
    </p:spTree>
    <p:extLst>
      <p:ext uri="{BB962C8B-B14F-4D97-AF65-F5344CB8AC3E}">
        <p14:creationId xmlns:p14="http://schemas.microsoft.com/office/powerpoint/2010/main" val="403303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rgbClr val="F04E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897068"/>
            <a:ext cx="8088923" cy="1107996"/>
          </a:xfrm>
          <a:prstGeom prst="rect">
            <a:avLst/>
          </a:prstGeom>
          <a:noFill/>
        </p:spPr>
        <p:txBody>
          <a:bodyPr wrap="square" rtlCol="0">
            <a:spAutoFit/>
          </a:bodyPr>
          <a:lstStyle/>
          <a:p>
            <a:pPr algn="ctr"/>
            <a:r>
              <a:rPr lang="en-AU" sz="6600" b="1" dirty="0">
                <a:solidFill>
                  <a:schemeClr val="bg1">
                    <a:lumMod val="95000"/>
                  </a:schemeClr>
                </a:solidFill>
              </a:rPr>
              <a:t>BLANK</a:t>
            </a:r>
            <a:r>
              <a:rPr lang="en-AU" sz="6600" b="1" baseline="0" dirty="0">
                <a:solidFill>
                  <a:schemeClr val="bg1">
                    <a:lumMod val="95000"/>
                  </a:schemeClr>
                </a:solidFill>
              </a:rPr>
              <a:t> SLIDES</a:t>
            </a:r>
            <a:endParaRPr lang="en-AU" sz="6600" b="1" dirty="0">
              <a:solidFill>
                <a:schemeClr val="bg1">
                  <a:lumMod val="95000"/>
                </a:schemeClr>
              </a:solidFill>
            </a:endParaRPr>
          </a:p>
        </p:txBody>
      </p:sp>
    </p:spTree>
    <p:extLst>
      <p:ext uri="{BB962C8B-B14F-4D97-AF65-F5344CB8AC3E}">
        <p14:creationId xmlns:p14="http://schemas.microsoft.com/office/powerpoint/2010/main" val="2411471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680"/>
            <a:ext cx="7578969" cy="630000"/>
          </a:xfrm>
          <a:prstGeom prst="rect">
            <a:avLst/>
          </a:prstGeom>
          <a:ln w="3175">
            <a:noFill/>
          </a:ln>
        </p:spPr>
        <p:txBody>
          <a:bodyPr vert="horz" lIns="91440" tIns="36000" rIns="36000" bIns="36000" rtlCol="0">
            <a:noAutofit/>
          </a:bodyPr>
          <a:lstStyle>
            <a:lvl1pPr>
              <a:lnSpc>
                <a:spcPct val="100000"/>
              </a:lnSpc>
              <a:spcBef>
                <a:spcPts val="3000"/>
              </a:spcBef>
              <a:spcAft>
                <a:spcPts val="4200"/>
              </a:spcAft>
              <a:defRPr lang="en-AU" sz="1600" kern="1200" noProof="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p:txBody>
      </p:sp>
      <p:sp>
        <p:nvSpPr>
          <p:cNvPr id="35" name="Content Placeholder 34"/>
          <p:cNvSpPr>
            <a:spLocks noGrp="1"/>
          </p:cNvSpPr>
          <p:nvPr>
            <p:ph sz="quarter" idx="13" hasCustomPrompt="1"/>
          </p:nvPr>
        </p:nvSpPr>
        <p:spPr>
          <a:xfrm>
            <a:off x="325315" y="2219327"/>
            <a:ext cx="8440616" cy="415289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8440616" cy="360000"/>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1</a:t>
            </a:r>
          </a:p>
        </p:txBody>
      </p:sp>
      <p:sp>
        <p:nvSpPr>
          <p:cNvPr id="20" name="Title 19"/>
          <p:cNvSpPr>
            <a:spLocks noGrp="1"/>
          </p:cNvSpPr>
          <p:nvPr>
            <p:ph type="title" hasCustomPrompt="1"/>
          </p:nvPr>
        </p:nvSpPr>
        <p:spPr>
          <a:xfrm>
            <a:off x="325316" y="228600"/>
            <a:ext cx="7573292" cy="948266"/>
          </a:xfrm>
          <a:prstGeom prst="rect">
            <a:avLst/>
          </a:prstGeom>
        </p:spPr>
        <p:txBody>
          <a:bodyPr/>
          <a:lstStyle>
            <a:lvl1pPr>
              <a:defRPr b="1"/>
            </a:lvl1pPr>
          </a:lstStyle>
          <a:p>
            <a:r>
              <a:rPr lang="en-AU" noProof="0" dirty="0"/>
              <a:t>Click to insert page title</a:t>
            </a:r>
          </a:p>
        </p:txBody>
      </p:sp>
      <p:sp>
        <p:nvSpPr>
          <p:cNvPr id="8" name="TextBox 7"/>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4"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5" name="TextBox 14"/>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14827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X2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p:txBody>
      </p:sp>
      <p:sp>
        <p:nvSpPr>
          <p:cNvPr id="35" name="Content Placeholder 34"/>
          <p:cNvSpPr>
            <a:spLocks noGrp="1"/>
          </p:cNvSpPr>
          <p:nvPr>
            <p:ph sz="quarter" idx="13" hasCustomPrompt="1"/>
          </p:nvPr>
        </p:nvSpPr>
        <p:spPr>
          <a:xfrm>
            <a:off x="325315" y="2219325"/>
            <a:ext cx="8440616"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4199815"/>
            <a:ext cx="8440616" cy="360000"/>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2</a:t>
            </a:r>
          </a:p>
        </p:txBody>
      </p:sp>
      <p:sp>
        <p:nvSpPr>
          <p:cNvPr id="39" name="Content Placeholder 38"/>
          <p:cNvSpPr>
            <a:spLocks noGrp="1"/>
          </p:cNvSpPr>
          <p:nvPr>
            <p:ph sz="quarter" idx="15" hasCustomPrompt="1"/>
          </p:nvPr>
        </p:nvSpPr>
        <p:spPr>
          <a:xfrm>
            <a:off x="325315" y="4560178"/>
            <a:ext cx="8440616"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8440616" cy="360000"/>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1</a:t>
            </a:r>
          </a:p>
        </p:txBody>
      </p:sp>
      <p:sp>
        <p:nvSpPr>
          <p:cNvPr id="10" name="Title 9"/>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sp>
        <p:nvSpPr>
          <p:cNvPr id="9" name="TextBox 8"/>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406696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p:txBody>
      </p:sp>
      <p:sp>
        <p:nvSpPr>
          <p:cNvPr id="35" name="Content Placeholder 34"/>
          <p:cNvSpPr>
            <a:spLocks noGrp="1"/>
          </p:cNvSpPr>
          <p:nvPr>
            <p:ph sz="quarter" idx="13" hasCustomPrompt="1"/>
          </p:nvPr>
        </p:nvSpPr>
        <p:spPr>
          <a:xfrm>
            <a:off x="325315" y="2219724"/>
            <a:ext cx="4054154" cy="4152503"/>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423" y="1857602"/>
            <a:ext cx="4054154" cy="360363"/>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2</a:t>
            </a:r>
          </a:p>
        </p:txBody>
      </p:sp>
      <p:sp>
        <p:nvSpPr>
          <p:cNvPr id="39" name="Content Placeholder 38"/>
          <p:cNvSpPr>
            <a:spLocks noGrp="1"/>
          </p:cNvSpPr>
          <p:nvPr>
            <p:ph sz="quarter" idx="15" hasCustomPrompt="1"/>
          </p:nvPr>
        </p:nvSpPr>
        <p:spPr>
          <a:xfrm>
            <a:off x="4712423" y="2219724"/>
            <a:ext cx="4054154" cy="4152503"/>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2"/>
            <a:ext cx="4054154" cy="360363"/>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1</a:t>
            </a:r>
          </a:p>
        </p:txBody>
      </p:sp>
      <p:sp>
        <p:nvSpPr>
          <p:cNvPr id="9" name="Title 8"/>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cxnSp>
        <p:nvCxnSpPr>
          <p:cNvPr id="11" name="Straight Connector 10"/>
          <p:cNvCxnSpPr/>
          <p:nvPr/>
        </p:nvCxnSpPr>
        <p:spPr bwMode="auto">
          <a:xfrm>
            <a:off x="0" y="6637741"/>
            <a:ext cx="9144000" cy="0"/>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311904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p:txBody>
      </p:sp>
      <p:sp>
        <p:nvSpPr>
          <p:cNvPr id="35" name="Content Placeholder 34"/>
          <p:cNvSpPr>
            <a:spLocks noGrp="1"/>
          </p:cNvSpPr>
          <p:nvPr>
            <p:ph sz="quarter" idx="13" hasCustomPrompt="1"/>
          </p:nvPr>
        </p:nvSpPr>
        <p:spPr>
          <a:xfrm>
            <a:off x="325316" y="2223917"/>
            <a:ext cx="2701661" cy="4152503"/>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1" y="1857602"/>
            <a:ext cx="2701661" cy="360363"/>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01" y="2223917"/>
            <a:ext cx="2701661" cy="4152503"/>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1857602"/>
            <a:ext cx="2701661" cy="360363"/>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2223917"/>
            <a:ext cx="2701661" cy="4152503"/>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2"/>
            <a:ext cx="2701661" cy="360363"/>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9"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1" name="TextBox 20"/>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9457813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X2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5910"/>
            <a:ext cx="7578969" cy="630000"/>
          </a:xfrm>
          <a:prstGeom prst="rect">
            <a:avLst/>
          </a:prstGeom>
          <a:ln w="3175">
            <a:noFill/>
          </a:ln>
        </p:spPr>
        <p:txBody>
          <a:bodyPr vert="horz" lIns="91440" tIns="36000" rIns="36000" bIns="36000" rtlCol="0">
            <a:noAutofit/>
          </a:bodyPr>
          <a:lstStyle>
            <a:lvl1pPr>
              <a:defRPr lang="en-AU" sz="1600" kern="1200" noProof="0" dirty="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p:txBody>
      </p:sp>
      <p:sp>
        <p:nvSpPr>
          <p:cNvPr id="35" name="Content Placeholder 34"/>
          <p:cNvSpPr>
            <a:spLocks noGrp="1"/>
          </p:cNvSpPr>
          <p:nvPr>
            <p:ph sz="quarter" idx="13" hasCustomPrompt="1"/>
          </p:nvPr>
        </p:nvSpPr>
        <p:spPr>
          <a:xfrm>
            <a:off x="325315" y="2214712"/>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123"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4712123" y="2214712"/>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5" y="4200525"/>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25315" y="4559300"/>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4712123" y="4200525"/>
            <a:ext cx="4054154"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4712123" y="4559300"/>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 name="TextBox 1"/>
          <p:cNvSpPr txBox="1"/>
          <p:nvPr/>
        </p:nvSpPr>
        <p:spPr>
          <a:xfrm>
            <a:off x="8607933" y="668462"/>
            <a:ext cx="84406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algn="ctr"/>
            <a:endParaRPr lang="en-US" sz="1000" dirty="0">
              <a:solidFill>
                <a:schemeClr val="tx1"/>
              </a:solidFill>
            </a:endParaRP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474482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X2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6705"/>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70"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70" y="2216705"/>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a:p>
            <a:pPr lvl="0"/>
            <a:endParaRPr lang="en-AU" noProof="0" dirty="0"/>
          </a:p>
        </p:txBody>
      </p:sp>
      <p:sp>
        <p:nvSpPr>
          <p:cNvPr id="41" name="Text Placeholder 40"/>
          <p:cNvSpPr>
            <a:spLocks noGrp="1"/>
          </p:cNvSpPr>
          <p:nvPr>
            <p:ph type="body" sz="quarter" idx="16" hasCustomPrompt="1"/>
          </p:nvPr>
        </p:nvSpPr>
        <p:spPr>
          <a:xfrm>
            <a:off x="6064616"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2216705"/>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25315" y="4198628"/>
            <a:ext cx="270166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325316" y="4562477"/>
            <a:ext cx="2701661" cy="180932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9" name="Text Placeholder 48"/>
          <p:cNvSpPr>
            <a:spLocks noGrp="1"/>
          </p:cNvSpPr>
          <p:nvPr>
            <p:ph type="body" sz="quarter" idx="20" hasCustomPrompt="1"/>
          </p:nvPr>
        </p:nvSpPr>
        <p:spPr>
          <a:xfrm>
            <a:off x="3196870" y="4198628"/>
            <a:ext cx="2701661" cy="360000"/>
          </a:xfrm>
          <a:prstGeom prst="rect">
            <a:avLst/>
          </a:prstGeom>
        </p:spPr>
        <p:txBody>
          <a:bodyPr anchor="b"/>
          <a:lstStyle>
            <a:lvl1pPr>
              <a:defRPr sz="1100" b="1">
                <a:solidFill>
                  <a:schemeClr val="accent2"/>
                </a:solidFill>
              </a:defRPr>
            </a:lvl1pPr>
          </a:lstStyle>
          <a:p>
            <a:pPr lvl="0"/>
            <a:r>
              <a:rPr lang="en-AU" noProof="0" dirty="0"/>
              <a:t>Click to insert sub-title 5</a:t>
            </a:r>
          </a:p>
        </p:txBody>
      </p:sp>
      <p:sp>
        <p:nvSpPr>
          <p:cNvPr id="51" name="Content Placeholder 50"/>
          <p:cNvSpPr>
            <a:spLocks noGrp="1"/>
          </p:cNvSpPr>
          <p:nvPr>
            <p:ph sz="quarter" idx="21" hasCustomPrompt="1"/>
          </p:nvPr>
        </p:nvSpPr>
        <p:spPr>
          <a:xfrm>
            <a:off x="3196870" y="4562477"/>
            <a:ext cx="2701661" cy="1809327"/>
          </a:xfrm>
          <a:prstGeom prst="rect">
            <a:avLst/>
          </a:prstGeom>
        </p:spPr>
        <p:txBody>
          <a:bodyPr/>
          <a:lstStyle>
            <a:lvl1pPr>
              <a:defRPr baseline="0"/>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17" name="Text Placeholder 52"/>
          <p:cNvSpPr>
            <a:spLocks noGrp="1"/>
          </p:cNvSpPr>
          <p:nvPr>
            <p:ph type="body" sz="quarter" idx="25" hasCustomPrompt="1"/>
          </p:nvPr>
        </p:nvSpPr>
        <p:spPr>
          <a:xfrm>
            <a:off x="6064616" y="4198628"/>
            <a:ext cx="2701661" cy="360000"/>
          </a:xfrm>
          <a:prstGeom prst="rect">
            <a:avLst/>
          </a:prstGeom>
        </p:spPr>
        <p:txBody>
          <a:bodyPr anchor="b"/>
          <a:lstStyle>
            <a:lvl1pPr>
              <a:defRPr sz="1100" b="1">
                <a:solidFill>
                  <a:schemeClr val="accent2"/>
                </a:solidFill>
              </a:defRPr>
            </a:lvl1pPr>
          </a:lstStyle>
          <a:p>
            <a:pPr lvl="0"/>
            <a:r>
              <a:rPr lang="en-AU" noProof="0" dirty="0"/>
              <a:t>Click to insert sub-title 6</a:t>
            </a:r>
          </a:p>
        </p:txBody>
      </p:sp>
      <p:sp>
        <p:nvSpPr>
          <p:cNvPr id="19" name="Content Placeholder 54"/>
          <p:cNvSpPr>
            <a:spLocks noGrp="1"/>
          </p:cNvSpPr>
          <p:nvPr>
            <p:ph sz="quarter" idx="26" hasCustomPrompt="1"/>
          </p:nvPr>
        </p:nvSpPr>
        <p:spPr>
          <a:xfrm>
            <a:off x="6064616" y="4562477"/>
            <a:ext cx="2701661" cy="180932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a:lvl1pPr>
          </a:lstStyle>
          <a:p>
            <a:r>
              <a:rPr lang="en-AU" noProof="0"/>
              <a:t>Click to insert page title</a:t>
            </a:r>
          </a:p>
        </p:txBody>
      </p:sp>
      <p:sp>
        <p:nvSpPr>
          <p:cNvPr id="2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8" name="TextBox 2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9894442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112630"/>
            <a:ext cx="8088923" cy="2123658"/>
          </a:xfrm>
          <a:prstGeom prst="rect">
            <a:avLst/>
          </a:prstGeom>
          <a:noFill/>
        </p:spPr>
        <p:txBody>
          <a:bodyPr wrap="square" rtlCol="0">
            <a:spAutoFit/>
          </a:bodyPr>
          <a:lstStyle/>
          <a:p>
            <a:pPr algn="ctr"/>
            <a:r>
              <a:rPr lang="en-AU" sz="6600" b="1" dirty="0">
                <a:solidFill>
                  <a:schemeClr val="bg1"/>
                </a:solidFill>
              </a:rPr>
              <a:t>HEADING</a:t>
            </a:r>
            <a:br>
              <a:rPr lang="en-AU" sz="6600" b="1" dirty="0">
                <a:solidFill>
                  <a:schemeClr val="bg1"/>
                </a:solidFill>
              </a:rPr>
            </a:br>
            <a:r>
              <a:rPr lang="en-AU" sz="6600" b="1" dirty="0">
                <a:solidFill>
                  <a:schemeClr val="bg1"/>
                </a:solidFill>
              </a:rPr>
              <a:t>COMBINATION SLIDES</a:t>
            </a:r>
          </a:p>
        </p:txBody>
      </p:sp>
    </p:spTree>
    <p:extLst>
      <p:ext uri="{BB962C8B-B14F-4D97-AF65-F5344CB8AC3E}">
        <p14:creationId xmlns:p14="http://schemas.microsoft.com/office/powerpoint/2010/main" val="1300540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3 + 1">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600"/>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5"/>
            <a:ext cx="5574323"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616"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6064616" y="2219325"/>
            <a:ext cx="2701661"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0"/>
            <a:ext cx="5574323"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6" name="TextBox 15"/>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028881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3 + 1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5"/>
            <a:ext cx="2701661"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0" y="1857602"/>
            <a:ext cx="5576129" cy="360363"/>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00" y="2219325"/>
            <a:ext cx="5576129"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2"/>
            <a:ext cx="2701661" cy="360363"/>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6" name="TextBox 15"/>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897382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3 + 2">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6"/>
            <a:ext cx="5574323"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616"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6064616" y="2219325"/>
            <a:ext cx="2701661" cy="18097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4200525"/>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4562476"/>
            <a:ext cx="2701661" cy="18053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0"/>
            <a:ext cx="5574323"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1" name="TextBox 10"/>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03424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571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3 + 2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7"/>
            <a:ext cx="2701661" cy="180974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4200525"/>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6" y="4562475"/>
            <a:ext cx="2701661" cy="180683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0" y="1857375"/>
            <a:ext cx="5576025"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196800" y="2219325"/>
            <a:ext cx="5576025"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375"/>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1" name="TextBox 10"/>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7544091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3 + 3">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5"/>
            <a:ext cx="5574323"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616"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6064616" y="2219722"/>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3379233"/>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3745655"/>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6064616" y="4894552"/>
            <a:ext cx="270166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6064616" y="5260975"/>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600"/>
            <a:ext cx="5574323"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609879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3 + 3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21942"/>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3381376"/>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6" y="3743635"/>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6" y="4895850"/>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25316" y="5260975"/>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196801" y="1857375"/>
            <a:ext cx="5576549"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3196801" y="2219325"/>
            <a:ext cx="5576549"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61579"/>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9750778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2 + 2">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7"/>
            <a:ext cx="4054154" cy="414998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123"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4712123" y="2223914"/>
            <a:ext cx="4054154" cy="18072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123" y="4200525"/>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4712123" y="4562477"/>
            <a:ext cx="4054154" cy="181354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197098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2 + 2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5"/>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4201715"/>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5" y="4561595"/>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4712423" y="2219327"/>
            <a:ext cx="4054154" cy="414998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5500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2 + 3">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5"/>
            <a:ext cx="4054154"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0808"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4710808" y="2224042"/>
            <a:ext cx="4054154" cy="110970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0808" y="3385607"/>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4710808" y="3743323"/>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4710808" y="4895850"/>
            <a:ext cx="4054154"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4710808" y="5257799"/>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852517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2 + 3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7"/>
            <a:ext cx="4054154" cy="1114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3381376"/>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5" y="3743326"/>
            <a:ext cx="4054154" cy="1114424"/>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5" y="4895850"/>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25315" y="5257802"/>
            <a:ext cx="4054154" cy="1114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4712423"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4712423" y="2219326"/>
            <a:ext cx="4054154" cy="415290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708902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3 + 2">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5"/>
            <a:ext cx="2699239"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0" y="1857375"/>
            <a:ext cx="5576025"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00" y="2219325"/>
            <a:ext cx="5576025" cy="18097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0" y="4200525"/>
            <a:ext cx="5576025"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196800" y="4562476"/>
            <a:ext cx="5576025" cy="18053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375"/>
            <a:ext cx="2699239"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4838055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3 + 2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7"/>
            <a:ext cx="5574323" cy="180974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4200525"/>
            <a:ext cx="5574323"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6" y="4562476"/>
            <a:ext cx="5574323" cy="18053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1857375"/>
            <a:ext cx="2705100"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2219325"/>
            <a:ext cx="2705100"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375"/>
            <a:ext cx="5574323"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baseline="0"/>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25515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3 + 3">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5"/>
            <a:ext cx="2699239"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0" y="1857375"/>
            <a:ext cx="5573169"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00" y="2219325"/>
            <a:ext cx="5573169" cy="1114424"/>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0" y="3381375"/>
            <a:ext cx="5573169"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196800" y="3743326"/>
            <a:ext cx="5573169" cy="1114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196800" y="4895850"/>
            <a:ext cx="5573169"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3196800" y="5257801"/>
            <a:ext cx="5573169" cy="11170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375"/>
            <a:ext cx="2699239"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39933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SLIDE -  Storm Grey">
    <p:spTree>
      <p:nvGrpSpPr>
        <p:cNvPr id="1" name=""/>
        <p:cNvGrpSpPr/>
        <p:nvPr/>
      </p:nvGrpSpPr>
      <p:grpSpPr>
        <a:xfrm>
          <a:off x="0" y="0"/>
          <a:ext cx="0" cy="0"/>
          <a:chOff x="0" y="0"/>
          <a:chExt cx="0" cy="0"/>
        </a:xfrm>
      </p:grpSpPr>
      <p:grpSp>
        <p:nvGrpSpPr>
          <p:cNvPr id="10" name="Group 9"/>
          <p:cNvGrpSpPr/>
          <p:nvPr/>
        </p:nvGrpSpPr>
        <p:grpSpPr>
          <a:xfrm>
            <a:off x="-31401" y="-53469"/>
            <a:ext cx="9221192" cy="6982346"/>
            <a:chOff x="-34018" y="-53469"/>
            <a:chExt cx="9989625" cy="6982346"/>
          </a:xfrm>
        </p:grpSpPr>
        <p:sp>
          <p:nvSpPr>
            <p:cNvPr id="5" name="Rectangle 4"/>
            <p:cNvSpPr/>
            <p:nvPr/>
          </p:nvSpPr>
          <p:spPr>
            <a:xfrm flipH="1">
              <a:off x="-34018" y="-53469"/>
              <a:ext cx="9989625" cy="6982346"/>
            </a:xfrm>
            <a:prstGeom prst="rect">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2" name="Right Triangle 1"/>
            <p:cNvSpPr/>
            <p:nvPr/>
          </p:nvSpPr>
          <p:spPr>
            <a:xfrm rot="16200000" flipV="1">
              <a:off x="2861856" y="-186145"/>
              <a:ext cx="4182292" cy="9905999"/>
            </a:xfrm>
            <a:prstGeom prst="rtTriangle">
              <a:avLst/>
            </a:prstGeom>
            <a:solidFill>
              <a:schemeClr val="tx1">
                <a:lumMod val="85000"/>
                <a:lumOff val="15000"/>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4" name="Isosceles Triangle 3"/>
            <p:cNvSpPr/>
            <p:nvPr/>
          </p:nvSpPr>
          <p:spPr>
            <a:xfrm flipV="1">
              <a:off x="3" y="9694"/>
              <a:ext cx="9905996" cy="6848305"/>
            </a:xfrm>
            <a:prstGeom prst="triangle">
              <a:avLst>
                <a:gd name="adj" fmla="val 0"/>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sp>
          <p:nvSpPr>
            <p:cNvPr id="6" name="Right Triangle 5"/>
            <p:cNvSpPr/>
            <p:nvPr/>
          </p:nvSpPr>
          <p:spPr>
            <a:xfrm rot="5400000">
              <a:off x="2969477" y="-2969481"/>
              <a:ext cx="3967041" cy="9906004"/>
            </a:xfrm>
            <a:prstGeom prst="rtTriangle">
              <a:avLst/>
            </a:prstGeom>
            <a:solidFill>
              <a:schemeClr val="tx1">
                <a:lumMod val="85000"/>
                <a:lumOff val="15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tx1">
                    <a:lumMod val="50000"/>
                    <a:lumOff val="50000"/>
                  </a:schemeClr>
                </a:solidFill>
              </a:endParaRPr>
            </a:p>
          </p:txBody>
        </p:sp>
      </p:grpSp>
    </p:spTree>
    <p:extLst>
      <p:ext uri="{BB962C8B-B14F-4D97-AF65-F5344CB8AC3E}">
        <p14:creationId xmlns:p14="http://schemas.microsoft.com/office/powerpoint/2010/main" val="123415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3 + 3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2219326"/>
            <a:ext cx="5574323" cy="1114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3381375"/>
            <a:ext cx="5574323"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6" y="3743325"/>
            <a:ext cx="5574323" cy="1114424"/>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6" y="4895850"/>
            <a:ext cx="5574323"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25316" y="5257801"/>
            <a:ext cx="5574323" cy="11170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6064616" y="1857375"/>
            <a:ext cx="2712208"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6064616" y="2219325"/>
            <a:ext cx="2712208" cy="414998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6" y="1857375"/>
            <a:ext cx="5574323"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7622309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 + 2">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7"/>
            <a:ext cx="8440616" cy="180974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4200525"/>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5" y="4562476"/>
            <a:ext cx="4054154" cy="18053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4200525"/>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4712423" y="4562476"/>
            <a:ext cx="4054154" cy="180537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8440616"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39750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 + 2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19324"/>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123"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4712123" y="2219323"/>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5" y="4200525"/>
            <a:ext cx="8440616"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25315" y="4562475"/>
            <a:ext cx="8440616"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375"/>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Box 16"/>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2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8" name="TextBox 2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7864422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 + 3">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2222040"/>
            <a:ext cx="8440616" cy="180703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4205907"/>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25316"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1" y="4206270"/>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3196801"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6064616" y="4206270"/>
            <a:ext cx="270166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6064616"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0"/>
            <a:ext cx="8440616"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3" name="TextBox 12"/>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4050019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 3 REVERSED">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7" y="2222039"/>
            <a:ext cx="2701661" cy="180703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1"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9" name="Content Placeholder 38"/>
          <p:cNvSpPr>
            <a:spLocks noGrp="1"/>
          </p:cNvSpPr>
          <p:nvPr>
            <p:ph sz="quarter" idx="15" hasCustomPrompt="1"/>
          </p:nvPr>
        </p:nvSpPr>
        <p:spPr>
          <a:xfrm>
            <a:off x="3196801" y="2222039"/>
            <a:ext cx="2701661" cy="180703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3" name="Content Placeholder 42"/>
          <p:cNvSpPr>
            <a:spLocks noGrp="1"/>
          </p:cNvSpPr>
          <p:nvPr>
            <p:ph sz="quarter" idx="17" hasCustomPrompt="1"/>
          </p:nvPr>
        </p:nvSpPr>
        <p:spPr>
          <a:xfrm>
            <a:off x="6064616" y="2222039"/>
            <a:ext cx="2701661" cy="180703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25316" y="4198627"/>
            <a:ext cx="8440616"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47" name="Content Placeholder 46"/>
          <p:cNvSpPr>
            <a:spLocks noGrp="1"/>
          </p:cNvSpPr>
          <p:nvPr>
            <p:ph sz="quarter" idx="19" hasCustomPrompt="1"/>
          </p:nvPr>
        </p:nvSpPr>
        <p:spPr>
          <a:xfrm>
            <a:off x="325316" y="4562477"/>
            <a:ext cx="8440616" cy="180932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7"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8346529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112630"/>
            <a:ext cx="8088923" cy="2123658"/>
          </a:xfrm>
          <a:prstGeom prst="rect">
            <a:avLst/>
          </a:prstGeom>
          <a:noFill/>
        </p:spPr>
        <p:txBody>
          <a:bodyPr wrap="square" rtlCol="0">
            <a:spAutoFit/>
          </a:bodyPr>
          <a:lstStyle/>
          <a:p>
            <a:pPr algn="ctr"/>
            <a:r>
              <a:rPr lang="en-AU" sz="6600" b="1" u="sng" dirty="0">
                <a:solidFill>
                  <a:schemeClr val="bg1"/>
                </a:solidFill>
              </a:rPr>
              <a:t>NO</a:t>
            </a:r>
            <a:r>
              <a:rPr lang="en-AU" sz="6600" b="1" dirty="0">
                <a:solidFill>
                  <a:schemeClr val="bg1"/>
                </a:solidFill>
              </a:rPr>
              <a:t> HEADING</a:t>
            </a:r>
            <a:br>
              <a:rPr lang="en-AU" sz="6600" b="1" dirty="0">
                <a:solidFill>
                  <a:schemeClr val="bg1"/>
                </a:solidFill>
              </a:rPr>
            </a:br>
            <a:r>
              <a:rPr lang="en-AU" sz="6600" b="1" dirty="0">
                <a:solidFill>
                  <a:schemeClr val="bg1"/>
                </a:solidFill>
              </a:rPr>
              <a:t>COMBINATION SLIDES</a:t>
            </a:r>
          </a:p>
        </p:txBody>
      </p:sp>
    </p:spTree>
    <p:extLst>
      <p:ext uri="{BB962C8B-B14F-4D97-AF65-F5344CB8AC3E}">
        <p14:creationId xmlns:p14="http://schemas.microsoft.com/office/powerpoint/2010/main" val="37102402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857375"/>
            <a:ext cx="8440616" cy="45148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 name="TextBox 1"/>
          <p:cNvSpPr txBox="1"/>
          <p:nvPr/>
        </p:nvSpPr>
        <p:spPr>
          <a:xfrm>
            <a:off x="1048996" y="6651195"/>
            <a:ext cx="84406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algn="ctr"/>
            <a:endParaRPr lang="en-US" sz="1000" dirty="0">
              <a:solidFill>
                <a:schemeClr val="tx1"/>
              </a:solidFill>
            </a:endParaRPr>
          </a:p>
        </p:txBody>
      </p:sp>
      <p:sp>
        <p:nvSpPr>
          <p:cNvPr id="13"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4" name="TextBox 13"/>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7640409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X2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857375"/>
            <a:ext cx="8440616" cy="21717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4201717"/>
            <a:ext cx="8440616" cy="360363"/>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25315" y="4559300"/>
            <a:ext cx="8440616"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8" name="TextBox 7"/>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2" name="TextBox 1"/>
          <p:cNvSpPr txBox="1"/>
          <p:nvPr/>
        </p:nvSpPr>
        <p:spPr>
          <a:xfrm>
            <a:off x="8839329" y="6601060"/>
            <a:ext cx="84406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algn="ctr"/>
            <a:endParaRPr lang="en-US" sz="1000" dirty="0">
              <a:solidFill>
                <a:schemeClr val="tx1"/>
              </a:solidFill>
            </a:endParaRPr>
          </a:p>
        </p:txBody>
      </p: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6" name="TextBox 15"/>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3682948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 + 2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600"/>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857377"/>
            <a:ext cx="8440616" cy="217169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4201715"/>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25315" y="4559300"/>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4202078"/>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4712423" y="4559300"/>
            <a:ext cx="4054154"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254896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 + 3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617"/>
            <a:ext cx="7578969" cy="628759"/>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857375"/>
            <a:ext cx="8440616" cy="21717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6" y="4201715"/>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25316"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207" y="4202078"/>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3196207"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6064616" y="4202078"/>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6064616"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8499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Slide - Ash Grey ">
    <p:spTree>
      <p:nvGrpSpPr>
        <p:cNvPr id="1" name=""/>
        <p:cNvGrpSpPr/>
        <p:nvPr/>
      </p:nvGrpSpPr>
      <p:grpSpPr>
        <a:xfrm>
          <a:off x="0" y="0"/>
          <a:ext cx="0" cy="0"/>
          <a:chOff x="0" y="0"/>
          <a:chExt cx="0" cy="0"/>
        </a:xfrm>
      </p:grpSpPr>
      <p:grpSp>
        <p:nvGrpSpPr>
          <p:cNvPr id="3" name="Group 2"/>
          <p:cNvGrpSpPr/>
          <p:nvPr/>
        </p:nvGrpSpPr>
        <p:grpSpPr>
          <a:xfrm>
            <a:off x="-35325" y="-76149"/>
            <a:ext cx="9200259" cy="7132615"/>
            <a:chOff x="-38269" y="-76151"/>
            <a:chExt cx="9966947" cy="7132615"/>
          </a:xfrm>
        </p:grpSpPr>
        <p:sp>
          <p:nvSpPr>
            <p:cNvPr id="5" name="Rectangle 4"/>
            <p:cNvSpPr/>
            <p:nvPr/>
          </p:nvSpPr>
          <p:spPr>
            <a:xfrm flipH="1">
              <a:off x="-38269" y="-76151"/>
              <a:ext cx="9966947" cy="7002191"/>
            </a:xfrm>
            <a:prstGeom prst="rect">
              <a:avLst/>
            </a:prstGeom>
            <a:solidFill>
              <a:schemeClr val="bg1">
                <a:lumMod val="50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Right Triangle 1"/>
            <p:cNvSpPr/>
            <p:nvPr/>
          </p:nvSpPr>
          <p:spPr>
            <a:xfrm rot="16200000" flipV="1">
              <a:off x="2861854" y="-186145"/>
              <a:ext cx="4182292" cy="9905998"/>
            </a:xfrm>
            <a:prstGeom prst="rtTriangle">
              <a:avLst/>
            </a:prstGeom>
            <a:solidFill>
              <a:schemeClr val="bg1">
                <a:lumMod val="50000"/>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4" name="Isosceles Triangle 3"/>
            <p:cNvSpPr/>
            <p:nvPr/>
          </p:nvSpPr>
          <p:spPr>
            <a:xfrm flipV="1">
              <a:off x="3" y="9695"/>
              <a:ext cx="9905989" cy="7046769"/>
            </a:xfrm>
            <a:prstGeom prst="triangle">
              <a:avLst>
                <a:gd name="adj" fmla="val 0"/>
              </a:avLst>
            </a:prstGeom>
            <a:solidFill>
              <a:schemeClr val="bg1">
                <a:lumMod val="5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Right Triangle 5"/>
            <p:cNvSpPr/>
            <p:nvPr/>
          </p:nvSpPr>
          <p:spPr>
            <a:xfrm rot="5400000">
              <a:off x="2969474" y="-2969477"/>
              <a:ext cx="3967041" cy="9905997"/>
            </a:xfrm>
            <a:prstGeom prst="rtTriangle">
              <a:avLst/>
            </a:prstGeom>
            <a:solidFill>
              <a:schemeClr val="bg1">
                <a:lumMod val="50000"/>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Tree>
    <p:extLst>
      <p:ext uri="{BB962C8B-B14F-4D97-AF65-F5344CB8AC3E}">
        <p14:creationId xmlns:p14="http://schemas.microsoft.com/office/powerpoint/2010/main" val="407344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 + 4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600"/>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857377"/>
            <a:ext cx="8440616" cy="148056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25315" y="3377939"/>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25315" y="3738302"/>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3378302"/>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4712423" y="3738302"/>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25315" y="4898718"/>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325315" y="5258878"/>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9" name="Text Placeholder 48"/>
          <p:cNvSpPr>
            <a:spLocks noGrp="1"/>
          </p:cNvSpPr>
          <p:nvPr>
            <p:ph type="body" sz="quarter" idx="20" hasCustomPrompt="1"/>
          </p:nvPr>
        </p:nvSpPr>
        <p:spPr>
          <a:xfrm>
            <a:off x="4712423" y="4898718"/>
            <a:ext cx="4054154"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51" name="Content Placeholder 50"/>
          <p:cNvSpPr>
            <a:spLocks noGrp="1"/>
          </p:cNvSpPr>
          <p:nvPr>
            <p:ph sz="quarter" idx="21" hasCustomPrompt="1"/>
          </p:nvPr>
        </p:nvSpPr>
        <p:spPr>
          <a:xfrm>
            <a:off x="4712423" y="5258878"/>
            <a:ext cx="4054154" cy="1116000"/>
          </a:xfrm>
          <a:prstGeom prst="rect">
            <a:avLst/>
          </a:prstGeom>
        </p:spPr>
        <p:txBody>
          <a:bodyPr/>
          <a:lstStyle>
            <a:lvl1pPr>
              <a:defRPr baseline="0"/>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8853536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3 + 1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5574323" cy="439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615" y="1857375"/>
            <a:ext cx="271207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6064615" y="2219327"/>
            <a:ext cx="2712071" cy="414998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4"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5" name="TextBox 14"/>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377704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3 + 2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5574323" cy="43776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616" y="1857035"/>
            <a:ext cx="2704757"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6064616" y="2215557"/>
            <a:ext cx="2704757"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616" y="4206048"/>
            <a:ext cx="2704757"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6064616" y="4561141"/>
            <a:ext cx="2704757"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8" name="TextBox 1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940147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3 + 3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600"/>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5574323"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6064270" y="1855759"/>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6064270" y="2217483"/>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4270" y="3376668"/>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6064270" y="3732269"/>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6064270" y="4894009"/>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6064270" y="5259134"/>
            <a:ext cx="2701661"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330688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2 + 1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0800"/>
            <a:ext cx="4054154"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423" y="1855759"/>
            <a:ext cx="4054154" cy="360363"/>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4712423" y="2215643"/>
            <a:ext cx="4054154" cy="4156582"/>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4"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5" name="TextBox 14"/>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339843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2 + 2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8485"/>
            <a:ext cx="4054154" cy="437374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423" y="1855759"/>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4712423" y="2215645"/>
            <a:ext cx="4054154" cy="181012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4204207"/>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4712423" y="4559242"/>
            <a:ext cx="4054154" cy="18108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8396226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2 + 3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8485"/>
            <a:ext cx="4054154" cy="437374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423"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4712423" y="2223914"/>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4712423" y="3376866"/>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4712423" y="3730625"/>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4712423" y="4899532"/>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4712423" y="5255132"/>
            <a:ext cx="4054154"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baseline="0"/>
            </a:lvl1pPr>
          </a:lstStyle>
          <a:p>
            <a:r>
              <a:rPr lang="en-AU" noProof="0" dirty="0"/>
              <a:t>Click to insert page title</a:t>
            </a:r>
          </a:p>
        </p:txBody>
      </p:sp>
      <p:sp>
        <p:nvSpPr>
          <p:cNvPr id="12" name="TextBox 11"/>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589092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3 + 1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617"/>
            <a:ext cx="7578969" cy="628759"/>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2699239"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2131" y="1858962"/>
            <a:ext cx="5576025" cy="360363"/>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191608" y="2219327"/>
            <a:ext cx="5576025" cy="415289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4"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5" name="TextBox 14"/>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440674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3 + 2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2699239"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0" y="1857600"/>
            <a:ext cx="5576025"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196800" y="2222039"/>
            <a:ext cx="5576025" cy="180703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0" y="4198628"/>
            <a:ext cx="5576025"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3196800" y="4562475"/>
            <a:ext cx="5576025" cy="180932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1482436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3 + 3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6" y="1990800"/>
            <a:ext cx="2699239"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00" y="1857600"/>
            <a:ext cx="5576025"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196800" y="2221942"/>
            <a:ext cx="5576025"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196800" y="3381375"/>
            <a:ext cx="5576025"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3196800" y="3743635"/>
            <a:ext cx="5576025"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196800" y="4895850"/>
            <a:ext cx="5576025"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3196800" y="5260975"/>
            <a:ext cx="5576025" cy="1116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424085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FOOTER">
    <p:spTree>
      <p:nvGrpSpPr>
        <p:cNvPr id="1" name=""/>
        <p:cNvGrpSpPr/>
        <p:nvPr/>
      </p:nvGrpSpPr>
      <p:grpSpPr>
        <a:xfrm>
          <a:off x="0" y="0"/>
          <a:ext cx="0" cy="0"/>
          <a:chOff x="0" y="0"/>
          <a:chExt cx="0" cy="0"/>
        </a:xfrm>
      </p:grpSpPr>
      <p:sp>
        <p:nvSpPr>
          <p:cNvPr id="6" name="TextBox 5"/>
          <p:cNvSpPr txBox="1"/>
          <p:nvPr/>
        </p:nvSpPr>
        <p:spPr>
          <a:xfrm>
            <a:off x="8617340" y="6658795"/>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cxnSp>
        <p:nvCxnSpPr>
          <p:cNvPr id="8" name="Straight Connector 7"/>
          <p:cNvCxnSpPr/>
          <p:nvPr/>
        </p:nvCxnSpPr>
        <p:spPr>
          <a:xfrm flipV="1">
            <a:off x="0" y="6645948"/>
            <a:ext cx="9214427" cy="23694"/>
          </a:xfrm>
          <a:prstGeom prst="line">
            <a:avLst/>
          </a:prstGeom>
          <a:ln w="3175" cmpd="sng">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30"/>
          <p:cNvSpPr>
            <a:spLocks noGrp="1"/>
          </p:cNvSpPr>
          <p:nvPr>
            <p:ph type="body" sz="quarter" idx="11" hasCustomPrompt="1"/>
          </p:nvPr>
        </p:nvSpPr>
        <p:spPr>
          <a:xfrm>
            <a:off x="220876" y="6663757"/>
            <a:ext cx="5980607" cy="188771"/>
          </a:xfrm>
          <a:prstGeom prst="rect">
            <a:avLst/>
          </a:prstGeom>
        </p:spPr>
        <p:txBody>
          <a:bodyPr anchor="b" anchorCtr="0"/>
          <a:lstStyle>
            <a:lvl1pPr>
              <a:spcAft>
                <a:spcPts val="0"/>
              </a:spcAft>
              <a:defRPr sz="700">
                <a:solidFill>
                  <a:schemeClr val="tx1">
                    <a:lumMod val="65000"/>
                    <a:lumOff val="35000"/>
                  </a:schemeClr>
                </a:solidFill>
              </a:defRPr>
            </a:lvl1pPr>
          </a:lstStyle>
          <a:p>
            <a:pPr lvl="0"/>
            <a:r>
              <a:rPr lang="en-AU" noProof="0" dirty="0"/>
              <a:t>Click to insert content source</a:t>
            </a:r>
          </a:p>
        </p:txBody>
      </p:sp>
    </p:spTree>
    <p:extLst>
      <p:ext uri="{BB962C8B-B14F-4D97-AF65-F5344CB8AC3E}">
        <p14:creationId xmlns:p14="http://schemas.microsoft.com/office/powerpoint/2010/main" val="24371257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3 + 2 ACROSS">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599"/>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0800"/>
            <a:ext cx="2701661"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004"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3196004" y="2219327"/>
            <a:ext cx="2701661" cy="415289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6694" y="1857600"/>
            <a:ext cx="270166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6066694" y="2219325"/>
            <a:ext cx="2701661" cy="41529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7" name="TextBox 1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9683198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3 + 4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0800"/>
            <a:ext cx="2701661" cy="43814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3196870" y="1858876"/>
            <a:ext cx="2701661" cy="360000"/>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1</a:t>
            </a:r>
          </a:p>
        </p:txBody>
      </p:sp>
      <p:sp>
        <p:nvSpPr>
          <p:cNvPr id="39" name="Content Placeholder 38"/>
          <p:cNvSpPr>
            <a:spLocks noGrp="1"/>
          </p:cNvSpPr>
          <p:nvPr>
            <p:ph sz="quarter" idx="15" hasCustomPrompt="1"/>
          </p:nvPr>
        </p:nvSpPr>
        <p:spPr>
          <a:xfrm>
            <a:off x="3196870" y="2219239"/>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6068424" y="1858876"/>
            <a:ext cx="2701661" cy="360000"/>
          </a:xfrm>
          <a:prstGeom prst="rect">
            <a:avLst/>
          </a:prstGeom>
          <a:ln w="3175">
            <a:noFill/>
          </a:ln>
        </p:spPr>
        <p:txBody>
          <a:bodyPr vert="horz" lIns="91440" tIns="36000" rIns="36000" bIns="36000" rtlCol="0" anchor="b">
            <a:noAutofit/>
          </a:bodyPr>
          <a:lstStyle>
            <a:lvl1pPr>
              <a:defRPr lang="en-AU" sz="1100" b="1" kern="1200" noProof="0" dirty="0">
                <a:solidFill>
                  <a:schemeClr val="accent2"/>
                </a:solidFill>
                <a:latin typeface="+mn-lt"/>
                <a:ea typeface="+mn-ea"/>
                <a:cs typeface="+mn-cs"/>
              </a:defRPr>
            </a:lvl1pPr>
          </a:lstStyle>
          <a:p>
            <a:pPr marL="0" lvl="0" indent="0" algn="l" defTabSz="914400" rtl="0" eaLnBrk="1" latinLnBrk="0" hangingPunct="1">
              <a:spcBef>
                <a:spcPts val="0"/>
              </a:spcBef>
              <a:spcAft>
                <a:spcPts val="600"/>
              </a:spcAft>
              <a:buClr>
                <a:schemeClr val="accent3"/>
              </a:buClr>
              <a:buSzPct val="80000"/>
              <a:buFont typeface="Wingdings" pitchFamily="2" charset="2"/>
              <a:buNone/>
            </a:pPr>
            <a:r>
              <a:rPr lang="en-AU" noProof="0" dirty="0"/>
              <a:t>Click to insert sub-title 2</a:t>
            </a:r>
          </a:p>
        </p:txBody>
      </p:sp>
      <p:sp>
        <p:nvSpPr>
          <p:cNvPr id="43" name="Content Placeholder 42"/>
          <p:cNvSpPr>
            <a:spLocks noGrp="1"/>
          </p:cNvSpPr>
          <p:nvPr>
            <p:ph sz="quarter" idx="17" hasCustomPrompt="1"/>
          </p:nvPr>
        </p:nvSpPr>
        <p:spPr>
          <a:xfrm>
            <a:off x="6068424" y="2219239"/>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3196870" y="4206269"/>
            <a:ext cx="270166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3196870" y="4559300"/>
            <a:ext cx="2701661" cy="18144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9" name="Text Placeholder 48"/>
          <p:cNvSpPr>
            <a:spLocks noGrp="1"/>
          </p:cNvSpPr>
          <p:nvPr>
            <p:ph type="body" sz="quarter" idx="20" hasCustomPrompt="1"/>
          </p:nvPr>
        </p:nvSpPr>
        <p:spPr>
          <a:xfrm>
            <a:off x="6068424" y="4206269"/>
            <a:ext cx="270166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51" name="Content Placeholder 50"/>
          <p:cNvSpPr>
            <a:spLocks noGrp="1"/>
          </p:cNvSpPr>
          <p:nvPr>
            <p:ph sz="quarter" idx="21" hasCustomPrompt="1"/>
          </p:nvPr>
        </p:nvSpPr>
        <p:spPr>
          <a:xfrm>
            <a:off x="6068424" y="4559300"/>
            <a:ext cx="2701661" cy="1814400"/>
          </a:xfrm>
          <a:prstGeom prst="rect">
            <a:avLst/>
          </a:prstGeom>
        </p:spPr>
        <p:txBody>
          <a:bodyPr/>
          <a:lstStyle>
            <a:lvl1pPr>
              <a:defRPr baseline="0"/>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4" name="TextBox 13"/>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9335601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4 + 3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7600"/>
            <a:ext cx="7578969" cy="63000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5" name="Content Placeholder 34"/>
          <p:cNvSpPr>
            <a:spLocks noGrp="1"/>
          </p:cNvSpPr>
          <p:nvPr>
            <p:ph sz="quarter" idx="13" hasCustomPrompt="1"/>
          </p:nvPr>
        </p:nvSpPr>
        <p:spPr>
          <a:xfrm>
            <a:off x="325315" y="1990800"/>
            <a:ext cx="4054154" cy="20448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7" name="Text Placeholder 36"/>
          <p:cNvSpPr>
            <a:spLocks noGrp="1"/>
          </p:cNvSpPr>
          <p:nvPr>
            <p:ph type="body" sz="quarter" idx="14" hasCustomPrompt="1"/>
          </p:nvPr>
        </p:nvSpPr>
        <p:spPr>
          <a:xfrm>
            <a:off x="4712423" y="1857600"/>
            <a:ext cx="4054154"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9" name="Content Placeholder 38"/>
          <p:cNvSpPr>
            <a:spLocks noGrp="1"/>
          </p:cNvSpPr>
          <p:nvPr>
            <p:ph sz="quarter" idx="15" hasCustomPrompt="1"/>
          </p:nvPr>
        </p:nvSpPr>
        <p:spPr>
          <a:xfrm>
            <a:off x="4712423" y="2219327"/>
            <a:ext cx="4054154" cy="180974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1" name="Text Placeholder 40"/>
          <p:cNvSpPr>
            <a:spLocks noGrp="1"/>
          </p:cNvSpPr>
          <p:nvPr>
            <p:ph type="body" sz="quarter" idx="16" hasCustomPrompt="1"/>
          </p:nvPr>
        </p:nvSpPr>
        <p:spPr>
          <a:xfrm>
            <a:off x="325315" y="4202078"/>
            <a:ext cx="4054154"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43" name="Content Placeholder 42"/>
          <p:cNvSpPr>
            <a:spLocks noGrp="1"/>
          </p:cNvSpPr>
          <p:nvPr>
            <p:ph sz="quarter" idx="17" hasCustomPrompt="1"/>
          </p:nvPr>
        </p:nvSpPr>
        <p:spPr>
          <a:xfrm>
            <a:off x="325315" y="4562477"/>
            <a:ext cx="4054154" cy="180932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5" name="Text Placeholder 44"/>
          <p:cNvSpPr>
            <a:spLocks noGrp="1"/>
          </p:cNvSpPr>
          <p:nvPr>
            <p:ph type="body" sz="quarter" idx="18" hasCustomPrompt="1"/>
          </p:nvPr>
        </p:nvSpPr>
        <p:spPr>
          <a:xfrm>
            <a:off x="4712423" y="4202078"/>
            <a:ext cx="4054154"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7" name="Content Placeholder 46"/>
          <p:cNvSpPr>
            <a:spLocks noGrp="1"/>
          </p:cNvSpPr>
          <p:nvPr>
            <p:ph sz="quarter" idx="19" hasCustomPrompt="1"/>
          </p:nvPr>
        </p:nvSpPr>
        <p:spPr>
          <a:xfrm>
            <a:off x="4712423" y="4562477"/>
            <a:ext cx="4054154" cy="1809327"/>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3152371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5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112630"/>
            <a:ext cx="8088923" cy="2123658"/>
          </a:xfrm>
          <a:prstGeom prst="rect">
            <a:avLst/>
          </a:prstGeom>
          <a:noFill/>
        </p:spPr>
        <p:txBody>
          <a:bodyPr wrap="square" rtlCol="0">
            <a:spAutoFit/>
          </a:bodyPr>
          <a:lstStyle/>
          <a:p>
            <a:pPr algn="ctr"/>
            <a:r>
              <a:rPr lang="en-AU" sz="6600" b="1" u="none" dirty="0">
                <a:solidFill>
                  <a:schemeClr val="bg1"/>
                </a:solidFill>
              </a:rPr>
              <a:t>KEY</a:t>
            </a:r>
            <a:r>
              <a:rPr lang="en-AU" sz="6600" b="1" u="none" baseline="0" dirty="0">
                <a:solidFill>
                  <a:schemeClr val="bg1"/>
                </a:solidFill>
              </a:rPr>
              <a:t> MESSAGE COMBINATION SLIDES</a:t>
            </a:r>
          </a:p>
        </p:txBody>
      </p:sp>
    </p:spTree>
    <p:extLst>
      <p:ext uri="{BB962C8B-B14F-4D97-AF65-F5344CB8AC3E}">
        <p14:creationId xmlns:p14="http://schemas.microsoft.com/office/powerpoint/2010/main" val="14313332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 ACROSS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90000"/>
              <a:buFont typeface="Wingdings" pitchFamily="2" charset="2"/>
              <a:buChar char="l"/>
              <a:defRPr baseline="0">
                <a:latin typeface="+mn-lt"/>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lvl="2"/>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2" y="1227123"/>
            <a:ext cx="6274509"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2" y="1586369"/>
            <a:ext cx="6274509" cy="4785856"/>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sp>
        <p:nvSpPr>
          <p:cNvPr id="7" name="TextBox 6"/>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13"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4" name="TextBox 13"/>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8770205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X2 ACROSS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90000"/>
              <a:buFont typeface="Wingdings" pitchFamily="2" charset="2"/>
              <a:buChar char="l"/>
              <a:defRPr baseline="0">
                <a:latin typeface="+mn-lt"/>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lvl="2"/>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2" y="1227600"/>
            <a:ext cx="6274509"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2" y="1590677"/>
            <a:ext cx="6274509" cy="213275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2485662" y="3889663"/>
            <a:ext cx="6274509"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2485662" y="4244575"/>
            <a:ext cx="6274509" cy="2124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8" name="TextBox 1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6925591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ACROSS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6673"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6673" y="1590673"/>
            <a:ext cx="3057231" cy="478155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04381"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04381" y="1590673"/>
            <a:ext cx="3057231" cy="4781551"/>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6" y="228600"/>
            <a:ext cx="7573292" cy="519590"/>
          </a:xfrm>
          <a:prstGeom prst="rect">
            <a:avLst/>
          </a:prstGeom>
        </p:spPr>
        <p:txBody>
          <a:bodyPr/>
          <a:lstStyle>
            <a:lvl1pPr>
              <a:defRPr b="1" baseline="0"/>
            </a:lvl1pPr>
          </a:lstStyle>
          <a:p>
            <a:r>
              <a:rPr lang="en-AU" noProof="0" dirty="0"/>
              <a:t>Click to insert page title</a:t>
            </a:r>
          </a:p>
        </p:txBody>
      </p: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6" name="TextBox 15"/>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0127417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X3 ACROSS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1" y="1227600"/>
            <a:ext cx="6280616"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1" y="1592944"/>
            <a:ext cx="6280616"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2485661" y="2952749"/>
            <a:ext cx="6280616"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2485661" y="3312600"/>
            <a:ext cx="6280616"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2485661" y="4676775"/>
            <a:ext cx="6280616"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2485661" y="5041900"/>
            <a:ext cx="6280616"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9886848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X2 ACROSS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1"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1" y="1590676"/>
            <a:ext cx="3057231" cy="213240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09041"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09041" y="1590676"/>
            <a:ext cx="3057231" cy="2132408"/>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2485661"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2485661" y="4244750"/>
            <a:ext cx="3057231" cy="2124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8" name="Text Placeholder 47"/>
          <p:cNvSpPr>
            <a:spLocks noGrp="1"/>
          </p:cNvSpPr>
          <p:nvPr>
            <p:ph type="body" sz="quarter" idx="18" hasCustomPrompt="1"/>
          </p:nvPr>
        </p:nvSpPr>
        <p:spPr>
          <a:xfrm>
            <a:off x="5709041"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52" name="Content Placeholder 51"/>
          <p:cNvSpPr>
            <a:spLocks noGrp="1"/>
          </p:cNvSpPr>
          <p:nvPr>
            <p:ph sz="quarter" idx="19" hasCustomPrompt="1"/>
          </p:nvPr>
        </p:nvSpPr>
        <p:spPr>
          <a:xfrm>
            <a:off x="5709041" y="4244750"/>
            <a:ext cx="3057231" cy="2124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22" name="TextBox 2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7813978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X3 ACROSS WITH SIDE KM">
    <p:spTree>
      <p:nvGrpSpPr>
        <p:cNvPr id="1" name=""/>
        <p:cNvGrpSpPr/>
        <p:nvPr/>
      </p:nvGrpSpPr>
      <p:grpSpPr>
        <a:xfrm>
          <a:off x="0" y="0"/>
          <a:ext cx="0" cy="0"/>
          <a:chOff x="0" y="0"/>
          <a:chExt cx="0" cy="0"/>
        </a:xfrm>
      </p:grpSpPr>
      <p:sp>
        <p:nvSpPr>
          <p:cNvPr id="18" name="Title 17"/>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baseline="0">
                <a:latin typeface="+mn-lt"/>
                <a:sym typeface="Wingdings"/>
              </a:defRPr>
            </a:lvl4pPr>
            <a:lvl5pPr marL="542925" indent="-180975">
              <a:buClrTx/>
              <a:buSzPct val="120000"/>
              <a:buFont typeface="Arial" pitchFamily="34" charset="0"/>
              <a:buChar char="–"/>
              <a:defRPr>
                <a:solidFill>
                  <a:schemeClr val="tx1"/>
                </a:solidFill>
                <a:latin typeface="+mn-lt"/>
                <a:sym typeface="Wingdings"/>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086"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086" y="1592944"/>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13008"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13008" y="1592944"/>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2485086" y="2952749"/>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2485086" y="33147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8" name="Text Placeholder 47"/>
          <p:cNvSpPr>
            <a:spLocks noGrp="1"/>
          </p:cNvSpPr>
          <p:nvPr>
            <p:ph type="body" sz="quarter" idx="18" hasCustomPrompt="1"/>
          </p:nvPr>
        </p:nvSpPr>
        <p:spPr>
          <a:xfrm>
            <a:off x="5713008" y="2952749"/>
            <a:ext cx="305723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52" name="Content Placeholder 51"/>
          <p:cNvSpPr>
            <a:spLocks noGrp="1"/>
          </p:cNvSpPr>
          <p:nvPr>
            <p:ph sz="quarter" idx="19" hasCustomPrompt="1"/>
          </p:nvPr>
        </p:nvSpPr>
        <p:spPr>
          <a:xfrm>
            <a:off x="5713008" y="33147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54" name="Text Placeholder 53"/>
          <p:cNvSpPr>
            <a:spLocks noGrp="1"/>
          </p:cNvSpPr>
          <p:nvPr>
            <p:ph type="body" sz="quarter" idx="20" hasCustomPrompt="1"/>
          </p:nvPr>
        </p:nvSpPr>
        <p:spPr>
          <a:xfrm>
            <a:off x="2485086" y="4676775"/>
            <a:ext cx="3057231" cy="360000"/>
          </a:xfrm>
          <a:prstGeom prst="rect">
            <a:avLst/>
          </a:prstGeom>
        </p:spPr>
        <p:txBody>
          <a:bodyPr anchor="b"/>
          <a:lstStyle>
            <a:lvl1pPr>
              <a:defRPr sz="1100" b="1">
                <a:solidFill>
                  <a:schemeClr val="accent2"/>
                </a:solidFill>
              </a:defRPr>
            </a:lvl1pPr>
          </a:lstStyle>
          <a:p>
            <a:pPr lvl="0"/>
            <a:r>
              <a:rPr lang="en-AU" noProof="0" dirty="0"/>
              <a:t>Click to insert sub-title 5</a:t>
            </a:r>
          </a:p>
        </p:txBody>
      </p:sp>
      <p:sp>
        <p:nvSpPr>
          <p:cNvPr id="56" name="Content Placeholder 55"/>
          <p:cNvSpPr>
            <a:spLocks noGrp="1"/>
          </p:cNvSpPr>
          <p:nvPr>
            <p:ph sz="quarter" idx="21" hasCustomPrompt="1"/>
          </p:nvPr>
        </p:nvSpPr>
        <p:spPr>
          <a:xfrm>
            <a:off x="2485086" y="50419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58" name="Text Placeholder 57"/>
          <p:cNvSpPr>
            <a:spLocks noGrp="1"/>
          </p:cNvSpPr>
          <p:nvPr>
            <p:ph type="body" sz="quarter" idx="22" hasCustomPrompt="1"/>
          </p:nvPr>
        </p:nvSpPr>
        <p:spPr>
          <a:xfrm>
            <a:off x="5713008" y="4676775"/>
            <a:ext cx="3057231" cy="360000"/>
          </a:xfrm>
          <a:prstGeom prst="rect">
            <a:avLst/>
          </a:prstGeom>
        </p:spPr>
        <p:txBody>
          <a:bodyPr anchor="b"/>
          <a:lstStyle>
            <a:lvl1pPr>
              <a:defRPr sz="1100" b="1">
                <a:solidFill>
                  <a:schemeClr val="accent2"/>
                </a:solidFill>
              </a:defRPr>
            </a:lvl1pPr>
          </a:lstStyle>
          <a:p>
            <a:pPr lvl="0"/>
            <a:r>
              <a:rPr lang="en-AU" noProof="0" dirty="0"/>
              <a:t>Click to insert sub-title 6</a:t>
            </a:r>
          </a:p>
        </p:txBody>
      </p:sp>
      <p:sp>
        <p:nvSpPr>
          <p:cNvPr id="60" name="Content Placeholder 59"/>
          <p:cNvSpPr>
            <a:spLocks noGrp="1"/>
          </p:cNvSpPr>
          <p:nvPr>
            <p:ph sz="quarter" idx="23" hasCustomPrompt="1"/>
          </p:nvPr>
        </p:nvSpPr>
        <p:spPr>
          <a:xfrm>
            <a:off x="5713008" y="50419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9" name="TextBox 1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16239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Black">
    <p:spTree>
      <p:nvGrpSpPr>
        <p:cNvPr id="1" name=""/>
        <p:cNvGrpSpPr/>
        <p:nvPr/>
      </p:nvGrpSpPr>
      <p:grpSpPr>
        <a:xfrm>
          <a:off x="0" y="0"/>
          <a:ext cx="0" cy="0"/>
          <a:chOff x="0" y="0"/>
          <a:chExt cx="0" cy="0"/>
        </a:xfrm>
      </p:grpSpPr>
      <p:sp>
        <p:nvSpPr>
          <p:cNvPr id="2" name="Rectangle 1"/>
          <p:cNvSpPr/>
          <p:nvPr/>
        </p:nvSpPr>
        <p:spPr>
          <a:xfrm>
            <a:off x="0" y="0"/>
            <a:ext cx="9144000" cy="6985898"/>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32889774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5 MIX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5" name="Text Placeholder 24"/>
          <p:cNvSpPr>
            <a:spLocks noGrp="1"/>
          </p:cNvSpPr>
          <p:nvPr>
            <p:ph type="body" sz="quarter" idx="11" hasCustomPrompt="1"/>
          </p:nvPr>
        </p:nvSpPr>
        <p:spPr>
          <a:xfrm>
            <a:off x="325315" y="6369052"/>
            <a:ext cx="8440616" cy="288925"/>
          </a:xfrm>
          <a:prstGeom prst="rect">
            <a:avLst/>
          </a:prstGeom>
        </p:spPr>
        <p:txBody>
          <a:bodyPr anchor="b"/>
          <a:lstStyle>
            <a:lvl1pPr>
              <a:defRPr sz="700"/>
            </a:lvl1pPr>
          </a:lstStyle>
          <a:p>
            <a:pPr lvl="0"/>
            <a:r>
              <a:rPr lang="en-AU" noProof="0"/>
              <a:t>Click to insert source</a:t>
            </a:r>
          </a:p>
        </p:txBody>
      </p:sp>
      <p:sp>
        <p:nvSpPr>
          <p:cNvPr id="27" name="Text Placeholder 26"/>
          <p:cNvSpPr>
            <a:spLocks noGrp="1"/>
          </p:cNvSpPr>
          <p:nvPr>
            <p:ph type="body" sz="quarter" idx="12" hasCustomPrompt="1"/>
          </p:nvPr>
        </p:nvSpPr>
        <p:spPr>
          <a:xfrm>
            <a:off x="2485661" y="1228725"/>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1" y="1589559"/>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05412" y="1228725"/>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05412" y="1589559"/>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2485661" y="2952749"/>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2485661" y="33147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8" name="Text Placeholder 47"/>
          <p:cNvSpPr>
            <a:spLocks noGrp="1"/>
          </p:cNvSpPr>
          <p:nvPr>
            <p:ph type="body" sz="quarter" idx="18" hasCustomPrompt="1"/>
          </p:nvPr>
        </p:nvSpPr>
        <p:spPr>
          <a:xfrm>
            <a:off x="5705412" y="2952749"/>
            <a:ext cx="3057231" cy="360000"/>
          </a:xfrm>
          <a:prstGeom prst="rect">
            <a:avLst/>
          </a:prstGeom>
        </p:spPr>
        <p:txBody>
          <a:bodyPr anchor="b"/>
          <a:lstStyle>
            <a:lvl1pPr>
              <a:defRPr sz="1100" b="1">
                <a:solidFill>
                  <a:schemeClr val="accent2"/>
                </a:solidFill>
              </a:defRPr>
            </a:lvl1pPr>
          </a:lstStyle>
          <a:p>
            <a:pPr lvl="0"/>
            <a:r>
              <a:rPr lang="en-AU" noProof="0" dirty="0"/>
              <a:t>Click to insert sub-title 4</a:t>
            </a:r>
          </a:p>
        </p:txBody>
      </p:sp>
      <p:sp>
        <p:nvSpPr>
          <p:cNvPr id="52" name="Content Placeholder 51"/>
          <p:cNvSpPr>
            <a:spLocks noGrp="1"/>
          </p:cNvSpPr>
          <p:nvPr>
            <p:ph sz="quarter" idx="19" hasCustomPrompt="1"/>
          </p:nvPr>
        </p:nvSpPr>
        <p:spPr>
          <a:xfrm>
            <a:off x="5705412" y="3314700"/>
            <a:ext cx="3057231"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54" name="Text Placeholder 53"/>
          <p:cNvSpPr>
            <a:spLocks noGrp="1"/>
          </p:cNvSpPr>
          <p:nvPr>
            <p:ph type="body" sz="quarter" idx="20" hasCustomPrompt="1"/>
          </p:nvPr>
        </p:nvSpPr>
        <p:spPr>
          <a:xfrm>
            <a:off x="2485661" y="4676775"/>
            <a:ext cx="6280616" cy="360000"/>
          </a:xfrm>
          <a:prstGeom prst="rect">
            <a:avLst/>
          </a:prstGeom>
        </p:spPr>
        <p:txBody>
          <a:bodyPr anchor="b"/>
          <a:lstStyle>
            <a:lvl1pPr>
              <a:defRPr sz="1100" b="1">
                <a:solidFill>
                  <a:schemeClr val="accent2"/>
                </a:solidFill>
              </a:defRPr>
            </a:lvl1pPr>
          </a:lstStyle>
          <a:p>
            <a:pPr lvl="0"/>
            <a:r>
              <a:rPr lang="en-AU" noProof="0" dirty="0"/>
              <a:t>Click to insert sub-title 5</a:t>
            </a:r>
          </a:p>
        </p:txBody>
      </p:sp>
      <p:sp>
        <p:nvSpPr>
          <p:cNvPr id="56" name="Content Placeholder 55"/>
          <p:cNvSpPr>
            <a:spLocks noGrp="1"/>
          </p:cNvSpPr>
          <p:nvPr>
            <p:ph sz="quarter" idx="21" hasCustomPrompt="1"/>
          </p:nvPr>
        </p:nvSpPr>
        <p:spPr>
          <a:xfrm>
            <a:off x="2485661" y="5041900"/>
            <a:ext cx="6280616" cy="13320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5"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6" name="TextBox 15"/>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0945678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2 + 2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086"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086" y="1590675"/>
            <a:ext cx="3057231" cy="47815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10764" y="1227600"/>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10764" y="1590675"/>
            <a:ext cx="3057231" cy="21336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5710764"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5710764" y="4248151"/>
            <a:ext cx="3057231" cy="21259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2" name="TextBox 1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6002129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2 + 2 WITH SIDE KM REVERSED">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086" y="1228724"/>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086" y="1590674"/>
            <a:ext cx="3057231" cy="213360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2485086"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2485086" y="4248151"/>
            <a:ext cx="3057231" cy="21259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5710764" y="1228724"/>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5710764" y="1590675"/>
            <a:ext cx="3057231" cy="47815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2" name="TextBox 1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7589506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 + 2 WITH SIDE KM">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1" y="1228723"/>
            <a:ext cx="6280616"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1" y="1590675"/>
            <a:ext cx="6280616" cy="2137734"/>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2485661"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2485661" y="4248150"/>
            <a:ext cx="3057231" cy="2124074"/>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5709138" y="3889663"/>
            <a:ext cx="3057231"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5709138" y="4248151"/>
            <a:ext cx="3057231" cy="21259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a:lvl1pPr>
          </a:lstStyle>
          <a:p>
            <a:r>
              <a:rPr lang="en-AU" noProof="0" dirty="0"/>
              <a:t>Click to insert page title</a:t>
            </a:r>
          </a:p>
        </p:txBody>
      </p:sp>
      <p:sp>
        <p:nvSpPr>
          <p:cNvPr id="1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2" name="TextBox 1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176998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 + 2 WITH SIDE KM REVERSED">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325315" y="1266825"/>
            <a:ext cx="1993847" cy="5105400"/>
          </a:xfrm>
          <a:prstGeom prst="rect">
            <a:avLst/>
          </a:prstGeom>
        </p:spPr>
        <p:txBody>
          <a:bodyPr/>
          <a:lstStyle>
            <a:lvl1pPr>
              <a:defRPr lang="en-AU" sz="1600" kern="1200" noProof="0" dirty="0" smtClean="0">
                <a:solidFill>
                  <a:schemeClr val="tx2"/>
                </a:solidFill>
                <a:latin typeface="+mn-lt"/>
                <a:ea typeface="+mn-ea"/>
                <a:cs typeface="+mn-cs"/>
              </a:defRPr>
            </a:lvl1pPr>
            <a:lvl2pPr marL="0" indent="0">
              <a:buNone/>
              <a:defRPr baseline="0">
                <a:latin typeface="+mn-lt"/>
                <a:sym typeface="Wingdings"/>
              </a:defRPr>
            </a:lvl2pPr>
            <a:lvl3pPr marL="180975" indent="-180975">
              <a:buClr>
                <a:schemeClr val="accent2"/>
              </a:buClr>
              <a:buSzPct val="100000"/>
              <a:buFont typeface="Wingdings" pitchFamily="2" charset="2"/>
              <a:buChar char=""/>
              <a:defRPr lang="en-AU" sz="1000" kern="1200" baseline="0" noProof="0" dirty="0" smtClean="0">
                <a:solidFill>
                  <a:schemeClr val="tx1"/>
                </a:solidFill>
                <a:latin typeface="+mn-lt"/>
                <a:ea typeface="+mn-ea"/>
                <a:cs typeface="+mn-cs"/>
              </a:defRPr>
            </a:lvl3pPr>
            <a:lvl4pPr marL="361950" indent="-180975">
              <a:buFont typeface="Arial" pitchFamily="34" charset="0"/>
              <a:buChar char="–"/>
              <a:defRPr>
                <a:latin typeface="+mn-lt"/>
              </a:defRPr>
            </a:lvl4pPr>
            <a:lvl5pPr marL="542925" indent="-180975">
              <a:buClrTx/>
              <a:buSzPct val="120000"/>
              <a:buFont typeface="Arial" pitchFamily="34" charset="0"/>
              <a:buChar char="–"/>
              <a:defRPr>
                <a:solidFill>
                  <a:schemeClr val="tx1"/>
                </a:solidFill>
                <a:latin typeface="+mn-lt"/>
              </a:defRPr>
            </a:lvl5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dirty="0"/>
              <a:t>Click to insert key message</a:t>
            </a:r>
          </a:p>
          <a:p>
            <a:pPr lvl="1"/>
            <a:r>
              <a:rPr lang="en-AU" noProof="0" dirty="0"/>
              <a:t>Paragraph text</a:t>
            </a:r>
          </a:p>
          <a:p>
            <a:pPr marL="180975" lvl="2" indent="-180975" algn="l" defTabSz="914400" rtl="0" eaLnBrk="1" latinLnBrk="0" hangingPunct="1">
              <a:spcBef>
                <a:spcPts val="0"/>
              </a:spcBef>
              <a:spcAft>
                <a:spcPts val="600"/>
              </a:spcAft>
              <a:buClr>
                <a:schemeClr val="accent2"/>
              </a:buClr>
              <a:buSzPct val="90000"/>
              <a:buFont typeface="Wingdings" pitchFamily="2" charset="2"/>
              <a:buChar char="l"/>
            </a:pPr>
            <a:r>
              <a:rPr lang="en-AU" noProof="0" dirty="0"/>
              <a:t>Bullet level 1</a:t>
            </a:r>
          </a:p>
          <a:p>
            <a:pPr lvl="3"/>
            <a:r>
              <a:rPr lang="en-AU" noProof="0" dirty="0"/>
              <a:t>Bullet level 2</a:t>
            </a:r>
          </a:p>
          <a:p>
            <a:pPr lvl="4"/>
            <a:r>
              <a:rPr lang="en-AU" noProof="0" dirty="0"/>
              <a:t>Bullet level 3</a:t>
            </a:r>
          </a:p>
        </p:txBody>
      </p:sp>
      <p:sp>
        <p:nvSpPr>
          <p:cNvPr id="27" name="Text Placeholder 26"/>
          <p:cNvSpPr>
            <a:spLocks noGrp="1"/>
          </p:cNvSpPr>
          <p:nvPr>
            <p:ph type="body" sz="quarter" idx="12" hasCustomPrompt="1"/>
          </p:nvPr>
        </p:nvSpPr>
        <p:spPr>
          <a:xfrm>
            <a:off x="2485661" y="1228461"/>
            <a:ext cx="3057231"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30" name="Content Placeholder 29"/>
          <p:cNvSpPr>
            <a:spLocks noGrp="1"/>
          </p:cNvSpPr>
          <p:nvPr>
            <p:ph sz="quarter" idx="13" hasCustomPrompt="1"/>
          </p:nvPr>
        </p:nvSpPr>
        <p:spPr>
          <a:xfrm>
            <a:off x="2485661" y="1590675"/>
            <a:ext cx="3057231" cy="2135882"/>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33" name="Text Placeholder 32"/>
          <p:cNvSpPr>
            <a:spLocks noGrp="1"/>
          </p:cNvSpPr>
          <p:nvPr>
            <p:ph type="body" sz="quarter" idx="14" hasCustomPrompt="1"/>
          </p:nvPr>
        </p:nvSpPr>
        <p:spPr>
          <a:xfrm>
            <a:off x="5705841" y="1228461"/>
            <a:ext cx="3057231" cy="360000"/>
          </a:xfrm>
          <a:prstGeom prst="rect">
            <a:avLst/>
          </a:prstGeom>
        </p:spPr>
        <p:txBody>
          <a:bodyPr anchor="b"/>
          <a:lstStyle>
            <a:lvl1pPr>
              <a:defRPr sz="1100" b="1">
                <a:solidFill>
                  <a:schemeClr val="accent2"/>
                </a:solidFill>
              </a:defRPr>
            </a:lvl1pPr>
          </a:lstStyle>
          <a:p>
            <a:pPr lvl="0"/>
            <a:r>
              <a:rPr lang="en-AU" noProof="0" dirty="0"/>
              <a:t>Click to insert sub-title 2</a:t>
            </a:r>
          </a:p>
        </p:txBody>
      </p:sp>
      <p:sp>
        <p:nvSpPr>
          <p:cNvPr id="36" name="Content Placeholder 35"/>
          <p:cNvSpPr>
            <a:spLocks noGrp="1"/>
          </p:cNvSpPr>
          <p:nvPr>
            <p:ph sz="quarter" idx="15" hasCustomPrompt="1"/>
          </p:nvPr>
        </p:nvSpPr>
        <p:spPr>
          <a:xfrm>
            <a:off x="5705841" y="1590675"/>
            <a:ext cx="3057231" cy="2135882"/>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40" name="Text Placeholder 39"/>
          <p:cNvSpPr>
            <a:spLocks noGrp="1"/>
          </p:cNvSpPr>
          <p:nvPr>
            <p:ph type="body" sz="quarter" idx="16" hasCustomPrompt="1"/>
          </p:nvPr>
        </p:nvSpPr>
        <p:spPr>
          <a:xfrm>
            <a:off x="2485661" y="3889663"/>
            <a:ext cx="6280616" cy="360000"/>
          </a:xfrm>
          <a:prstGeom prst="rect">
            <a:avLst/>
          </a:prstGeom>
        </p:spPr>
        <p:txBody>
          <a:bodyPr anchor="b"/>
          <a:lstStyle>
            <a:lvl1pPr>
              <a:defRPr sz="1100" b="1">
                <a:solidFill>
                  <a:schemeClr val="accent2"/>
                </a:solidFill>
              </a:defRPr>
            </a:lvl1pPr>
          </a:lstStyle>
          <a:p>
            <a:pPr lvl="0"/>
            <a:r>
              <a:rPr lang="en-AU" noProof="0" dirty="0"/>
              <a:t>Click to insert sub-title 3</a:t>
            </a:r>
          </a:p>
        </p:txBody>
      </p:sp>
      <p:sp>
        <p:nvSpPr>
          <p:cNvPr id="44" name="Content Placeholder 43"/>
          <p:cNvSpPr>
            <a:spLocks noGrp="1"/>
          </p:cNvSpPr>
          <p:nvPr>
            <p:ph sz="quarter" idx="17" hasCustomPrompt="1"/>
          </p:nvPr>
        </p:nvSpPr>
        <p:spPr>
          <a:xfrm>
            <a:off x="2485661" y="4248151"/>
            <a:ext cx="6280616" cy="2125925"/>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7" name="Title 16"/>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11"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12" name="TextBox 11"/>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9312248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6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112630"/>
            <a:ext cx="8088923" cy="2123658"/>
          </a:xfrm>
          <a:prstGeom prst="rect">
            <a:avLst/>
          </a:prstGeom>
          <a:noFill/>
        </p:spPr>
        <p:txBody>
          <a:bodyPr wrap="square" rtlCol="0">
            <a:spAutoFit/>
          </a:bodyPr>
          <a:lstStyle/>
          <a:p>
            <a:pPr algn="ctr"/>
            <a:r>
              <a:rPr lang="en-AU" sz="6600" b="1" dirty="0">
                <a:solidFill>
                  <a:srgbClr val="FFFFFF"/>
                </a:solidFill>
              </a:rPr>
              <a:t>DISCLAIMER,</a:t>
            </a:r>
            <a:r>
              <a:rPr lang="en-AU" sz="6600" b="1" baseline="0" dirty="0">
                <a:solidFill>
                  <a:srgbClr val="FFFFFF"/>
                </a:solidFill>
              </a:rPr>
              <a:t> </a:t>
            </a:r>
            <a:r>
              <a:rPr lang="en-AU" sz="6600" b="1" dirty="0">
                <a:solidFill>
                  <a:srgbClr val="FFFFFF"/>
                </a:solidFill>
              </a:rPr>
              <a:t>MAP &amp; DIAGRAM LAYOUTS</a:t>
            </a:r>
          </a:p>
        </p:txBody>
      </p:sp>
    </p:spTree>
    <p:extLst>
      <p:ext uri="{BB962C8B-B14F-4D97-AF65-F5344CB8AC3E}">
        <p14:creationId xmlns:p14="http://schemas.microsoft.com/office/powerpoint/2010/main" val="33597261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13" name="Text Placeholder 12"/>
          <p:cNvSpPr>
            <a:spLocks noGrp="1"/>
          </p:cNvSpPr>
          <p:nvPr>
            <p:ph type="body" sz="quarter" idx="10" hasCustomPrompt="1"/>
          </p:nvPr>
        </p:nvSpPr>
        <p:spPr>
          <a:xfrm>
            <a:off x="325315" y="1857375"/>
            <a:ext cx="8440616" cy="4514850"/>
          </a:xfrm>
          <a:prstGeom prst="rect">
            <a:avLst/>
          </a:prstGeom>
        </p:spPr>
        <p:txBody>
          <a:bodyPr anchor="t">
            <a:normAutofit/>
          </a:bodyPr>
          <a:lstStyle>
            <a:lvl1pPr marL="0" indent="0">
              <a:spcAft>
                <a:spcPts val="360"/>
              </a:spcAft>
              <a:buFontTx/>
              <a:buNone/>
              <a:tabLst/>
              <a:defRPr sz="800"/>
            </a:lvl1pPr>
            <a:lvl2pPr>
              <a:buFontTx/>
              <a:buNone/>
              <a:defRPr/>
            </a:lvl2pPr>
            <a:lvl3pPr>
              <a:buFontTx/>
              <a:buNone/>
              <a:defRPr/>
            </a:lvl3pPr>
            <a:lvl4pPr>
              <a:buFontTx/>
              <a:buNone/>
              <a:defRPr/>
            </a:lvl4pPr>
          </a:lstStyle>
          <a:p>
            <a:pPr lvl="0"/>
            <a:r>
              <a:rPr lang="en-AU" noProof="0"/>
              <a:t>Insert text</a:t>
            </a:r>
          </a:p>
        </p:txBody>
      </p:sp>
      <p:sp>
        <p:nvSpPr>
          <p:cNvPr id="5" name="Title 4"/>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sp>
        <p:nvSpPr>
          <p:cNvPr id="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8" name="TextBox 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4510129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PAGE">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20" name="Title 19"/>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sp>
        <p:nvSpPr>
          <p:cNvPr id="6"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7" name="TextBox 6"/>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2541311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3 PAGE BLANK FOR MAP">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1" name="Text Placeholder 30"/>
          <p:cNvSpPr>
            <a:spLocks noGrp="1"/>
          </p:cNvSpPr>
          <p:nvPr>
            <p:ph type="body" sz="quarter" idx="11" hasCustomPrompt="1"/>
          </p:nvPr>
        </p:nvSpPr>
        <p:spPr>
          <a:xfrm>
            <a:off x="325315" y="6369052"/>
            <a:ext cx="8440616" cy="288925"/>
          </a:xfrm>
          <a:prstGeom prst="rect">
            <a:avLst/>
          </a:prstGeom>
        </p:spPr>
        <p:txBody>
          <a:bodyPr anchor="b" anchorCtr="0"/>
          <a:lstStyle>
            <a:lvl1pPr>
              <a:spcAft>
                <a:spcPts val="0"/>
              </a:spcAft>
              <a:defRPr sz="700"/>
            </a:lvl1pPr>
          </a:lstStyle>
          <a:p>
            <a:pPr lvl="0"/>
            <a:r>
              <a:rPr lang="en-AU" noProof="0"/>
              <a:t>Click to insert source</a:t>
            </a:r>
          </a:p>
        </p:txBody>
      </p:sp>
      <p:sp>
        <p:nvSpPr>
          <p:cNvPr id="35" name="Content Placeholder 34"/>
          <p:cNvSpPr>
            <a:spLocks noGrp="1"/>
          </p:cNvSpPr>
          <p:nvPr>
            <p:ph sz="quarter" idx="13" hasCustomPrompt="1"/>
          </p:nvPr>
        </p:nvSpPr>
        <p:spPr>
          <a:xfrm>
            <a:off x="325315" y="2219327"/>
            <a:ext cx="1993847" cy="4152899"/>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18" name="Text Placeholder 17"/>
          <p:cNvSpPr>
            <a:spLocks noGrp="1"/>
          </p:cNvSpPr>
          <p:nvPr>
            <p:ph type="body" sz="quarter" idx="24" hasCustomPrompt="1"/>
          </p:nvPr>
        </p:nvSpPr>
        <p:spPr>
          <a:xfrm>
            <a:off x="325315" y="1857600"/>
            <a:ext cx="1993847" cy="360000"/>
          </a:xfrm>
          <a:prstGeom prst="rect">
            <a:avLst/>
          </a:prstGeom>
        </p:spPr>
        <p:txBody>
          <a:bodyPr anchor="b"/>
          <a:lstStyle>
            <a:lvl1pPr>
              <a:defRPr sz="1100" b="1">
                <a:solidFill>
                  <a:schemeClr val="accent2"/>
                </a:solidFill>
              </a:defRPr>
            </a:lvl1pPr>
          </a:lstStyle>
          <a:p>
            <a:pPr lvl="0"/>
            <a:r>
              <a:rPr lang="en-AU" noProof="0" dirty="0"/>
              <a:t>Click to insert sub-title 1</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8"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9" name="TextBox 8"/>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15307110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3 PAGE BLANK FOR MAP NO HEADING">
    <p:spTree>
      <p:nvGrpSpPr>
        <p:cNvPr id="1" name=""/>
        <p:cNvGrpSpPr/>
        <p:nvPr/>
      </p:nvGrpSpPr>
      <p:grpSpPr>
        <a:xfrm>
          <a:off x="0" y="0"/>
          <a:ext cx="0" cy="0"/>
          <a:chOff x="0" y="0"/>
          <a:chExt cx="0" cy="0"/>
        </a:xfrm>
      </p:grpSpPr>
      <p:sp>
        <p:nvSpPr>
          <p:cNvPr id="29" name="Text Placeholder 28"/>
          <p:cNvSpPr>
            <a:spLocks noGrp="1"/>
          </p:cNvSpPr>
          <p:nvPr>
            <p:ph type="body" sz="quarter" idx="10" hasCustomPrompt="1"/>
          </p:nvPr>
        </p:nvSpPr>
        <p:spPr>
          <a:xfrm>
            <a:off x="325316" y="1228725"/>
            <a:ext cx="7578969" cy="628650"/>
          </a:xfrm>
          <a:prstGeom prst="rect">
            <a:avLst/>
          </a:prstGeom>
          <a:ln w="3175">
            <a:noFill/>
          </a:ln>
        </p:spPr>
        <p:txBody>
          <a:bodyPr vert="horz" lIns="91440" tIns="36000" rIns="36000" bIns="36000" rtlCol="0">
            <a:noAutofit/>
          </a:bodyPr>
          <a:lstStyle>
            <a:lvl1pPr>
              <a:defRPr lang="en-AU" sz="1600" kern="1200" noProof="0" smtClean="0">
                <a:solidFill>
                  <a:schemeClr val="tx2"/>
                </a:solidFill>
                <a:latin typeface="+mn-lt"/>
                <a:ea typeface="+mn-ea"/>
                <a:cs typeface="+mn-cs"/>
              </a:defRPr>
            </a:lvl1pPr>
          </a:lstStyle>
          <a:p>
            <a:pPr marL="0" lvl="0" indent="0" algn="l" defTabSz="914400" rtl="0" eaLnBrk="1" latinLnBrk="0" hangingPunct="1">
              <a:lnSpc>
                <a:spcPct val="100000"/>
              </a:lnSpc>
              <a:spcBef>
                <a:spcPts val="0"/>
              </a:spcBef>
              <a:spcAft>
                <a:spcPts val="600"/>
              </a:spcAft>
              <a:buClr>
                <a:schemeClr val="accent3"/>
              </a:buClr>
              <a:buSzPct val="80000"/>
              <a:buFont typeface="Wingdings" pitchFamily="2" charset="2"/>
              <a:buNone/>
            </a:pPr>
            <a:r>
              <a:rPr lang="en-AU" noProof="0"/>
              <a:t>Click to insert key message</a:t>
            </a:r>
          </a:p>
        </p:txBody>
      </p:sp>
      <p:sp>
        <p:nvSpPr>
          <p:cNvPr id="31" name="Text Placeholder 30"/>
          <p:cNvSpPr>
            <a:spLocks noGrp="1"/>
          </p:cNvSpPr>
          <p:nvPr>
            <p:ph type="body" sz="quarter" idx="11" hasCustomPrompt="1"/>
          </p:nvPr>
        </p:nvSpPr>
        <p:spPr>
          <a:xfrm>
            <a:off x="325315" y="6369052"/>
            <a:ext cx="8440616" cy="288925"/>
          </a:xfrm>
          <a:prstGeom prst="rect">
            <a:avLst/>
          </a:prstGeom>
        </p:spPr>
        <p:txBody>
          <a:bodyPr anchor="b" anchorCtr="0"/>
          <a:lstStyle>
            <a:lvl1pPr>
              <a:spcAft>
                <a:spcPts val="0"/>
              </a:spcAft>
              <a:defRPr sz="700"/>
            </a:lvl1pPr>
          </a:lstStyle>
          <a:p>
            <a:pPr lvl="0"/>
            <a:r>
              <a:rPr lang="en-AU" noProof="0"/>
              <a:t>Click to insert source</a:t>
            </a:r>
          </a:p>
        </p:txBody>
      </p:sp>
      <p:sp>
        <p:nvSpPr>
          <p:cNvPr id="35" name="Content Placeholder 34"/>
          <p:cNvSpPr>
            <a:spLocks noGrp="1"/>
          </p:cNvSpPr>
          <p:nvPr>
            <p:ph sz="quarter" idx="13" hasCustomPrompt="1"/>
          </p:nvPr>
        </p:nvSpPr>
        <p:spPr>
          <a:xfrm>
            <a:off x="325315" y="1857375"/>
            <a:ext cx="1993847" cy="4514850"/>
          </a:xfrm>
          <a:prstGeom prst="rect">
            <a:avLst/>
          </a:prstGeom>
        </p:spPr>
        <p:txBody>
          <a:bodyPr/>
          <a:lstStyle>
            <a:lvl1pPr>
              <a:defRPr/>
            </a:lvl1pPr>
          </a:lstStyle>
          <a:p>
            <a:pPr lvl="0"/>
            <a:r>
              <a:rPr lang="en-AU" noProof="0" dirty="0"/>
              <a:t>Click to insert text/table/graph</a:t>
            </a:r>
          </a:p>
          <a:p>
            <a:pPr lvl="1"/>
            <a:r>
              <a:rPr lang="en-AU" noProof="0" dirty="0"/>
              <a:t>Bullet L1</a:t>
            </a:r>
          </a:p>
          <a:p>
            <a:pPr lvl="2"/>
            <a:r>
              <a:rPr lang="en-AU" noProof="0" dirty="0"/>
              <a:t>Bullet L2</a:t>
            </a:r>
          </a:p>
          <a:p>
            <a:pPr lvl="3"/>
            <a:r>
              <a:rPr lang="en-AU" noProof="0" dirty="0"/>
              <a:t>Bullet L3</a:t>
            </a:r>
          </a:p>
        </p:txBody>
      </p:sp>
      <p:sp>
        <p:nvSpPr>
          <p:cNvPr id="20" name="Title 19"/>
          <p:cNvSpPr>
            <a:spLocks noGrp="1"/>
          </p:cNvSpPr>
          <p:nvPr>
            <p:ph type="title" hasCustomPrompt="1"/>
          </p:nvPr>
        </p:nvSpPr>
        <p:spPr>
          <a:xfrm>
            <a:off x="325315" y="228603"/>
            <a:ext cx="7573292" cy="948265"/>
          </a:xfrm>
          <a:prstGeom prst="rect">
            <a:avLst/>
          </a:prstGeom>
        </p:spPr>
        <p:txBody>
          <a:bodyPr/>
          <a:lstStyle>
            <a:lvl1pPr>
              <a:defRPr b="1"/>
            </a:lvl1pPr>
          </a:lstStyle>
          <a:p>
            <a:r>
              <a:rPr lang="en-AU" noProof="0" dirty="0"/>
              <a:t>Click to insert page title</a:t>
            </a:r>
          </a:p>
        </p:txBody>
      </p:sp>
      <p:sp>
        <p:nvSpPr>
          <p:cNvPr id="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8" name="TextBox 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283109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ASIC">
    <p:spTree>
      <p:nvGrpSpPr>
        <p:cNvPr id="1" name=""/>
        <p:cNvGrpSpPr/>
        <p:nvPr/>
      </p:nvGrpSpPr>
      <p:grpSpPr>
        <a:xfrm>
          <a:off x="0" y="0"/>
          <a:ext cx="0" cy="0"/>
          <a:chOff x="0" y="0"/>
          <a:chExt cx="0" cy="0"/>
        </a:xfrm>
      </p:grpSpPr>
      <p:sp>
        <p:nvSpPr>
          <p:cNvPr id="2" name="Rectangle 1"/>
          <p:cNvSpPr/>
          <p:nvPr/>
        </p:nvSpPr>
        <p:spPr>
          <a:xfrm>
            <a:off x="1" y="2"/>
            <a:ext cx="9143999" cy="6857999"/>
          </a:xfrm>
          <a:prstGeom prst="rect">
            <a:avLst/>
          </a:prstGeom>
          <a:solidFill>
            <a:srgbClr val="F04E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bg1"/>
              </a:solidFill>
            </a:endParaRPr>
          </a:p>
        </p:txBody>
      </p:sp>
      <p:sp>
        <p:nvSpPr>
          <p:cNvPr id="5" name="TextBox 4"/>
          <p:cNvSpPr txBox="1"/>
          <p:nvPr/>
        </p:nvSpPr>
        <p:spPr>
          <a:xfrm>
            <a:off x="586154" y="2897068"/>
            <a:ext cx="8088923" cy="2123658"/>
          </a:xfrm>
          <a:prstGeom prst="rect">
            <a:avLst/>
          </a:prstGeom>
          <a:noFill/>
        </p:spPr>
        <p:txBody>
          <a:bodyPr wrap="square" rtlCol="0">
            <a:spAutoFit/>
          </a:bodyPr>
          <a:lstStyle/>
          <a:p>
            <a:pPr algn="ctr"/>
            <a:r>
              <a:rPr lang="en-AU" sz="6600" b="1" dirty="0">
                <a:solidFill>
                  <a:schemeClr val="bg1">
                    <a:lumMod val="95000"/>
                  </a:schemeClr>
                </a:solidFill>
              </a:rPr>
              <a:t>SECTION</a:t>
            </a:r>
            <a:r>
              <a:rPr lang="en-AU" sz="6600" b="1" baseline="0" dirty="0">
                <a:solidFill>
                  <a:schemeClr val="bg1">
                    <a:lumMod val="95000"/>
                  </a:schemeClr>
                </a:solidFill>
              </a:rPr>
              <a:t> COVER SLIDES</a:t>
            </a:r>
            <a:endParaRPr lang="en-AU" sz="6600" b="1" dirty="0">
              <a:solidFill>
                <a:schemeClr val="bg1">
                  <a:lumMod val="95000"/>
                </a:schemeClr>
              </a:solidFill>
            </a:endParaRPr>
          </a:p>
        </p:txBody>
      </p:sp>
    </p:spTree>
    <p:extLst>
      <p:ext uri="{BB962C8B-B14F-4D97-AF65-F5344CB8AC3E}">
        <p14:creationId xmlns:p14="http://schemas.microsoft.com/office/powerpoint/2010/main" val="27571004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GUIDE POSITIONS">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325316" y="1229007"/>
          <a:ext cx="8449408" cy="5143218"/>
        </p:xfrm>
        <a:graphic>
          <a:graphicData uri="http://schemas.openxmlformats.org/drawingml/2006/table">
            <a:tbl>
              <a:tblPr firstRow="1" bandRow="1">
                <a:tableStyleId>{5940675A-B579-460E-94D1-54222C63F5DA}</a:tableStyleId>
              </a:tblPr>
              <a:tblGrid>
                <a:gridCol w="4058666">
                  <a:extLst>
                    <a:ext uri="{9D8B030D-6E8A-4147-A177-3AD203B41FA5}">
                      <a16:colId xmlns:a16="http://schemas.microsoft.com/office/drawing/2014/main" val="20000"/>
                    </a:ext>
                  </a:extLst>
                </a:gridCol>
                <a:gridCol w="332076">
                  <a:extLst>
                    <a:ext uri="{9D8B030D-6E8A-4147-A177-3AD203B41FA5}">
                      <a16:colId xmlns:a16="http://schemas.microsoft.com/office/drawing/2014/main" val="20001"/>
                    </a:ext>
                  </a:extLst>
                </a:gridCol>
                <a:gridCol w="4058666">
                  <a:extLst>
                    <a:ext uri="{9D8B030D-6E8A-4147-A177-3AD203B41FA5}">
                      <a16:colId xmlns:a16="http://schemas.microsoft.com/office/drawing/2014/main" val="20002"/>
                    </a:ext>
                  </a:extLst>
                </a:gridCol>
              </a:tblGrid>
              <a:tr h="630000">
                <a:tc gridSpan="3">
                  <a:txBody>
                    <a:bodyPr/>
                    <a:lstStyle/>
                    <a:p>
                      <a:endParaRPr lang="en-AU" sz="16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hMerge="1">
                  <a:txBody>
                    <a:bodyPr/>
                    <a:lstStyle/>
                    <a:p>
                      <a:endParaRPr lang="en-AU" sz="1600" dirty="0"/>
                    </a:p>
                  </a:txBody>
                  <a:tcPr>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hMerge="1">
                  <a:txBody>
                    <a:bodyPr/>
                    <a:lstStyle/>
                    <a:p>
                      <a:endParaRPr lang="en-AU" sz="1600" dirty="0"/>
                    </a:p>
                  </a:txBody>
                  <a:tcPr>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0"/>
                  </a:ext>
                </a:extLst>
              </a:tr>
              <a:tr h="360318">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1"/>
                  </a:ext>
                </a:extLst>
              </a:tr>
              <a:tr h="4152900">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hasCustomPrompt="1"/>
          </p:nvPr>
        </p:nvSpPr>
        <p:spPr>
          <a:xfrm>
            <a:off x="325316" y="228600"/>
            <a:ext cx="7573292" cy="519590"/>
          </a:xfrm>
          <a:prstGeom prst="rect">
            <a:avLst/>
          </a:prstGeom>
        </p:spPr>
        <p:txBody>
          <a:bodyPr/>
          <a:lstStyle>
            <a:lvl1pPr>
              <a:defRPr b="1"/>
            </a:lvl1pPr>
          </a:lstStyle>
          <a:p>
            <a:r>
              <a:rPr lang="en-AU" noProof="0" dirty="0"/>
              <a:t>Click to insert page title</a:t>
            </a:r>
          </a:p>
        </p:txBody>
      </p:sp>
      <p:graphicFrame>
        <p:nvGraphicFramePr>
          <p:cNvPr id="5" name="Table 4"/>
          <p:cNvGraphicFramePr>
            <a:graphicFrameLocks noGrp="1"/>
          </p:cNvGraphicFramePr>
          <p:nvPr/>
        </p:nvGraphicFramePr>
        <p:xfrm>
          <a:off x="325316" y="1229007"/>
          <a:ext cx="8449408" cy="5143218"/>
        </p:xfrm>
        <a:graphic>
          <a:graphicData uri="http://schemas.openxmlformats.org/drawingml/2006/table">
            <a:tbl>
              <a:tblPr firstRow="1" bandRow="1">
                <a:tableStyleId>{5940675A-B579-460E-94D1-54222C63F5DA}</a:tableStyleId>
              </a:tblPr>
              <a:tblGrid>
                <a:gridCol w="4058666">
                  <a:extLst>
                    <a:ext uri="{9D8B030D-6E8A-4147-A177-3AD203B41FA5}">
                      <a16:colId xmlns:a16="http://schemas.microsoft.com/office/drawing/2014/main" val="20000"/>
                    </a:ext>
                  </a:extLst>
                </a:gridCol>
                <a:gridCol w="332076">
                  <a:extLst>
                    <a:ext uri="{9D8B030D-6E8A-4147-A177-3AD203B41FA5}">
                      <a16:colId xmlns:a16="http://schemas.microsoft.com/office/drawing/2014/main" val="20001"/>
                    </a:ext>
                  </a:extLst>
                </a:gridCol>
                <a:gridCol w="4058666">
                  <a:extLst>
                    <a:ext uri="{9D8B030D-6E8A-4147-A177-3AD203B41FA5}">
                      <a16:colId xmlns:a16="http://schemas.microsoft.com/office/drawing/2014/main" val="20002"/>
                    </a:ext>
                  </a:extLst>
                </a:gridCol>
              </a:tblGrid>
              <a:tr h="630000">
                <a:tc gridSpan="3">
                  <a:txBody>
                    <a:bodyPr/>
                    <a:lstStyle/>
                    <a:p>
                      <a:endParaRPr lang="en-AU" sz="16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hMerge="1">
                  <a:txBody>
                    <a:bodyPr/>
                    <a:lstStyle/>
                    <a:p>
                      <a:endParaRPr lang="en-AU" sz="1600" dirty="0"/>
                    </a:p>
                  </a:txBody>
                  <a:tcPr>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hMerge="1">
                  <a:txBody>
                    <a:bodyPr/>
                    <a:lstStyle/>
                    <a:p>
                      <a:endParaRPr lang="en-AU" sz="1600" dirty="0"/>
                    </a:p>
                  </a:txBody>
                  <a:tcPr>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0"/>
                  </a:ext>
                </a:extLst>
              </a:tr>
              <a:tr h="360318">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sz="1100"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1"/>
                  </a:ext>
                </a:extLst>
              </a:tr>
              <a:tr h="4152900">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tc>
                  <a:txBody>
                    <a:bodyPr/>
                    <a:lstStyle/>
                    <a:p>
                      <a:endParaRPr lang="en-AU" dirty="0"/>
                    </a:p>
                  </a:txBody>
                  <a:tcPr marL="84407" marR="84407">
                    <a:lnL w="6350" cap="flat" cmpd="sng" algn="ctr">
                      <a:solidFill>
                        <a:srgbClr val="A7A8AB"/>
                      </a:solidFill>
                      <a:prstDash val="solid"/>
                      <a:round/>
                      <a:headEnd type="none" w="med" len="med"/>
                      <a:tailEnd type="none" w="med" len="med"/>
                    </a:lnL>
                    <a:lnR w="6350" cap="flat" cmpd="sng" algn="ctr">
                      <a:solidFill>
                        <a:srgbClr val="A7A8AB"/>
                      </a:solidFill>
                      <a:prstDash val="solid"/>
                      <a:round/>
                      <a:headEnd type="none" w="med" len="med"/>
                      <a:tailEnd type="none" w="med" len="med"/>
                    </a:lnR>
                    <a:lnT w="6350" cap="flat" cmpd="sng" algn="ctr">
                      <a:solidFill>
                        <a:srgbClr val="A7A8AB"/>
                      </a:solidFill>
                      <a:prstDash val="solid"/>
                      <a:round/>
                      <a:headEnd type="none" w="med" len="med"/>
                      <a:tailEnd type="none" w="med" len="med"/>
                    </a:lnT>
                    <a:lnB w="6350" cap="flat" cmpd="sng" algn="ctr">
                      <a:solidFill>
                        <a:srgbClr val="A7A8A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 Placeholder 7"/>
          <p:cNvSpPr>
            <a:spLocks noGrp="1"/>
          </p:cNvSpPr>
          <p:nvPr>
            <p:ph type="body" sz="quarter" idx="4294967295" hasCustomPrompt="1"/>
          </p:nvPr>
        </p:nvSpPr>
        <p:spPr>
          <a:xfrm>
            <a:off x="249943" y="6637743"/>
            <a:ext cx="7016813" cy="241251"/>
          </a:xfrm>
          <a:prstGeom prst="rect">
            <a:avLst/>
          </a:prstGeom>
        </p:spPr>
        <p:txBody>
          <a:bodyPr/>
          <a:lstStyle>
            <a:lvl1pPr>
              <a:defRPr sz="900" baseline="0">
                <a:solidFill>
                  <a:srgbClr val="7F7F7F"/>
                </a:solidFill>
              </a:defRPr>
            </a:lvl1pPr>
          </a:lstStyle>
          <a:p>
            <a:r>
              <a:rPr lang="en-AU" sz="800" dirty="0">
                <a:solidFill>
                  <a:srgbClr val="7F7F7F"/>
                </a:solidFill>
              </a:rPr>
              <a:t>Click to insert content source</a:t>
            </a:r>
          </a:p>
        </p:txBody>
      </p:sp>
      <p:sp>
        <p:nvSpPr>
          <p:cNvPr id="8" name="TextBox 7"/>
          <p:cNvSpPr txBox="1"/>
          <p:nvPr/>
        </p:nvSpPr>
        <p:spPr>
          <a:xfrm>
            <a:off x="8617340" y="6642083"/>
            <a:ext cx="465231" cy="180000"/>
          </a:xfrm>
          <a:prstGeom prst="rect">
            <a:avLst/>
          </a:prstGeom>
          <a:noFill/>
          <a:ln>
            <a:noFill/>
          </a:ln>
        </p:spPr>
        <p:txBody>
          <a:bodyPr wrap="none" lIns="36000" tIns="36000" rIns="36000" bIns="36000" rtlCol="0" anchor="ctr">
            <a:noAutofit/>
          </a:bodyPr>
          <a:lstStyle/>
          <a:p>
            <a:pPr algn="r"/>
            <a:r>
              <a:rPr lang="en-AU" sz="700" b="0" cap="all" baseline="0" dirty="0">
                <a:solidFill>
                  <a:schemeClr val="tx1">
                    <a:lumMod val="75000"/>
                    <a:lumOff val="25000"/>
                  </a:schemeClr>
                </a:solidFill>
              </a:rPr>
              <a:t>page </a:t>
            </a:r>
            <a:fld id="{98244388-90F9-497B-838B-A3C4647C218A}" type="slidenum">
              <a:rPr lang="en-AU" sz="700" b="0" cap="all" baseline="0" smtClean="0">
                <a:solidFill>
                  <a:schemeClr val="tx1">
                    <a:lumMod val="75000"/>
                    <a:lumOff val="25000"/>
                  </a:schemeClr>
                </a:solidFill>
              </a:rPr>
              <a:pPr algn="r"/>
              <a:t>‹#›</a:t>
            </a:fld>
            <a:endParaRPr lang="en-AU" sz="700" b="0" cap="all" baseline="0" dirty="0">
              <a:solidFill>
                <a:schemeClr val="tx1">
                  <a:lumMod val="75000"/>
                  <a:lumOff val="25000"/>
                </a:schemeClr>
              </a:solidFill>
            </a:endParaRPr>
          </a:p>
        </p:txBody>
      </p:sp>
    </p:spTree>
    <p:extLst>
      <p:ext uri="{BB962C8B-B14F-4D97-AF65-F5344CB8AC3E}">
        <p14:creationId xmlns:p14="http://schemas.microsoft.com/office/powerpoint/2010/main" val="385850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sp>
        <p:nvSpPr>
          <p:cNvPr id="3" name="Rectangle 2"/>
          <p:cNvSpPr/>
          <p:nvPr/>
        </p:nvSpPr>
        <p:spPr>
          <a:xfrm>
            <a:off x="188401" y="2017128"/>
            <a:ext cx="8776727" cy="4241196"/>
          </a:xfrm>
          <a:prstGeom prst="rect">
            <a:avLst/>
          </a:prstGeom>
          <a:solidFill>
            <a:srgbClr val="A8A9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AU" sz="1000" dirty="0">
              <a:solidFill>
                <a:schemeClr val="bg1"/>
              </a:solidFill>
            </a:endParaRPr>
          </a:p>
        </p:txBody>
      </p:sp>
      <p:sp>
        <p:nvSpPr>
          <p:cNvPr id="64" name="TextBox 63"/>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79" name="TextBox 78"/>
          <p:cNvSpPr txBox="1"/>
          <p:nvPr/>
        </p:nvSpPr>
        <p:spPr>
          <a:xfrm>
            <a:off x="172389" y="6557123"/>
            <a:ext cx="1115616" cy="298800"/>
          </a:xfrm>
          <a:prstGeom prst="rect">
            <a:avLst/>
          </a:prstGeom>
          <a:noFill/>
        </p:spPr>
        <p:txBody>
          <a:bodyPr wrap="none" lIns="36000" tIns="36000" rIns="36000" bIns="36000" rtlCol="0" anchor="ctr">
            <a:noAutofit/>
          </a:bodyPr>
          <a:lstStyle/>
          <a:p>
            <a:pPr algn="l"/>
            <a:r>
              <a:rPr lang="en-AU" sz="700" b="0" cap="all" baseline="0" dirty="0">
                <a:solidFill>
                  <a:schemeClr val="bg1"/>
                </a:solidFill>
              </a:rPr>
              <a:t>STRICTLY CONFIDENTIAL</a:t>
            </a:r>
          </a:p>
        </p:txBody>
      </p:sp>
      <p:sp>
        <p:nvSpPr>
          <p:cNvPr id="8" name="TextBox 7"/>
          <p:cNvSpPr txBox="1"/>
          <p:nvPr/>
        </p:nvSpPr>
        <p:spPr>
          <a:xfrm>
            <a:off x="10320200" y="317526"/>
            <a:ext cx="84406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noAutofit/>
          </a:bodyPr>
          <a:lstStyle/>
          <a:p>
            <a:pPr algn="ctr"/>
            <a:endParaRPr lang="en-US" sz="1000" dirty="0">
              <a:solidFill>
                <a:schemeClr val="tx1"/>
              </a:solidFill>
            </a:endParaRPr>
          </a:p>
        </p:txBody>
      </p:sp>
      <p:sp>
        <p:nvSpPr>
          <p:cNvPr id="48" name="TextBox 47"/>
          <p:cNvSpPr txBox="1"/>
          <p:nvPr/>
        </p:nvSpPr>
        <p:spPr>
          <a:xfrm>
            <a:off x="188400" y="1621692"/>
            <a:ext cx="8776728" cy="366486"/>
          </a:xfrm>
          <a:prstGeom prst="rect">
            <a:avLst/>
          </a:prstGeom>
          <a:solidFill>
            <a:schemeClr val="tx1"/>
          </a:solidFill>
        </p:spPr>
        <p:txBody>
          <a:bodyPr wrap="square" rtlCol="0" anchor="b" anchorCtr="0">
            <a:noAutofit/>
          </a:bodyPr>
          <a:lstStyle/>
          <a:p>
            <a:pPr algn="l"/>
            <a:r>
              <a:rPr lang="en-AU" sz="2000" cap="all" baseline="0" dirty="0">
                <a:solidFill>
                  <a:schemeClr val="bg1"/>
                </a:solidFill>
                <a:latin typeface="+mj-lt"/>
              </a:rPr>
              <a:t>     Contents</a:t>
            </a:r>
          </a:p>
        </p:txBody>
      </p:sp>
    </p:spTree>
    <p:extLst>
      <p:ext uri="{BB962C8B-B14F-4D97-AF65-F5344CB8AC3E}">
        <p14:creationId xmlns:p14="http://schemas.microsoft.com/office/powerpoint/2010/main" val="173736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slideLayout" Target="../slideLayouts/slideLayout70.xml"/><Relationship Id="rId63" Type="http://schemas.openxmlformats.org/officeDocument/2006/relationships/slideLayout" Target="../slideLayouts/slideLayout7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62" Type="http://schemas.openxmlformats.org/officeDocument/2006/relationships/slideLayout" Target="../slideLayouts/slideLayout7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8" Type="http://schemas.openxmlformats.org/officeDocument/2006/relationships/slideLayout" Target="../slideLayouts/slideLayout73.xml"/><Relationship Id="rId66" Type="http://schemas.openxmlformats.org/officeDocument/2006/relationships/theme" Target="../theme/theme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57" Type="http://schemas.openxmlformats.org/officeDocument/2006/relationships/slideLayout" Target="../slideLayouts/slideLayout72.xml"/><Relationship Id="rId61" Type="http://schemas.openxmlformats.org/officeDocument/2006/relationships/slideLayout" Target="../slideLayouts/slideLayout76.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60" Type="http://schemas.openxmlformats.org/officeDocument/2006/relationships/slideLayout" Target="../slideLayouts/slideLayout75.xml"/><Relationship Id="rId65" Type="http://schemas.openxmlformats.org/officeDocument/2006/relationships/slideLayout" Target="../slideLayouts/slideLayout80.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slideLayout" Target="../slideLayouts/slideLayout71.xml"/><Relationship Id="rId64" Type="http://schemas.openxmlformats.org/officeDocument/2006/relationships/slideLayout" Target="../slideLayouts/slideLayout79.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5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130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986003" y="6604295"/>
            <a:ext cx="1242419" cy="207411"/>
          </a:xfrm>
          <a:prstGeom prst="rect">
            <a:avLst/>
          </a:prstGeom>
          <a:noFill/>
        </p:spPr>
        <p:txBody>
          <a:bodyPr wrap="none" lIns="90000" tIns="36000" rIns="36000" bIns="36000" rtlCol="0" anchor="ctr">
            <a:noAutofit/>
          </a:bodyPr>
          <a:lstStyle/>
          <a:p>
            <a:pPr algn="r"/>
            <a:r>
              <a:rPr lang="en-AU" sz="900" b="1" cap="none" baseline="0" dirty="0">
                <a:solidFill>
                  <a:schemeClr val="bg1">
                    <a:lumMod val="50000"/>
                  </a:schemeClr>
                </a:solidFill>
              </a:rPr>
              <a:t>Commercial in confidence</a:t>
            </a:r>
            <a:endParaRPr lang="en-AU" sz="900" b="0" cap="none" baseline="0" dirty="0">
              <a:solidFill>
                <a:schemeClr val="bg1">
                  <a:lumMod val="50000"/>
                </a:schemeClr>
              </a:solidFill>
            </a:endParaRPr>
          </a:p>
        </p:txBody>
      </p:sp>
      <p:sp>
        <p:nvSpPr>
          <p:cNvPr id="2" name="Rectangle 1"/>
          <p:cNvSpPr/>
          <p:nvPr/>
        </p:nvSpPr>
        <p:spPr>
          <a:xfrm>
            <a:off x="1" y="6451539"/>
            <a:ext cx="7905647" cy="152754"/>
          </a:xfrm>
          <a:prstGeom prst="rect">
            <a:avLst/>
          </a:prstGeom>
          <a:solidFill>
            <a:srgbClr val="231F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lstStyle/>
          <a:p>
            <a:pPr algn="ctr"/>
            <a:endParaRPr lang="en-US" sz="1000" dirty="0">
              <a:solidFill>
                <a:schemeClr val="tx1"/>
              </a:solidFill>
            </a:endParaRPr>
          </a:p>
        </p:txBody>
      </p:sp>
    </p:spTree>
    <p:extLst>
      <p:ext uri="{BB962C8B-B14F-4D97-AF65-F5344CB8AC3E}">
        <p14:creationId xmlns:p14="http://schemas.microsoft.com/office/powerpoint/2010/main" val="215286799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13" r:id="rId37"/>
    <p:sldLayoutId id="2147483714" r:id="rId38"/>
    <p:sldLayoutId id="2147483715" r:id="rId39"/>
    <p:sldLayoutId id="2147483716" r:id="rId40"/>
    <p:sldLayoutId id="2147483717" r:id="rId41"/>
    <p:sldLayoutId id="2147483718" r:id="rId42"/>
    <p:sldLayoutId id="2147483719" r:id="rId43"/>
    <p:sldLayoutId id="2147483720" r:id="rId44"/>
    <p:sldLayoutId id="2147483721" r:id="rId45"/>
    <p:sldLayoutId id="2147483722" r:id="rId46"/>
    <p:sldLayoutId id="2147483723" r:id="rId47"/>
    <p:sldLayoutId id="2147483724" r:id="rId48"/>
    <p:sldLayoutId id="2147483725" r:id="rId49"/>
    <p:sldLayoutId id="2147483726" r:id="rId50"/>
    <p:sldLayoutId id="2147483727" r:id="rId51"/>
    <p:sldLayoutId id="2147483728" r:id="rId52"/>
    <p:sldLayoutId id="2147483729" r:id="rId53"/>
    <p:sldLayoutId id="2147483730" r:id="rId54"/>
    <p:sldLayoutId id="2147483731" r:id="rId55"/>
    <p:sldLayoutId id="2147483732" r:id="rId56"/>
    <p:sldLayoutId id="2147483733" r:id="rId57"/>
    <p:sldLayoutId id="2147483734" r:id="rId58"/>
    <p:sldLayoutId id="2147483735" r:id="rId59"/>
    <p:sldLayoutId id="2147483736" r:id="rId60"/>
    <p:sldLayoutId id="2147483737" r:id="rId61"/>
    <p:sldLayoutId id="2147483738" r:id="rId62"/>
    <p:sldLayoutId id="2147483739" r:id="rId63"/>
    <p:sldLayoutId id="2147483740" r:id="rId64"/>
    <p:sldLayoutId id="2147483741" r:id="rId65"/>
  </p:sldLayoutIdLst>
  <p:hf hdr="0" ftr="0" dt="0"/>
  <p:txStyles>
    <p:titleStyle>
      <a:lvl1pPr algn="l" defTabSz="914400" rtl="0" eaLnBrk="1" latinLnBrk="0" hangingPunct="1">
        <a:lnSpc>
          <a:spcPct val="90000"/>
        </a:lnSpc>
        <a:spcBef>
          <a:spcPct val="0"/>
        </a:spcBef>
        <a:buNone/>
        <a:defRPr sz="2600" kern="1200" cap="none" baseline="0">
          <a:solidFill>
            <a:srgbClr val="F04E1D"/>
          </a:solidFill>
          <a:latin typeface="+mj-lt"/>
          <a:ea typeface="+mj-ea"/>
          <a:cs typeface="+mj-cs"/>
        </a:defRPr>
      </a:lvl1pPr>
    </p:titleStyle>
    <p:bodyStyle>
      <a:lvl1pPr marL="0" indent="0" algn="l" defTabSz="914400" rtl="0" eaLnBrk="1" latinLnBrk="0" hangingPunct="1">
        <a:spcBef>
          <a:spcPts val="0"/>
        </a:spcBef>
        <a:spcAft>
          <a:spcPts val="600"/>
        </a:spcAft>
        <a:buClr>
          <a:schemeClr val="accent3"/>
        </a:buClr>
        <a:buSzPct val="80000"/>
        <a:buFont typeface="Wingdings" pitchFamily="2" charset="2"/>
        <a:buNone/>
        <a:defRPr sz="1000" kern="1200">
          <a:solidFill>
            <a:schemeClr val="tx1"/>
          </a:solidFill>
          <a:latin typeface="+mn-lt"/>
          <a:ea typeface="+mn-ea"/>
          <a:cs typeface="+mn-cs"/>
        </a:defRPr>
      </a:lvl1pPr>
      <a:lvl2pPr marL="180975" indent="-180975" algn="l" defTabSz="914400" rtl="0" eaLnBrk="1" latinLnBrk="0" hangingPunct="1">
        <a:spcBef>
          <a:spcPts val="0"/>
        </a:spcBef>
        <a:spcAft>
          <a:spcPts val="600"/>
        </a:spcAft>
        <a:buClr>
          <a:srgbClr val="F04E1D"/>
        </a:buClr>
        <a:buSzPct val="85000"/>
        <a:buFont typeface="Wingdings" pitchFamily="2" charset="2"/>
        <a:buChar char=""/>
        <a:defRPr sz="1000" kern="1200">
          <a:solidFill>
            <a:schemeClr val="tx1"/>
          </a:solidFill>
          <a:latin typeface="+mn-lt"/>
          <a:ea typeface="+mn-ea"/>
          <a:cs typeface="+mn-cs"/>
        </a:defRPr>
      </a:lvl2pPr>
      <a:lvl3pPr marL="361950" indent="-180975" algn="l" defTabSz="914400" rtl="0" eaLnBrk="1" latinLnBrk="0" hangingPunct="1">
        <a:spcBef>
          <a:spcPts val="0"/>
        </a:spcBef>
        <a:spcAft>
          <a:spcPts val="600"/>
        </a:spcAft>
        <a:buClr>
          <a:schemeClr val="tx1"/>
        </a:buClr>
        <a:buSzPct val="120000"/>
        <a:buFont typeface="HelveticaNeue LT 45 Lt" pitchFamily="34" charset="0"/>
        <a:buChar char="—"/>
        <a:defRPr sz="1000" kern="1200">
          <a:solidFill>
            <a:schemeClr val="tx1"/>
          </a:solidFill>
          <a:latin typeface="+mn-lt"/>
          <a:ea typeface="+mn-ea"/>
          <a:cs typeface="+mn-cs"/>
        </a:defRPr>
      </a:lvl3pPr>
      <a:lvl4pPr marL="542925" indent="-180975" algn="l" defTabSz="914400" rtl="0" eaLnBrk="1" latinLnBrk="0" hangingPunct="1">
        <a:spcBef>
          <a:spcPts val="0"/>
        </a:spcBef>
        <a:spcAft>
          <a:spcPts val="600"/>
        </a:spcAft>
        <a:buClr>
          <a:schemeClr val="tx1"/>
        </a:buClr>
        <a:buSzPct val="120000"/>
        <a:buFont typeface="HelveticaNeue LT 45 Lt" pitchFamily="34" charset="0"/>
        <a:buChar char="—"/>
        <a:defRPr sz="1000" kern="1200" baseline="0">
          <a:solidFill>
            <a:schemeClr val="tx1"/>
          </a:solidFill>
          <a:latin typeface="+mn-lt"/>
          <a:ea typeface="+mn-ea"/>
          <a:cs typeface="+mn-cs"/>
        </a:defRPr>
      </a:lvl4pPr>
      <a:lvl5pPr marL="2057400" indent="-228600" algn="l" defTabSz="914400" rtl="0" eaLnBrk="1" latinLnBrk="0" hangingPunct="1">
        <a:spcBef>
          <a:spcPts val="0"/>
        </a:spcBef>
        <a:spcAft>
          <a:spcPts val="360"/>
        </a:spcAft>
        <a:buFont typeface="Calibri" pitchFamily="34" charset="0"/>
        <a:buChar char="—"/>
        <a:defRPr sz="1000" kern="1200">
          <a:solidFill>
            <a:srgbClr val="4D4F53"/>
          </a:solidFill>
          <a:latin typeface="HelveticaNeue LT 45 L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postgis.net/" TargetMode="External"/><Relationship Id="rId2" Type="http://schemas.openxmlformats.org/officeDocument/2006/relationships/hyperlink" Target="http://http/geopandas.or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AE4D46-7AB6-4DBC-82A3-0ADBAA28885E}"/>
              </a:ext>
            </a:extLst>
          </p:cNvPr>
          <p:cNvSpPr>
            <a:spLocks noGrp="1"/>
          </p:cNvSpPr>
          <p:nvPr>
            <p:ph type="body" sz="quarter" idx="10"/>
          </p:nvPr>
        </p:nvSpPr>
        <p:spPr/>
        <p:txBody>
          <a:bodyPr/>
          <a:lstStyle/>
          <a:p>
            <a:r>
              <a:rPr lang="en-US" dirty="0"/>
              <a:t>Where is most livable part in Melbourne</a:t>
            </a:r>
            <a:endParaRPr lang="en-AU" dirty="0"/>
          </a:p>
        </p:txBody>
      </p:sp>
      <p:sp>
        <p:nvSpPr>
          <p:cNvPr id="5" name="Text Placeholder 4">
            <a:extLst>
              <a:ext uri="{FF2B5EF4-FFF2-40B4-BE49-F238E27FC236}">
                <a16:creationId xmlns:a16="http://schemas.microsoft.com/office/drawing/2014/main" id="{2B6A8006-2445-4863-8EB6-BF93CE8775AD}"/>
              </a:ext>
            </a:extLst>
          </p:cNvPr>
          <p:cNvSpPr>
            <a:spLocks noGrp="1"/>
          </p:cNvSpPr>
          <p:nvPr>
            <p:ph type="body" sz="quarter" idx="11"/>
          </p:nvPr>
        </p:nvSpPr>
        <p:spPr/>
        <p:txBody>
          <a:bodyPr/>
          <a:lstStyle/>
          <a:p>
            <a:r>
              <a:rPr lang="en-US" dirty="0"/>
              <a:t>IBM Coursera capstone project</a:t>
            </a:r>
            <a:endParaRPr lang="en-AU" dirty="0"/>
          </a:p>
        </p:txBody>
      </p:sp>
      <p:sp>
        <p:nvSpPr>
          <p:cNvPr id="6" name="Text Placeholder 5">
            <a:extLst>
              <a:ext uri="{FF2B5EF4-FFF2-40B4-BE49-F238E27FC236}">
                <a16:creationId xmlns:a16="http://schemas.microsoft.com/office/drawing/2014/main" id="{D6591D49-5F78-4644-8328-6EDC9E36F851}"/>
              </a:ext>
            </a:extLst>
          </p:cNvPr>
          <p:cNvSpPr>
            <a:spLocks noGrp="1"/>
          </p:cNvSpPr>
          <p:nvPr>
            <p:ph type="body" sz="quarter" idx="12"/>
          </p:nvPr>
        </p:nvSpPr>
        <p:spPr/>
        <p:txBody>
          <a:bodyPr/>
          <a:lstStyle/>
          <a:p>
            <a:r>
              <a:rPr lang="en-US" dirty="0"/>
              <a:t>Oct 2018</a:t>
            </a:r>
          </a:p>
          <a:p>
            <a:r>
              <a:rPr lang="en-US" dirty="0"/>
              <a:t>By Ruiping DU</a:t>
            </a:r>
            <a:endParaRPr lang="en-AU" dirty="0"/>
          </a:p>
        </p:txBody>
      </p:sp>
      <p:pic>
        <p:nvPicPr>
          <p:cNvPr id="7" name="Graphic 6">
            <a:extLst>
              <a:ext uri="{FF2B5EF4-FFF2-40B4-BE49-F238E27FC236}">
                <a16:creationId xmlns:a16="http://schemas.microsoft.com/office/drawing/2014/main" id="{D27B56CA-7FE5-4A22-9E31-6CFCF5487A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892" y="683173"/>
            <a:ext cx="4236865" cy="666914"/>
          </a:xfrm>
          <a:prstGeom prst="rect">
            <a:avLst/>
          </a:prstGeom>
        </p:spPr>
      </p:pic>
      <p:pic>
        <p:nvPicPr>
          <p:cNvPr id="9" name="Picture 8">
            <a:extLst>
              <a:ext uri="{FF2B5EF4-FFF2-40B4-BE49-F238E27FC236}">
                <a16:creationId xmlns:a16="http://schemas.microsoft.com/office/drawing/2014/main" id="{06F75D52-674C-4B90-ABB0-1C2115013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92" y="1823545"/>
            <a:ext cx="2147031" cy="858812"/>
          </a:xfrm>
          <a:prstGeom prst="rect">
            <a:avLst/>
          </a:prstGeom>
        </p:spPr>
      </p:pic>
    </p:spTree>
    <p:extLst>
      <p:ext uri="{BB962C8B-B14F-4D97-AF65-F5344CB8AC3E}">
        <p14:creationId xmlns:p14="http://schemas.microsoft.com/office/powerpoint/2010/main" val="427995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E818382-67E8-4811-8278-E740BBB4AAD2}"/>
              </a:ext>
            </a:extLst>
          </p:cNvPr>
          <p:cNvGraphicFramePr>
            <a:graphicFrameLocks noGrp="1"/>
          </p:cNvGraphicFramePr>
          <p:nvPr>
            <p:extLst>
              <p:ext uri="{D42A27DB-BD31-4B8C-83A1-F6EECF244321}">
                <p14:modId xmlns:p14="http://schemas.microsoft.com/office/powerpoint/2010/main" val="2132394604"/>
              </p:ext>
            </p:extLst>
          </p:nvPr>
        </p:nvGraphicFramePr>
        <p:xfrm>
          <a:off x="289034" y="2111703"/>
          <a:ext cx="6096000" cy="2595880"/>
        </p:xfrm>
        <a:graphic>
          <a:graphicData uri="http://schemas.openxmlformats.org/drawingml/2006/table">
            <a:tbl>
              <a:tblPr firstRow="1" bandRow="1">
                <a:tableStyleId>{2D5ABB26-0587-4C30-8999-92F81FD0307C}</a:tableStyleId>
              </a:tblPr>
              <a:tblGrid>
                <a:gridCol w="4209394">
                  <a:extLst>
                    <a:ext uri="{9D8B030D-6E8A-4147-A177-3AD203B41FA5}">
                      <a16:colId xmlns:a16="http://schemas.microsoft.com/office/drawing/2014/main" val="2216785423"/>
                    </a:ext>
                  </a:extLst>
                </a:gridCol>
                <a:gridCol w="1886606">
                  <a:extLst>
                    <a:ext uri="{9D8B030D-6E8A-4147-A177-3AD203B41FA5}">
                      <a16:colId xmlns:a16="http://schemas.microsoft.com/office/drawing/2014/main" val="3464051147"/>
                    </a:ext>
                  </a:extLst>
                </a:gridCol>
              </a:tblGrid>
              <a:tr h="370840">
                <a:tc>
                  <a:txBody>
                    <a:bodyPr/>
                    <a:lstStyle/>
                    <a:p>
                      <a:pPr marL="342900" indent="-342900">
                        <a:buAutoNum type="arabicPeriod"/>
                      </a:pPr>
                      <a:r>
                        <a:rPr lang="en-US" dirty="0"/>
                        <a:t>Introduction</a:t>
                      </a:r>
                      <a:endParaRPr lang="en-AU" dirty="0"/>
                    </a:p>
                  </a:txBody>
                  <a:tcPr/>
                </a:tc>
                <a:tc>
                  <a:txBody>
                    <a:bodyPr/>
                    <a:lstStyle/>
                    <a:p>
                      <a:endParaRPr lang="en-AU"/>
                    </a:p>
                  </a:txBody>
                  <a:tcPr/>
                </a:tc>
                <a:extLst>
                  <a:ext uri="{0D108BD9-81ED-4DB2-BD59-A6C34878D82A}">
                    <a16:rowId xmlns:a16="http://schemas.microsoft.com/office/drawing/2014/main" val="292610827"/>
                  </a:ext>
                </a:extLst>
              </a:tr>
              <a:tr h="370840">
                <a:tc>
                  <a:txBody>
                    <a:bodyPr/>
                    <a:lstStyle/>
                    <a:p>
                      <a:r>
                        <a:rPr lang="en-US" dirty="0"/>
                        <a:t>2.  Description of Data</a:t>
                      </a:r>
                      <a:endParaRPr lang="en-AU" dirty="0"/>
                    </a:p>
                  </a:txBody>
                  <a:tcPr/>
                </a:tc>
                <a:tc>
                  <a:txBody>
                    <a:bodyPr/>
                    <a:lstStyle/>
                    <a:p>
                      <a:endParaRPr lang="en-AU"/>
                    </a:p>
                  </a:txBody>
                  <a:tcPr/>
                </a:tc>
                <a:extLst>
                  <a:ext uri="{0D108BD9-81ED-4DB2-BD59-A6C34878D82A}">
                    <a16:rowId xmlns:a16="http://schemas.microsoft.com/office/drawing/2014/main" val="168222532"/>
                  </a:ext>
                </a:extLst>
              </a:tr>
              <a:tr h="370840">
                <a:tc>
                  <a:txBody>
                    <a:bodyPr/>
                    <a:lstStyle/>
                    <a:p>
                      <a:pPr marL="342900" indent="-342900">
                        <a:buAutoNum type="arabicPeriod" startAt="3"/>
                      </a:pPr>
                      <a:r>
                        <a:rPr lang="en-US" dirty="0"/>
                        <a:t>Methodology</a:t>
                      </a:r>
                      <a:endParaRPr lang="en-AU" dirty="0"/>
                    </a:p>
                  </a:txBody>
                  <a:tcPr/>
                </a:tc>
                <a:tc>
                  <a:txBody>
                    <a:bodyPr/>
                    <a:lstStyle/>
                    <a:p>
                      <a:endParaRPr lang="en-AU" dirty="0"/>
                    </a:p>
                  </a:txBody>
                  <a:tcPr/>
                </a:tc>
                <a:extLst>
                  <a:ext uri="{0D108BD9-81ED-4DB2-BD59-A6C34878D82A}">
                    <a16:rowId xmlns:a16="http://schemas.microsoft.com/office/drawing/2014/main" val="1137319788"/>
                  </a:ext>
                </a:extLst>
              </a:tr>
              <a:tr h="370840">
                <a:tc>
                  <a:txBody>
                    <a:bodyPr/>
                    <a:lstStyle/>
                    <a:p>
                      <a:pPr marL="342900" indent="-342900">
                        <a:buAutoNum type="arabicPeriod" startAt="4"/>
                      </a:pPr>
                      <a:r>
                        <a:rPr lang="en-US" dirty="0"/>
                        <a:t>Results</a:t>
                      </a:r>
                      <a:endParaRPr lang="en-AU" dirty="0"/>
                    </a:p>
                  </a:txBody>
                  <a:tcPr/>
                </a:tc>
                <a:tc>
                  <a:txBody>
                    <a:bodyPr/>
                    <a:lstStyle/>
                    <a:p>
                      <a:endParaRPr lang="en-AU" dirty="0"/>
                    </a:p>
                  </a:txBody>
                  <a:tcPr/>
                </a:tc>
                <a:extLst>
                  <a:ext uri="{0D108BD9-81ED-4DB2-BD59-A6C34878D82A}">
                    <a16:rowId xmlns:a16="http://schemas.microsoft.com/office/drawing/2014/main" val="1557975506"/>
                  </a:ext>
                </a:extLst>
              </a:tr>
              <a:tr h="370840">
                <a:tc>
                  <a:txBody>
                    <a:bodyPr/>
                    <a:lstStyle/>
                    <a:p>
                      <a:pPr marL="342900" indent="-342900">
                        <a:buAutoNum type="arabicPeriod" startAt="5"/>
                      </a:pPr>
                      <a:r>
                        <a:rPr lang="en-US" dirty="0"/>
                        <a:t>Conclusion</a:t>
                      </a:r>
                      <a:endParaRPr lang="en-AU" dirty="0"/>
                    </a:p>
                  </a:txBody>
                  <a:tcPr/>
                </a:tc>
                <a:tc>
                  <a:txBody>
                    <a:bodyPr/>
                    <a:lstStyle/>
                    <a:p>
                      <a:endParaRPr lang="en-AU" dirty="0"/>
                    </a:p>
                  </a:txBody>
                  <a:tcPr/>
                </a:tc>
                <a:extLst>
                  <a:ext uri="{0D108BD9-81ED-4DB2-BD59-A6C34878D82A}">
                    <a16:rowId xmlns:a16="http://schemas.microsoft.com/office/drawing/2014/main" val="4288642007"/>
                  </a:ext>
                </a:extLst>
              </a:tr>
              <a:tr h="370840">
                <a:tc>
                  <a:txBody>
                    <a:bodyPr/>
                    <a:lstStyle/>
                    <a:p>
                      <a:pPr marL="342900" indent="-342900">
                        <a:buAutoNum type="arabicPeriod" startAt="6"/>
                      </a:pPr>
                      <a:r>
                        <a:rPr lang="en-US" dirty="0"/>
                        <a:t>Discussion</a:t>
                      </a:r>
                      <a:endParaRPr lang="en-AU" dirty="0"/>
                    </a:p>
                  </a:txBody>
                  <a:tcPr/>
                </a:tc>
                <a:tc>
                  <a:txBody>
                    <a:bodyPr/>
                    <a:lstStyle/>
                    <a:p>
                      <a:endParaRPr lang="en-AU" dirty="0"/>
                    </a:p>
                  </a:txBody>
                  <a:tcPr/>
                </a:tc>
                <a:extLst>
                  <a:ext uri="{0D108BD9-81ED-4DB2-BD59-A6C34878D82A}">
                    <a16:rowId xmlns:a16="http://schemas.microsoft.com/office/drawing/2014/main" val="3564214227"/>
                  </a:ext>
                </a:extLst>
              </a:tr>
              <a:tr h="370840">
                <a:tc>
                  <a:txBody>
                    <a:bodyPr/>
                    <a:lstStyle/>
                    <a:p>
                      <a:pPr marL="342900" indent="-342900">
                        <a:buAutoNum type="arabicPeriod" startAt="6"/>
                      </a:pPr>
                      <a:endParaRPr lang="en-AU" dirty="0"/>
                    </a:p>
                  </a:txBody>
                  <a:tcPr/>
                </a:tc>
                <a:tc>
                  <a:txBody>
                    <a:bodyPr/>
                    <a:lstStyle/>
                    <a:p>
                      <a:endParaRPr lang="en-AU" dirty="0"/>
                    </a:p>
                  </a:txBody>
                  <a:tcPr/>
                </a:tc>
                <a:extLst>
                  <a:ext uri="{0D108BD9-81ED-4DB2-BD59-A6C34878D82A}">
                    <a16:rowId xmlns:a16="http://schemas.microsoft.com/office/drawing/2014/main" val="2196732574"/>
                  </a:ext>
                </a:extLst>
              </a:tr>
            </a:tbl>
          </a:graphicData>
        </a:graphic>
      </p:graphicFrame>
    </p:spTree>
    <p:extLst>
      <p:ext uri="{BB962C8B-B14F-4D97-AF65-F5344CB8AC3E}">
        <p14:creationId xmlns:p14="http://schemas.microsoft.com/office/powerpoint/2010/main" val="28503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D04BB-CA71-429A-BA7F-02BCFFAD2715}"/>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4F7E68C8-D372-4DBF-9925-11A225B2AB3E}"/>
              </a:ext>
            </a:extLst>
          </p:cNvPr>
          <p:cNvSpPr txBox="1"/>
          <p:nvPr/>
        </p:nvSpPr>
        <p:spPr>
          <a:xfrm>
            <a:off x="216375" y="413632"/>
            <a:ext cx="4582510" cy="369332"/>
          </a:xfrm>
          <a:prstGeom prst="rect">
            <a:avLst/>
          </a:prstGeom>
          <a:noFill/>
        </p:spPr>
        <p:txBody>
          <a:bodyPr wrap="square" rtlCol="0">
            <a:spAutoFit/>
          </a:bodyPr>
          <a:lstStyle/>
          <a:p>
            <a:r>
              <a:rPr lang="en-US" b="1" dirty="0"/>
              <a:t>Introduction</a:t>
            </a:r>
            <a:endParaRPr lang="en-AU" b="1" dirty="0"/>
          </a:p>
        </p:txBody>
      </p:sp>
      <p:sp>
        <p:nvSpPr>
          <p:cNvPr id="4" name="Rectangle 3">
            <a:extLst>
              <a:ext uri="{FF2B5EF4-FFF2-40B4-BE49-F238E27FC236}">
                <a16:creationId xmlns:a16="http://schemas.microsoft.com/office/drawing/2014/main" id="{8B7F4268-13C8-44C0-B41F-83377606FE58}"/>
              </a:ext>
            </a:extLst>
          </p:cNvPr>
          <p:cNvSpPr/>
          <p:nvPr/>
        </p:nvSpPr>
        <p:spPr>
          <a:xfrm>
            <a:off x="504497" y="1320366"/>
            <a:ext cx="8040414" cy="4339650"/>
          </a:xfrm>
          <a:prstGeom prst="rect">
            <a:avLst/>
          </a:prstGeom>
        </p:spPr>
        <p:txBody>
          <a:bodyPr wrap="square">
            <a:spAutoFit/>
          </a:bodyPr>
          <a:lstStyle/>
          <a:p>
            <a:r>
              <a:rPr lang="en-AU" sz="1200" b="1" dirty="0">
                <a:solidFill>
                  <a:srgbClr val="000000"/>
                </a:solidFill>
                <a:latin typeface="Arial" panose="020B0604020202020204" pitchFamily="34" charset="0"/>
                <a:cs typeface="Arial" panose="020B0604020202020204" pitchFamily="34" charset="0"/>
              </a:rPr>
              <a:t>The Challenge: </a:t>
            </a:r>
            <a:br>
              <a:rPr lang="en-AU" sz="1200" dirty="0">
                <a:solidFill>
                  <a:srgbClr val="000000"/>
                </a:solidFill>
                <a:latin typeface="Arial" panose="020B0604020202020204" pitchFamily="34" charset="0"/>
                <a:cs typeface="Arial" panose="020B0604020202020204" pitchFamily="34" charset="0"/>
              </a:rPr>
            </a:br>
            <a:r>
              <a:rPr lang="en-AU" sz="1200" dirty="0">
                <a:solidFill>
                  <a:srgbClr val="000000"/>
                </a:solidFill>
                <a:latin typeface="Arial" panose="020B0604020202020204" pitchFamily="34" charset="0"/>
                <a:cs typeface="Arial" panose="020B0604020202020204" pitchFamily="34" charset="0"/>
              </a:rPr>
              <a:t>The very first challenge that new immigrants face when they first choose to move to Australia is which suburb that they should choose to settle down. Many factors should be incorporated to make a well-informed decision. They factors could includes: Housing Affordability: How much is the average housing pricing in the suburb? School Accessibility: Are there any good public schools in the suburb? Food Accessibility: Are there any good restaurant with in the suburb? Coffee Accessibility: All Melbournian love coffee. This seems a must-have. Other Facilities: such as parks, movie theatres, etc. In this project, we're aiming to identify the most liveable community in Melbourne filtering by the criteria that we have just listed above. Australia is a big country. To perfectly address the above problem, we need quite a big integrated dataset sourcing from multiple channels. Our project is only aiming to prove the feasibility of such a task. Hence, our focus will be on the metropolitan area of Melbourne (Victoria state) ONLY. </a:t>
            </a:r>
          </a:p>
          <a:p>
            <a:endParaRPr lang="en-US" sz="1200" dirty="0">
              <a:solidFill>
                <a:srgbClr val="000000"/>
              </a:solidFill>
              <a:latin typeface="Arial" panose="020B0604020202020204" pitchFamily="34" charset="0"/>
              <a:cs typeface="Arial" panose="020B0604020202020204" pitchFamily="34" charset="0"/>
            </a:endParaRPr>
          </a:p>
          <a:p>
            <a:endParaRPr lang="en-AU" sz="1200" dirty="0">
              <a:solidFill>
                <a:srgbClr val="000000"/>
              </a:solidFill>
              <a:latin typeface="Arial" panose="020B0604020202020204" pitchFamily="34" charset="0"/>
              <a:cs typeface="Arial" panose="020B0604020202020204" pitchFamily="34" charset="0"/>
            </a:endParaRPr>
          </a:p>
          <a:p>
            <a:r>
              <a:rPr lang="en-AU" sz="1200" b="1" dirty="0">
                <a:solidFill>
                  <a:srgbClr val="000000"/>
                </a:solidFill>
                <a:latin typeface="Arial" panose="020B0604020202020204" pitchFamily="34" charset="0"/>
                <a:cs typeface="Arial" panose="020B0604020202020204" pitchFamily="34" charset="0"/>
              </a:rPr>
              <a:t>The Target Audience: </a:t>
            </a:r>
            <a:br>
              <a:rPr lang="en-AU" sz="1200" dirty="0">
                <a:solidFill>
                  <a:srgbClr val="000000"/>
                </a:solidFill>
                <a:latin typeface="Arial" panose="020B0604020202020204" pitchFamily="34" charset="0"/>
                <a:cs typeface="Arial" panose="020B0604020202020204" pitchFamily="34" charset="0"/>
              </a:rPr>
            </a:br>
            <a:r>
              <a:rPr lang="en-AU" sz="1200" dirty="0">
                <a:solidFill>
                  <a:srgbClr val="000000"/>
                </a:solidFill>
                <a:latin typeface="Arial" panose="020B0604020202020204" pitchFamily="34" charset="0"/>
                <a:cs typeface="Arial" panose="020B0604020202020204" pitchFamily="34" charset="0"/>
              </a:rPr>
              <a:t>Our analysis is aiming to provide informed recommendations to someone who have been new to Melbourne and what to choose where they want to settle down. Of course, people can </a:t>
            </a:r>
            <a:r>
              <a:rPr lang="en-AU" sz="1200" dirty="0" err="1">
                <a:solidFill>
                  <a:srgbClr val="000000"/>
                </a:solidFill>
                <a:latin typeface="Arial" panose="020B0604020202020204" pitchFamily="34" charset="0"/>
                <a:cs typeface="Arial" panose="020B0604020202020204" pitchFamily="34" charset="0"/>
              </a:rPr>
              <a:t>eaisly</a:t>
            </a:r>
            <a:r>
              <a:rPr lang="en-AU" sz="1200" dirty="0">
                <a:solidFill>
                  <a:srgbClr val="000000"/>
                </a:solidFill>
                <a:latin typeface="Arial" panose="020B0604020202020204" pitchFamily="34" charset="0"/>
                <a:cs typeface="Arial" panose="020B0604020202020204" pitchFamily="34" charset="0"/>
              </a:rPr>
              <a:t> find answers online nowadays. However, most of the answers are based on personal experience or preferences. We barely see much data-driven backed analysis and recommendation. </a:t>
            </a:r>
          </a:p>
          <a:p>
            <a:r>
              <a:rPr lang="en-AU" sz="1200" dirty="0">
                <a:solidFill>
                  <a:srgbClr val="000000"/>
                </a:solidFill>
                <a:latin typeface="Arial" panose="020B0604020202020204" pitchFamily="34" charset="0"/>
                <a:cs typeface="Arial" panose="020B0604020202020204" pitchFamily="34" charset="0"/>
              </a:rPr>
              <a:t>Ideally, someone who has been living in Melbourne for a long while might still find our analysis interesting. As it might provide some extra insights to them or our insights might not </a:t>
            </a:r>
            <a:r>
              <a:rPr lang="en-AU" sz="1200" dirty="0" err="1">
                <a:solidFill>
                  <a:srgbClr val="000000"/>
                </a:solidFill>
                <a:latin typeface="Arial" panose="020B0604020202020204" pitchFamily="34" charset="0"/>
                <a:cs typeface="Arial" panose="020B0604020202020204" pitchFamily="34" charset="0"/>
              </a:rPr>
              <a:t>reasonate</a:t>
            </a:r>
            <a:r>
              <a:rPr lang="en-AU" sz="1200" dirty="0">
                <a:solidFill>
                  <a:srgbClr val="000000"/>
                </a:solidFill>
                <a:latin typeface="Arial" panose="020B0604020202020204" pitchFamily="34" charset="0"/>
                <a:cs typeface="Arial" panose="020B0604020202020204" pitchFamily="34" charset="0"/>
              </a:rPr>
              <a:t> with their gut-feel. This might </a:t>
            </a:r>
            <a:r>
              <a:rPr lang="en-AU" sz="1200" dirty="0" err="1">
                <a:solidFill>
                  <a:srgbClr val="000000"/>
                </a:solidFill>
                <a:latin typeface="Arial" panose="020B0604020202020204" pitchFamily="34" charset="0"/>
                <a:cs typeface="Arial" panose="020B0604020202020204" pitchFamily="34" charset="0"/>
              </a:rPr>
              <a:t>triger</a:t>
            </a:r>
            <a:r>
              <a:rPr lang="en-AU" sz="1200" dirty="0">
                <a:solidFill>
                  <a:srgbClr val="000000"/>
                </a:solidFill>
                <a:latin typeface="Arial" panose="020B0604020202020204" pitchFamily="34" charset="0"/>
                <a:cs typeface="Arial" panose="020B0604020202020204" pitchFamily="34" charset="0"/>
              </a:rPr>
              <a:t> his / her thinking. We'd consider this is a value-add of our work. </a:t>
            </a:r>
          </a:p>
          <a:p>
            <a:r>
              <a:rPr lang="en-AU" sz="1200" dirty="0">
                <a:solidFill>
                  <a:srgbClr val="000000"/>
                </a:solidFill>
                <a:latin typeface="Arial" panose="020B0604020202020204" pitchFamily="34" charset="0"/>
                <a:cs typeface="Arial" panose="020B0604020202020204" pitchFamily="34" charset="0"/>
              </a:rPr>
              <a:t>Moreover, due to the time constrains and painful process of collecting the data, we'd encourage whoever think that our analysis is interesting and wants to explore more in other regions or other methodology to try to tackle the same challenge. In this case, we hope that our work can my a bit of contribution to the whole data science </a:t>
            </a:r>
            <a:r>
              <a:rPr lang="en-AU" sz="1200" dirty="0" err="1">
                <a:solidFill>
                  <a:srgbClr val="000000"/>
                </a:solidFill>
                <a:latin typeface="Arial" panose="020B0604020202020204" pitchFamily="34" charset="0"/>
                <a:cs typeface="Arial" panose="020B0604020202020204" pitchFamily="34" charset="0"/>
              </a:rPr>
              <a:t>commjunity</a:t>
            </a:r>
            <a:endParaRPr lang="en-AU" sz="1200" b="0" i="0" u="none" strike="noStrike"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5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5B1A9-B841-468F-B0DF-3AA9055EA084}"/>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1C135EA9-29AE-47EA-A021-875B868A4A92}"/>
              </a:ext>
            </a:extLst>
          </p:cNvPr>
          <p:cNvSpPr txBox="1"/>
          <p:nvPr/>
        </p:nvSpPr>
        <p:spPr>
          <a:xfrm>
            <a:off x="216375" y="413632"/>
            <a:ext cx="4582510" cy="369332"/>
          </a:xfrm>
          <a:prstGeom prst="rect">
            <a:avLst/>
          </a:prstGeom>
          <a:noFill/>
        </p:spPr>
        <p:txBody>
          <a:bodyPr wrap="square" rtlCol="0">
            <a:spAutoFit/>
          </a:bodyPr>
          <a:lstStyle/>
          <a:p>
            <a:r>
              <a:rPr lang="en-US" b="1" dirty="0"/>
              <a:t>Description of Data</a:t>
            </a:r>
            <a:endParaRPr lang="en-AU" b="1" dirty="0"/>
          </a:p>
        </p:txBody>
      </p:sp>
      <p:grpSp>
        <p:nvGrpSpPr>
          <p:cNvPr id="21" name="Group 20">
            <a:extLst>
              <a:ext uri="{FF2B5EF4-FFF2-40B4-BE49-F238E27FC236}">
                <a16:creationId xmlns:a16="http://schemas.microsoft.com/office/drawing/2014/main" id="{D9601410-70B4-4B12-AB87-9333AB59A3E1}"/>
              </a:ext>
            </a:extLst>
          </p:cNvPr>
          <p:cNvGrpSpPr/>
          <p:nvPr/>
        </p:nvGrpSpPr>
        <p:grpSpPr>
          <a:xfrm>
            <a:off x="562304" y="1161393"/>
            <a:ext cx="8098220" cy="5282975"/>
            <a:chOff x="562304" y="1592319"/>
            <a:chExt cx="8098220" cy="4852049"/>
          </a:xfrm>
        </p:grpSpPr>
        <p:grpSp>
          <p:nvGrpSpPr>
            <p:cNvPr id="10" name="Group 9">
              <a:extLst>
                <a:ext uri="{FF2B5EF4-FFF2-40B4-BE49-F238E27FC236}">
                  <a16:creationId xmlns:a16="http://schemas.microsoft.com/office/drawing/2014/main" id="{0320B7A3-9CCF-41D9-A2BA-D2FBF3F5D5CF}"/>
                </a:ext>
              </a:extLst>
            </p:cNvPr>
            <p:cNvGrpSpPr/>
            <p:nvPr/>
          </p:nvGrpSpPr>
          <p:grpSpPr>
            <a:xfrm>
              <a:off x="562304" y="1592319"/>
              <a:ext cx="8098220" cy="956442"/>
              <a:chOff x="562304" y="1718441"/>
              <a:chExt cx="8098220" cy="956442"/>
            </a:xfrm>
          </p:grpSpPr>
          <p:sp>
            <p:nvSpPr>
              <p:cNvPr id="4" name="Rectangle 3">
                <a:extLst>
                  <a:ext uri="{FF2B5EF4-FFF2-40B4-BE49-F238E27FC236}">
                    <a16:creationId xmlns:a16="http://schemas.microsoft.com/office/drawing/2014/main" id="{FC8C9D0A-7D66-4512-811B-2F92F5CDB98B}"/>
                  </a:ext>
                </a:extLst>
              </p:cNvPr>
              <p:cNvSpPr/>
              <p:nvPr/>
            </p:nvSpPr>
            <p:spPr>
              <a:xfrm>
                <a:off x="2007475" y="1718441"/>
                <a:ext cx="6653049" cy="956442"/>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AU" sz="1200" dirty="0"/>
                  <a:t>The data help us to explore coffee, food, and many other facilities and factors that can determine whether a community / suburb is liveable or not. </a:t>
                </a:r>
              </a:p>
              <a:p>
                <a:pPr marL="171450" indent="-171450">
                  <a:buFont typeface="Arial" panose="020B0604020202020204" pitchFamily="34" charset="0"/>
                  <a:buChar char="•"/>
                </a:pPr>
                <a:r>
                  <a:rPr lang="en-AU" sz="1200" dirty="0"/>
                  <a:t>Source of data : The data were retrieved through Foursqaure.com API. For more details on Foursquare API usage, please visit the documentation for developers pages</a:t>
                </a:r>
              </a:p>
            </p:txBody>
          </p:sp>
          <p:sp>
            <p:nvSpPr>
              <p:cNvPr id="9" name="Rectangle 8">
                <a:extLst>
                  <a:ext uri="{FF2B5EF4-FFF2-40B4-BE49-F238E27FC236}">
                    <a16:creationId xmlns:a16="http://schemas.microsoft.com/office/drawing/2014/main" id="{BDC62BF6-9C89-4903-81BA-1A76F0B014E4}"/>
                  </a:ext>
                </a:extLst>
              </p:cNvPr>
              <p:cNvSpPr/>
              <p:nvPr/>
            </p:nvSpPr>
            <p:spPr>
              <a:xfrm>
                <a:off x="562304" y="1718441"/>
                <a:ext cx="1445172" cy="956442"/>
              </a:xfrm>
              <a:prstGeom prst="rect">
                <a:avLst/>
              </a:prstGeom>
              <a:solidFill>
                <a:srgbClr val="FFC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FourSquare.com</a:t>
                </a:r>
                <a:endParaRPr lang="en-AU" sz="1200" b="1" dirty="0"/>
              </a:p>
            </p:txBody>
          </p:sp>
        </p:grpSp>
        <p:grpSp>
          <p:nvGrpSpPr>
            <p:cNvPr id="11" name="Group 10">
              <a:extLst>
                <a:ext uri="{FF2B5EF4-FFF2-40B4-BE49-F238E27FC236}">
                  <a16:creationId xmlns:a16="http://schemas.microsoft.com/office/drawing/2014/main" id="{D804041D-B1F6-4520-9E3E-D265435B2D08}"/>
                </a:ext>
              </a:extLst>
            </p:cNvPr>
            <p:cNvGrpSpPr/>
            <p:nvPr/>
          </p:nvGrpSpPr>
          <p:grpSpPr>
            <a:xfrm>
              <a:off x="562304" y="2769478"/>
              <a:ext cx="8098220" cy="956442"/>
              <a:chOff x="562304" y="1718441"/>
              <a:chExt cx="8098220" cy="956442"/>
            </a:xfrm>
          </p:grpSpPr>
          <p:sp>
            <p:nvSpPr>
              <p:cNvPr id="12" name="Rectangle 11">
                <a:extLst>
                  <a:ext uri="{FF2B5EF4-FFF2-40B4-BE49-F238E27FC236}">
                    <a16:creationId xmlns:a16="http://schemas.microsoft.com/office/drawing/2014/main" id="{7A8B9896-9DBF-4C0F-8552-17FE727E663C}"/>
                  </a:ext>
                </a:extLst>
              </p:cNvPr>
              <p:cNvSpPr/>
              <p:nvPr/>
            </p:nvSpPr>
            <p:spPr>
              <a:xfrm>
                <a:off x="2007475" y="1718441"/>
                <a:ext cx="6653049" cy="956442"/>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AU" sz="1200" dirty="0"/>
                  <a:t>The data provide Australian location data in the format of geometry (points or multi-polygon) which define the boundary of a given suburb. The below image will show how ABS defined the boundary.</a:t>
                </a:r>
              </a:p>
              <a:p>
                <a:pPr marL="171450" indent="-171450">
                  <a:buFont typeface="Arial" panose="020B0604020202020204" pitchFamily="34" charset="0"/>
                  <a:buChar char="•"/>
                </a:pPr>
                <a:r>
                  <a:rPr lang="en-AU" sz="1200" dirty="0"/>
                  <a:t>Source of data: For information of the data and format, please visit ABS website at (http://www.abs.gov.au)</a:t>
                </a:r>
              </a:p>
            </p:txBody>
          </p:sp>
          <p:sp>
            <p:nvSpPr>
              <p:cNvPr id="13" name="Rectangle 12">
                <a:extLst>
                  <a:ext uri="{FF2B5EF4-FFF2-40B4-BE49-F238E27FC236}">
                    <a16:creationId xmlns:a16="http://schemas.microsoft.com/office/drawing/2014/main" id="{E8C5939A-78DB-48E6-A9D6-B7149416B18E}"/>
                  </a:ext>
                </a:extLst>
              </p:cNvPr>
              <p:cNvSpPr/>
              <p:nvPr/>
            </p:nvSpPr>
            <p:spPr>
              <a:xfrm>
                <a:off x="562304" y="1718441"/>
                <a:ext cx="1445172" cy="956442"/>
              </a:xfrm>
              <a:prstGeom prst="rect">
                <a:avLst/>
              </a:prstGeom>
              <a:solidFill>
                <a:srgbClr val="FFC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Australian Bureau of Statistics</a:t>
                </a:r>
                <a:endParaRPr lang="en-AU" sz="1200" b="1" dirty="0"/>
              </a:p>
            </p:txBody>
          </p:sp>
        </p:grpSp>
        <p:grpSp>
          <p:nvGrpSpPr>
            <p:cNvPr id="14" name="Group 13">
              <a:extLst>
                <a:ext uri="{FF2B5EF4-FFF2-40B4-BE49-F238E27FC236}">
                  <a16:creationId xmlns:a16="http://schemas.microsoft.com/office/drawing/2014/main" id="{16B66E24-C0A2-4F26-A3E7-C1BCC5678333}"/>
                </a:ext>
              </a:extLst>
            </p:cNvPr>
            <p:cNvGrpSpPr/>
            <p:nvPr/>
          </p:nvGrpSpPr>
          <p:grpSpPr>
            <a:xfrm>
              <a:off x="562304" y="3946637"/>
              <a:ext cx="8098220" cy="956442"/>
              <a:chOff x="562304" y="1718441"/>
              <a:chExt cx="8098220" cy="956442"/>
            </a:xfrm>
          </p:grpSpPr>
          <p:sp>
            <p:nvSpPr>
              <p:cNvPr id="15" name="Rectangle 14">
                <a:extLst>
                  <a:ext uri="{FF2B5EF4-FFF2-40B4-BE49-F238E27FC236}">
                    <a16:creationId xmlns:a16="http://schemas.microsoft.com/office/drawing/2014/main" id="{D540FF53-BFAC-4261-BE7C-8417BC2EFB1C}"/>
                  </a:ext>
                </a:extLst>
              </p:cNvPr>
              <p:cNvSpPr/>
              <p:nvPr/>
            </p:nvSpPr>
            <p:spPr>
              <a:xfrm>
                <a:off x="2007475" y="1718441"/>
                <a:ext cx="6653049" cy="956442"/>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AU" sz="1200" dirty="0"/>
                  <a:t>The data contains the information of all public </a:t>
                </a:r>
                <a:r>
                  <a:rPr lang="en-AU" sz="1200" dirty="0" err="1"/>
                  <a:t>shcools</a:t>
                </a:r>
                <a:r>
                  <a:rPr lang="en-AU" sz="1200" dirty="0"/>
                  <a:t> with geocoded address.</a:t>
                </a:r>
              </a:p>
              <a:p>
                <a:pPr marL="171450" indent="-171450">
                  <a:buFont typeface="Arial" panose="020B0604020202020204" pitchFamily="34" charset="0"/>
                  <a:buChar char="•"/>
                </a:pPr>
                <a:r>
                  <a:rPr lang="en-AU" sz="1200" dirty="0"/>
                  <a:t>Source of data : The information were gained from Better Education</a:t>
                </a:r>
              </a:p>
            </p:txBody>
          </p:sp>
          <p:sp>
            <p:nvSpPr>
              <p:cNvPr id="16" name="Rectangle 15">
                <a:extLst>
                  <a:ext uri="{FF2B5EF4-FFF2-40B4-BE49-F238E27FC236}">
                    <a16:creationId xmlns:a16="http://schemas.microsoft.com/office/drawing/2014/main" id="{25C377EC-2BED-4B51-8EB9-0A281CAC8EBB}"/>
                  </a:ext>
                </a:extLst>
              </p:cNvPr>
              <p:cNvSpPr/>
              <p:nvPr/>
            </p:nvSpPr>
            <p:spPr>
              <a:xfrm>
                <a:off x="562304" y="1718441"/>
                <a:ext cx="1445172" cy="956442"/>
              </a:xfrm>
              <a:prstGeom prst="rect">
                <a:avLst/>
              </a:prstGeom>
              <a:solidFill>
                <a:srgbClr val="FFC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Victorian School Ranking</a:t>
                </a:r>
                <a:endParaRPr lang="en-AU" sz="1200" b="1" dirty="0"/>
              </a:p>
            </p:txBody>
          </p:sp>
        </p:grpSp>
        <p:grpSp>
          <p:nvGrpSpPr>
            <p:cNvPr id="17" name="Group 16">
              <a:extLst>
                <a:ext uri="{FF2B5EF4-FFF2-40B4-BE49-F238E27FC236}">
                  <a16:creationId xmlns:a16="http://schemas.microsoft.com/office/drawing/2014/main" id="{ACAAABC5-B503-40B0-BA22-35CC970622FF}"/>
                </a:ext>
              </a:extLst>
            </p:cNvPr>
            <p:cNvGrpSpPr/>
            <p:nvPr/>
          </p:nvGrpSpPr>
          <p:grpSpPr>
            <a:xfrm>
              <a:off x="562304" y="5123796"/>
              <a:ext cx="8098220" cy="1320572"/>
              <a:chOff x="562304" y="1718441"/>
              <a:chExt cx="8098220" cy="956442"/>
            </a:xfrm>
          </p:grpSpPr>
          <p:sp>
            <p:nvSpPr>
              <p:cNvPr id="18" name="Rectangle 17">
                <a:extLst>
                  <a:ext uri="{FF2B5EF4-FFF2-40B4-BE49-F238E27FC236}">
                    <a16:creationId xmlns:a16="http://schemas.microsoft.com/office/drawing/2014/main" id="{11516B97-533E-49EB-AD05-DE62A3BF4D8D}"/>
                  </a:ext>
                </a:extLst>
              </p:cNvPr>
              <p:cNvSpPr/>
              <p:nvPr/>
            </p:nvSpPr>
            <p:spPr>
              <a:xfrm>
                <a:off x="2007475" y="1718441"/>
                <a:ext cx="6653049" cy="956442"/>
              </a:xfrm>
              <a:prstGeom prst="rect">
                <a:avLst/>
              </a:prstGeom>
              <a:ln w="12700"/>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AU" sz="1200" dirty="0"/>
                  <a:t>The data contains all the residential property transaction data in year 2017. The data were retrieved through web </a:t>
                </a:r>
                <a:r>
                  <a:rPr lang="en-AU" sz="1200" dirty="0" err="1"/>
                  <a:t>scrapying</a:t>
                </a:r>
                <a:r>
                  <a:rPr lang="en-AU" sz="1200" dirty="0"/>
                  <a:t>. The data contains basic information such as the locations of property, types of property (e.g. house, unit, flat, apartment etc), attributes of property (e.g. number of bedrooms, parking space etc), date sold (timestamp), price sold, agency of the transaction, etc.</a:t>
                </a:r>
              </a:p>
              <a:p>
                <a:pPr marL="171450" indent="-171450">
                  <a:buFont typeface="Arial" panose="020B0604020202020204" pitchFamily="34" charset="0"/>
                  <a:buChar char="•"/>
                </a:pPr>
                <a:r>
                  <a:rPr lang="en-AU" sz="1200" dirty="0"/>
                  <a:t>Source of data : Web scraping...</a:t>
                </a:r>
              </a:p>
            </p:txBody>
          </p:sp>
          <p:sp>
            <p:nvSpPr>
              <p:cNvPr id="19" name="Rectangle 18">
                <a:extLst>
                  <a:ext uri="{FF2B5EF4-FFF2-40B4-BE49-F238E27FC236}">
                    <a16:creationId xmlns:a16="http://schemas.microsoft.com/office/drawing/2014/main" id="{2797855E-F983-4B9A-ADC2-580DB1E761CE}"/>
                  </a:ext>
                </a:extLst>
              </p:cNvPr>
              <p:cNvSpPr/>
              <p:nvPr/>
            </p:nvSpPr>
            <p:spPr>
              <a:xfrm>
                <a:off x="562304" y="1718441"/>
                <a:ext cx="1445172" cy="956442"/>
              </a:xfrm>
              <a:prstGeom prst="rect">
                <a:avLst/>
              </a:prstGeom>
              <a:solidFill>
                <a:srgbClr val="FFC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Melbourne Residential Property Transaction</a:t>
                </a:r>
                <a:endParaRPr lang="en-AU" sz="1200" b="1" dirty="0"/>
              </a:p>
            </p:txBody>
          </p:sp>
        </p:grpSp>
      </p:grpSp>
    </p:spTree>
    <p:extLst>
      <p:ext uri="{BB962C8B-B14F-4D97-AF65-F5344CB8AC3E}">
        <p14:creationId xmlns:p14="http://schemas.microsoft.com/office/powerpoint/2010/main" val="339226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DEF16C-2E7C-40AD-8265-573DE9C0DF0D}"/>
              </a:ext>
            </a:extLst>
          </p:cNvPr>
          <p:cNvSpPr>
            <a:spLocks noGrp="1"/>
          </p:cNvSpPr>
          <p:nvPr>
            <p:ph type="body" sz="quarter" idx="11"/>
          </p:nvPr>
        </p:nvSpPr>
        <p:spPr/>
        <p:txBody>
          <a:bodyPr/>
          <a:lstStyle/>
          <a:p>
            <a:endParaRPr lang="en-AU"/>
          </a:p>
        </p:txBody>
      </p:sp>
      <p:grpSp>
        <p:nvGrpSpPr>
          <p:cNvPr id="31" name="Group 30">
            <a:extLst>
              <a:ext uri="{FF2B5EF4-FFF2-40B4-BE49-F238E27FC236}">
                <a16:creationId xmlns:a16="http://schemas.microsoft.com/office/drawing/2014/main" id="{241BF424-BE96-47BD-ADF8-1ECBF5C48DEE}"/>
              </a:ext>
            </a:extLst>
          </p:cNvPr>
          <p:cNvGrpSpPr/>
          <p:nvPr/>
        </p:nvGrpSpPr>
        <p:grpSpPr>
          <a:xfrm>
            <a:off x="78828" y="1394751"/>
            <a:ext cx="8776138" cy="4070628"/>
            <a:chOff x="78828" y="1394751"/>
            <a:chExt cx="8776138" cy="4070628"/>
          </a:xfrm>
        </p:grpSpPr>
        <p:grpSp>
          <p:nvGrpSpPr>
            <p:cNvPr id="28" name="Group 27">
              <a:extLst>
                <a:ext uri="{FF2B5EF4-FFF2-40B4-BE49-F238E27FC236}">
                  <a16:creationId xmlns:a16="http://schemas.microsoft.com/office/drawing/2014/main" id="{BB9D804D-D08E-4516-A05C-8F14B157A849}"/>
                </a:ext>
              </a:extLst>
            </p:cNvPr>
            <p:cNvGrpSpPr/>
            <p:nvPr/>
          </p:nvGrpSpPr>
          <p:grpSpPr>
            <a:xfrm>
              <a:off x="78828" y="1394751"/>
              <a:ext cx="8776138" cy="4070628"/>
              <a:chOff x="483476" y="1394751"/>
              <a:chExt cx="9262422" cy="3513579"/>
            </a:xfrm>
          </p:grpSpPr>
          <p:grpSp>
            <p:nvGrpSpPr>
              <p:cNvPr id="8" name="Group 7">
                <a:extLst>
                  <a:ext uri="{FF2B5EF4-FFF2-40B4-BE49-F238E27FC236}">
                    <a16:creationId xmlns:a16="http://schemas.microsoft.com/office/drawing/2014/main" id="{0ECCD503-9250-4728-8DA7-8492EC4C139C}"/>
                  </a:ext>
                </a:extLst>
              </p:cNvPr>
              <p:cNvGrpSpPr/>
              <p:nvPr/>
            </p:nvGrpSpPr>
            <p:grpSpPr>
              <a:xfrm>
                <a:off x="825062" y="1855016"/>
                <a:ext cx="2303153" cy="2599354"/>
                <a:chOff x="685803" y="1746785"/>
                <a:chExt cx="2715681" cy="3064936"/>
              </a:xfrm>
            </p:grpSpPr>
            <p:sp>
              <p:nvSpPr>
                <p:cNvPr id="3" name="AutoShape 72">
                  <a:extLst>
                    <a:ext uri="{FF2B5EF4-FFF2-40B4-BE49-F238E27FC236}">
                      <a16:creationId xmlns:a16="http://schemas.microsoft.com/office/drawing/2014/main" id="{EB50D8BA-5CC1-4CF7-A67D-0DC5DE06F09B}"/>
                    </a:ext>
                  </a:extLst>
                </p:cNvPr>
                <p:cNvSpPr>
                  <a:spLocks noChangeArrowheads="1"/>
                </p:cNvSpPr>
                <p:nvPr/>
              </p:nvSpPr>
              <p:spPr bwMode="auto">
                <a:xfrm>
                  <a:off x="894735" y="3897321"/>
                  <a:ext cx="2506749" cy="914400"/>
                </a:xfrm>
                <a:prstGeom prst="can">
                  <a:avLst>
                    <a:gd name="adj" fmla="val 5000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2">
                  <a:schemeClr val="accent4"/>
                </a:fillRef>
                <a:effectRef idx="1">
                  <a:schemeClr val="accent4"/>
                </a:effectRef>
                <a:fontRef idx="minor">
                  <a:schemeClr val="dk1"/>
                </a:fontRef>
              </p:style>
              <p:txBody>
                <a:bodyPr wrap="none" anchor="ctr">
                  <a:prstTxWarp prst="textArchDown">
                    <a:avLst/>
                  </a:prstTxWarp>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1100" b="1" dirty="0">
                      <a:solidFill>
                        <a:schemeClr val="tx1">
                          <a:lumMod val="65000"/>
                          <a:lumOff val="35000"/>
                        </a:schemeClr>
                      </a:solidFill>
                      <a:cs typeface="Arial" panose="020B0604020202020204" pitchFamily="34" charset="0"/>
                    </a:rPr>
                    <a:t>ABS Data</a:t>
                  </a:r>
                </a:p>
              </p:txBody>
            </p:sp>
            <p:sp>
              <p:nvSpPr>
                <p:cNvPr id="4" name="AutoShape 73">
                  <a:extLst>
                    <a:ext uri="{FF2B5EF4-FFF2-40B4-BE49-F238E27FC236}">
                      <a16:creationId xmlns:a16="http://schemas.microsoft.com/office/drawing/2014/main" id="{CA81AC6F-B430-435A-A647-BCF82A1FCC0D}"/>
                    </a:ext>
                  </a:extLst>
                </p:cNvPr>
                <p:cNvSpPr>
                  <a:spLocks noChangeArrowheads="1"/>
                </p:cNvSpPr>
                <p:nvPr/>
              </p:nvSpPr>
              <p:spPr bwMode="auto">
                <a:xfrm>
                  <a:off x="894735" y="3131088"/>
                  <a:ext cx="2506749" cy="914400"/>
                </a:xfrm>
                <a:prstGeom prst="can">
                  <a:avLst>
                    <a:gd name="adj" fmla="val 5000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prstTxWarp prst="textArchDown">
                    <a:avLst/>
                  </a:prstTxWarp>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1100" b="1" dirty="0">
                      <a:solidFill>
                        <a:schemeClr val="tx1">
                          <a:lumMod val="65000"/>
                          <a:lumOff val="35000"/>
                        </a:schemeClr>
                      </a:solidFill>
                      <a:cs typeface="Arial" panose="020B0604020202020204" pitchFamily="34" charset="0"/>
                    </a:rPr>
                    <a:t>Foursquare data</a:t>
                  </a:r>
                </a:p>
              </p:txBody>
            </p:sp>
            <p:sp>
              <p:nvSpPr>
                <p:cNvPr id="5" name="AutoShape 74">
                  <a:extLst>
                    <a:ext uri="{FF2B5EF4-FFF2-40B4-BE49-F238E27FC236}">
                      <a16:creationId xmlns:a16="http://schemas.microsoft.com/office/drawing/2014/main" id="{48B076C4-1281-42BB-8DC2-948C66F45F28}"/>
                    </a:ext>
                  </a:extLst>
                </p:cNvPr>
                <p:cNvSpPr>
                  <a:spLocks noChangeArrowheads="1"/>
                </p:cNvSpPr>
                <p:nvPr/>
              </p:nvSpPr>
              <p:spPr bwMode="auto">
                <a:xfrm>
                  <a:off x="894735" y="2364853"/>
                  <a:ext cx="2506749" cy="914400"/>
                </a:xfrm>
                <a:prstGeom prst="can">
                  <a:avLst>
                    <a:gd name="adj" fmla="val 5000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prstTxWarp prst="textArchDown">
                    <a:avLst/>
                  </a:prstTxWarp>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1100" b="1" dirty="0">
                      <a:solidFill>
                        <a:schemeClr val="tx1">
                          <a:lumMod val="65000"/>
                          <a:lumOff val="35000"/>
                        </a:schemeClr>
                      </a:solidFill>
                      <a:cs typeface="Arial" panose="020B0604020202020204" pitchFamily="34" charset="0"/>
                    </a:rPr>
                    <a:t>Housing and school data</a:t>
                  </a:r>
                </a:p>
              </p:txBody>
            </p:sp>
            <p:pic>
              <p:nvPicPr>
                <p:cNvPr id="6" name="Graphic 5" descr="Family with girl">
                  <a:extLst>
                    <a:ext uri="{FF2B5EF4-FFF2-40B4-BE49-F238E27FC236}">
                      <a16:creationId xmlns:a16="http://schemas.microsoft.com/office/drawing/2014/main" id="{C03CB6C3-B65B-4694-894D-0B1F87B477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80118" y="1746785"/>
                  <a:ext cx="914400" cy="914400"/>
                </a:xfrm>
                <a:prstGeom prst="rect">
                  <a:avLst/>
                </a:prstGeom>
              </p:spPr>
            </p:pic>
            <p:cxnSp>
              <p:nvCxnSpPr>
                <p:cNvPr id="7" name="Straight Arrow Connector 6">
                  <a:extLst>
                    <a:ext uri="{FF2B5EF4-FFF2-40B4-BE49-F238E27FC236}">
                      <a16:creationId xmlns:a16="http://schemas.microsoft.com/office/drawing/2014/main" id="{C8DB9917-D446-4619-B0A4-A6615C21CA90}"/>
                    </a:ext>
                  </a:extLst>
                </p:cNvPr>
                <p:cNvCxnSpPr/>
                <p:nvPr/>
              </p:nvCxnSpPr>
              <p:spPr>
                <a:xfrm flipV="1">
                  <a:off x="685803" y="2661185"/>
                  <a:ext cx="0" cy="1931647"/>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459B05C6-0CB0-42CB-BCD2-C82F2E7258D0}"/>
                  </a:ext>
                </a:extLst>
              </p:cNvPr>
              <p:cNvSpPr/>
              <p:nvPr/>
            </p:nvSpPr>
            <p:spPr>
              <a:xfrm>
                <a:off x="483476" y="1686909"/>
                <a:ext cx="2874580" cy="3221421"/>
              </a:xfrm>
              <a:prstGeom prst="rect">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0" name="Rectangle 9">
                <a:extLst>
                  <a:ext uri="{FF2B5EF4-FFF2-40B4-BE49-F238E27FC236}">
                    <a16:creationId xmlns:a16="http://schemas.microsoft.com/office/drawing/2014/main" id="{910B49B7-942A-4824-8515-D64610E6E963}"/>
                  </a:ext>
                </a:extLst>
              </p:cNvPr>
              <p:cNvSpPr/>
              <p:nvPr/>
            </p:nvSpPr>
            <p:spPr>
              <a:xfrm>
                <a:off x="3699642" y="1686909"/>
                <a:ext cx="2874580" cy="3221421"/>
              </a:xfrm>
              <a:prstGeom prst="rect">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2" name="TextBox 11">
                <a:extLst>
                  <a:ext uri="{FF2B5EF4-FFF2-40B4-BE49-F238E27FC236}">
                    <a16:creationId xmlns:a16="http://schemas.microsoft.com/office/drawing/2014/main" id="{8513AC12-937D-4F05-966F-5E98B303E160}"/>
                  </a:ext>
                </a:extLst>
              </p:cNvPr>
              <p:cNvSpPr txBox="1"/>
              <p:nvPr/>
            </p:nvSpPr>
            <p:spPr>
              <a:xfrm>
                <a:off x="635285" y="1394751"/>
                <a:ext cx="2628178" cy="345357"/>
              </a:xfrm>
              <a:prstGeom prst="rect">
                <a:avLst/>
              </a:prstGeom>
              <a:noFill/>
            </p:spPr>
            <p:txBody>
              <a:bodyPr wrap="square" rtlCol="0">
                <a:spAutoFit/>
              </a:bodyPr>
              <a:lstStyle/>
              <a:p>
                <a:pPr algn="ctr"/>
                <a:r>
                  <a:rPr lang="en-US" sz="1000" b="1" dirty="0"/>
                  <a:t>Integrating data from multiple sources</a:t>
                </a:r>
                <a:endParaRPr lang="en-AU" sz="1000" b="1" dirty="0"/>
              </a:p>
            </p:txBody>
          </p:sp>
          <p:sp>
            <p:nvSpPr>
              <p:cNvPr id="13" name="TextBox 12">
                <a:extLst>
                  <a:ext uri="{FF2B5EF4-FFF2-40B4-BE49-F238E27FC236}">
                    <a16:creationId xmlns:a16="http://schemas.microsoft.com/office/drawing/2014/main" id="{A5B7D59B-9E21-48E7-ADD4-06F9CAD9EA00}"/>
                  </a:ext>
                </a:extLst>
              </p:cNvPr>
              <p:cNvSpPr txBox="1"/>
              <p:nvPr/>
            </p:nvSpPr>
            <p:spPr>
              <a:xfrm>
                <a:off x="3822843" y="1394751"/>
                <a:ext cx="2628178" cy="246221"/>
              </a:xfrm>
              <a:prstGeom prst="rect">
                <a:avLst/>
              </a:prstGeom>
              <a:noFill/>
            </p:spPr>
            <p:txBody>
              <a:bodyPr wrap="square" rtlCol="0">
                <a:spAutoFit/>
              </a:bodyPr>
              <a:lstStyle/>
              <a:p>
                <a:pPr algn="ctr"/>
                <a:r>
                  <a:rPr lang="en-US" sz="1000" b="1" dirty="0"/>
                  <a:t>Defining measuring metrics</a:t>
                </a:r>
                <a:endParaRPr lang="en-AU" sz="1000" b="1" dirty="0"/>
              </a:p>
            </p:txBody>
          </p:sp>
          <p:grpSp>
            <p:nvGrpSpPr>
              <p:cNvPr id="17" name="Group 16">
                <a:extLst>
                  <a:ext uri="{FF2B5EF4-FFF2-40B4-BE49-F238E27FC236}">
                    <a16:creationId xmlns:a16="http://schemas.microsoft.com/office/drawing/2014/main" id="{BEBEC392-8A5B-42DB-9637-BB96F447D3F9}"/>
                  </a:ext>
                </a:extLst>
              </p:cNvPr>
              <p:cNvGrpSpPr/>
              <p:nvPr/>
            </p:nvGrpSpPr>
            <p:grpSpPr>
              <a:xfrm>
                <a:off x="3861069" y="2438400"/>
                <a:ext cx="1084048" cy="1981201"/>
                <a:chOff x="3861069" y="2438400"/>
                <a:chExt cx="1315276" cy="1981201"/>
              </a:xfrm>
            </p:grpSpPr>
            <p:sp>
              <p:nvSpPr>
                <p:cNvPr id="14" name="Rectangle 13">
                  <a:extLst>
                    <a:ext uri="{FF2B5EF4-FFF2-40B4-BE49-F238E27FC236}">
                      <a16:creationId xmlns:a16="http://schemas.microsoft.com/office/drawing/2014/main" id="{04DDDA05-E39B-4847-ACBC-8A3769BB8C03}"/>
                    </a:ext>
                  </a:extLst>
                </p:cNvPr>
                <p:cNvSpPr/>
                <p:nvPr/>
              </p:nvSpPr>
              <p:spPr>
                <a:xfrm>
                  <a:off x="3862552" y="2438400"/>
                  <a:ext cx="1313793" cy="4729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solidFill>
                        <a:schemeClr val="tx1">
                          <a:lumMod val="65000"/>
                          <a:lumOff val="35000"/>
                        </a:schemeClr>
                      </a:solidFill>
                    </a:rPr>
                    <a:t>Housing affordability</a:t>
                  </a:r>
                  <a:endParaRPr lang="en-AU" sz="1000" b="1" dirty="0">
                    <a:solidFill>
                      <a:schemeClr val="tx1">
                        <a:lumMod val="65000"/>
                        <a:lumOff val="35000"/>
                      </a:schemeClr>
                    </a:solidFill>
                  </a:endParaRPr>
                </a:p>
              </p:txBody>
            </p:sp>
            <p:sp>
              <p:nvSpPr>
                <p:cNvPr id="15" name="Rectangle 14">
                  <a:extLst>
                    <a:ext uri="{FF2B5EF4-FFF2-40B4-BE49-F238E27FC236}">
                      <a16:creationId xmlns:a16="http://schemas.microsoft.com/office/drawing/2014/main" id="{8209E9DC-25CB-4008-9D79-E8611E381245}"/>
                    </a:ext>
                  </a:extLst>
                </p:cNvPr>
                <p:cNvSpPr/>
                <p:nvPr/>
              </p:nvSpPr>
              <p:spPr>
                <a:xfrm>
                  <a:off x="3861069" y="3192517"/>
                  <a:ext cx="1313793" cy="4729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solidFill>
                        <a:schemeClr val="tx1">
                          <a:lumMod val="65000"/>
                          <a:lumOff val="35000"/>
                        </a:schemeClr>
                      </a:solidFill>
                    </a:rPr>
                    <a:t>Education quality</a:t>
                  </a:r>
                  <a:endParaRPr lang="en-AU" sz="1000" b="1" dirty="0">
                    <a:solidFill>
                      <a:schemeClr val="tx1">
                        <a:lumMod val="65000"/>
                        <a:lumOff val="35000"/>
                      </a:schemeClr>
                    </a:solidFill>
                  </a:endParaRPr>
                </a:p>
              </p:txBody>
            </p:sp>
            <p:sp>
              <p:nvSpPr>
                <p:cNvPr id="16" name="Rectangle 15">
                  <a:extLst>
                    <a:ext uri="{FF2B5EF4-FFF2-40B4-BE49-F238E27FC236}">
                      <a16:creationId xmlns:a16="http://schemas.microsoft.com/office/drawing/2014/main" id="{7F4F5F3C-8F7A-4FA2-B2A7-C35CC9AD3371}"/>
                    </a:ext>
                  </a:extLst>
                </p:cNvPr>
                <p:cNvSpPr/>
                <p:nvPr/>
              </p:nvSpPr>
              <p:spPr>
                <a:xfrm>
                  <a:off x="3861069" y="3946635"/>
                  <a:ext cx="1313793" cy="4729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solidFill>
                        <a:schemeClr val="tx1">
                          <a:lumMod val="65000"/>
                          <a:lumOff val="35000"/>
                        </a:schemeClr>
                      </a:solidFill>
                    </a:rPr>
                    <a:t>Food &amp; drink accessibility</a:t>
                  </a:r>
                  <a:endParaRPr lang="en-AU" sz="1000" b="1" dirty="0">
                    <a:solidFill>
                      <a:schemeClr val="tx1">
                        <a:lumMod val="65000"/>
                        <a:lumOff val="35000"/>
                      </a:schemeClr>
                    </a:solidFill>
                  </a:endParaRPr>
                </a:p>
              </p:txBody>
            </p:sp>
          </p:grpSp>
          <p:sp>
            <p:nvSpPr>
              <p:cNvPr id="18" name="Rectangle 17">
                <a:extLst>
                  <a:ext uri="{FF2B5EF4-FFF2-40B4-BE49-F238E27FC236}">
                    <a16:creationId xmlns:a16="http://schemas.microsoft.com/office/drawing/2014/main" id="{E6CF9F8A-A531-4BA3-A43D-DC028F987A41}"/>
                  </a:ext>
                </a:extLst>
              </p:cNvPr>
              <p:cNvSpPr/>
              <p:nvPr/>
            </p:nvSpPr>
            <p:spPr>
              <a:xfrm>
                <a:off x="5580993" y="2438399"/>
                <a:ext cx="940674" cy="1981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solidFill>
                      <a:schemeClr val="tx1">
                        <a:lumMod val="65000"/>
                        <a:lumOff val="35000"/>
                      </a:schemeClr>
                    </a:solidFill>
                  </a:rPr>
                  <a:t>Livability</a:t>
                </a:r>
              </a:p>
              <a:p>
                <a:pPr algn="ctr"/>
                <a:r>
                  <a:rPr lang="en-US" sz="1000" b="1" dirty="0">
                    <a:solidFill>
                      <a:schemeClr val="tx1">
                        <a:lumMod val="65000"/>
                        <a:lumOff val="35000"/>
                      </a:schemeClr>
                    </a:solidFill>
                  </a:rPr>
                  <a:t>Index</a:t>
                </a:r>
                <a:endParaRPr lang="en-AU" sz="1000" b="1" dirty="0">
                  <a:solidFill>
                    <a:schemeClr val="tx1">
                      <a:lumMod val="65000"/>
                      <a:lumOff val="35000"/>
                    </a:schemeClr>
                  </a:solidFill>
                </a:endParaRPr>
              </a:p>
            </p:txBody>
          </p:sp>
          <p:sp>
            <p:nvSpPr>
              <p:cNvPr id="19" name="Isosceles Triangle 18">
                <a:extLst>
                  <a:ext uri="{FF2B5EF4-FFF2-40B4-BE49-F238E27FC236}">
                    <a16:creationId xmlns:a16="http://schemas.microsoft.com/office/drawing/2014/main" id="{5428009D-2737-45EF-BC0E-8822DA60E17C}"/>
                  </a:ext>
                </a:extLst>
              </p:cNvPr>
              <p:cNvSpPr/>
              <p:nvPr/>
            </p:nvSpPr>
            <p:spPr>
              <a:xfrm rot="5400000">
                <a:off x="4239904" y="3202629"/>
                <a:ext cx="2091152" cy="493987"/>
              </a:xfrm>
              <a:prstGeom prst="triangle">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solidFill>
                      <a:schemeClr val="tx1">
                        <a:lumMod val="65000"/>
                        <a:lumOff val="35000"/>
                      </a:schemeClr>
                    </a:solidFill>
                  </a:rPr>
                  <a:t>Weighted Scoring</a:t>
                </a:r>
                <a:endParaRPr lang="en-AU" sz="1000" b="1" dirty="0">
                  <a:solidFill>
                    <a:schemeClr val="tx1">
                      <a:lumMod val="65000"/>
                      <a:lumOff val="35000"/>
                    </a:schemeClr>
                  </a:solidFill>
                </a:endParaRPr>
              </a:p>
            </p:txBody>
          </p:sp>
          <p:sp>
            <p:nvSpPr>
              <p:cNvPr id="20" name="Rectangle 19">
                <a:extLst>
                  <a:ext uri="{FF2B5EF4-FFF2-40B4-BE49-F238E27FC236}">
                    <a16:creationId xmlns:a16="http://schemas.microsoft.com/office/drawing/2014/main" id="{A7C171DD-B5F7-4D5D-B3C2-A20F30948CA5}"/>
                  </a:ext>
                </a:extLst>
              </p:cNvPr>
              <p:cNvSpPr/>
              <p:nvPr/>
            </p:nvSpPr>
            <p:spPr>
              <a:xfrm>
                <a:off x="6871318" y="1686909"/>
                <a:ext cx="2874580" cy="3221421"/>
              </a:xfrm>
              <a:prstGeom prst="rect">
                <a:avLst/>
              </a:prstGeom>
              <a:noFill/>
              <a:ln w="63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21" name="TextBox 20">
                <a:extLst>
                  <a:ext uri="{FF2B5EF4-FFF2-40B4-BE49-F238E27FC236}">
                    <a16:creationId xmlns:a16="http://schemas.microsoft.com/office/drawing/2014/main" id="{F9A63B30-B974-40CF-AEA0-882740756CDB}"/>
                  </a:ext>
                </a:extLst>
              </p:cNvPr>
              <p:cNvSpPr txBox="1"/>
              <p:nvPr/>
            </p:nvSpPr>
            <p:spPr>
              <a:xfrm>
                <a:off x="6994519" y="1394751"/>
                <a:ext cx="2628178" cy="212527"/>
              </a:xfrm>
              <a:prstGeom prst="rect">
                <a:avLst/>
              </a:prstGeom>
              <a:noFill/>
            </p:spPr>
            <p:txBody>
              <a:bodyPr wrap="square" rtlCol="0">
                <a:spAutoFit/>
              </a:bodyPr>
              <a:lstStyle/>
              <a:p>
                <a:pPr algn="ctr"/>
                <a:r>
                  <a:rPr lang="en-US" sz="1000" b="1" dirty="0"/>
                  <a:t>Visualizing findings</a:t>
                </a:r>
                <a:endParaRPr lang="en-AU" sz="1000" b="1" dirty="0"/>
              </a:p>
            </p:txBody>
          </p:sp>
        </p:grpSp>
        <p:pic>
          <p:nvPicPr>
            <p:cNvPr id="30" name="Picture 29">
              <a:extLst>
                <a:ext uri="{FF2B5EF4-FFF2-40B4-BE49-F238E27FC236}">
                  <a16:creationId xmlns:a16="http://schemas.microsoft.com/office/drawing/2014/main" id="{E8376668-5419-4E15-94EC-B65A561D9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036" y="2673526"/>
              <a:ext cx="2490197" cy="2050851"/>
            </a:xfrm>
            <a:prstGeom prst="rect">
              <a:avLst/>
            </a:prstGeom>
          </p:spPr>
        </p:pic>
      </p:grpSp>
      <p:sp>
        <p:nvSpPr>
          <p:cNvPr id="32" name="TextBox 31">
            <a:extLst>
              <a:ext uri="{FF2B5EF4-FFF2-40B4-BE49-F238E27FC236}">
                <a16:creationId xmlns:a16="http://schemas.microsoft.com/office/drawing/2014/main" id="{34BF79B7-EA7C-427E-BF94-248BD9C3E71E}"/>
              </a:ext>
            </a:extLst>
          </p:cNvPr>
          <p:cNvSpPr txBox="1"/>
          <p:nvPr/>
        </p:nvSpPr>
        <p:spPr>
          <a:xfrm>
            <a:off x="216375" y="413632"/>
            <a:ext cx="4582510" cy="369332"/>
          </a:xfrm>
          <a:prstGeom prst="rect">
            <a:avLst/>
          </a:prstGeom>
          <a:noFill/>
        </p:spPr>
        <p:txBody>
          <a:bodyPr wrap="square" rtlCol="0">
            <a:spAutoFit/>
          </a:bodyPr>
          <a:lstStyle/>
          <a:p>
            <a:r>
              <a:rPr lang="en-US" b="1" dirty="0"/>
              <a:t>Methodology</a:t>
            </a:r>
            <a:endParaRPr lang="en-AU" b="1" dirty="0"/>
          </a:p>
        </p:txBody>
      </p:sp>
      <p:sp>
        <p:nvSpPr>
          <p:cNvPr id="33" name="Oval 32">
            <a:extLst>
              <a:ext uri="{FF2B5EF4-FFF2-40B4-BE49-F238E27FC236}">
                <a16:creationId xmlns:a16="http://schemas.microsoft.com/office/drawing/2014/main" id="{785185D6-4F5D-47B8-8ACB-7BA2ACCBBF5B}"/>
              </a:ext>
            </a:extLst>
          </p:cNvPr>
          <p:cNvSpPr/>
          <p:nvPr/>
        </p:nvSpPr>
        <p:spPr>
          <a:xfrm>
            <a:off x="172458" y="1772072"/>
            <a:ext cx="541283" cy="541283"/>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i="1" dirty="0"/>
              <a:t>1</a:t>
            </a:r>
            <a:endParaRPr lang="en-AU" sz="3000" b="1" i="1" dirty="0"/>
          </a:p>
        </p:txBody>
      </p:sp>
      <p:sp>
        <p:nvSpPr>
          <p:cNvPr id="34" name="Oval 33">
            <a:extLst>
              <a:ext uri="{FF2B5EF4-FFF2-40B4-BE49-F238E27FC236}">
                <a16:creationId xmlns:a16="http://schemas.microsoft.com/office/drawing/2014/main" id="{196CE0C8-01C8-4920-A23C-6C0FA25CBD4B}"/>
              </a:ext>
            </a:extLst>
          </p:cNvPr>
          <p:cNvSpPr/>
          <p:nvPr/>
        </p:nvSpPr>
        <p:spPr>
          <a:xfrm>
            <a:off x="3211179" y="1767007"/>
            <a:ext cx="541283" cy="541283"/>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i="1" dirty="0"/>
              <a:t>2</a:t>
            </a:r>
            <a:endParaRPr lang="en-AU" sz="3000" b="1" i="1" dirty="0"/>
          </a:p>
        </p:txBody>
      </p:sp>
      <p:sp>
        <p:nvSpPr>
          <p:cNvPr id="35" name="Oval 34">
            <a:extLst>
              <a:ext uri="{FF2B5EF4-FFF2-40B4-BE49-F238E27FC236}">
                <a16:creationId xmlns:a16="http://schemas.microsoft.com/office/drawing/2014/main" id="{D9355310-CFC0-492A-AF81-D68B9CCC0801}"/>
              </a:ext>
            </a:extLst>
          </p:cNvPr>
          <p:cNvSpPr/>
          <p:nvPr/>
        </p:nvSpPr>
        <p:spPr>
          <a:xfrm>
            <a:off x="6195265" y="1803696"/>
            <a:ext cx="541283" cy="541283"/>
          </a:xfrm>
          <a:prstGeom prst="ellipse">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i="1" dirty="0"/>
              <a:t>3</a:t>
            </a:r>
            <a:endParaRPr lang="en-AU" sz="3000" b="1" i="1" dirty="0"/>
          </a:p>
        </p:txBody>
      </p:sp>
    </p:spTree>
    <p:extLst>
      <p:ext uri="{BB962C8B-B14F-4D97-AF65-F5344CB8AC3E}">
        <p14:creationId xmlns:p14="http://schemas.microsoft.com/office/powerpoint/2010/main" val="231891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5DEDCB-B0F8-4BDF-A4D0-957111CF7E22}"/>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365BD1B7-307B-4DCB-B1EE-5EA750E20001}"/>
              </a:ext>
            </a:extLst>
          </p:cNvPr>
          <p:cNvSpPr txBox="1"/>
          <p:nvPr/>
        </p:nvSpPr>
        <p:spPr>
          <a:xfrm>
            <a:off x="216375" y="413632"/>
            <a:ext cx="4582510" cy="369332"/>
          </a:xfrm>
          <a:prstGeom prst="rect">
            <a:avLst/>
          </a:prstGeom>
          <a:noFill/>
        </p:spPr>
        <p:txBody>
          <a:bodyPr wrap="square" rtlCol="0">
            <a:spAutoFit/>
          </a:bodyPr>
          <a:lstStyle/>
          <a:p>
            <a:r>
              <a:rPr lang="en-US" b="1" dirty="0"/>
              <a:t>Description of Methodology</a:t>
            </a:r>
            <a:endParaRPr lang="en-AU" b="1" dirty="0"/>
          </a:p>
        </p:txBody>
      </p:sp>
      <p:grpSp>
        <p:nvGrpSpPr>
          <p:cNvPr id="4" name="Group 65">
            <a:extLst>
              <a:ext uri="{FF2B5EF4-FFF2-40B4-BE49-F238E27FC236}">
                <a16:creationId xmlns:a16="http://schemas.microsoft.com/office/drawing/2014/main" id="{DFFD97B2-4B28-43A7-929F-778F50E47FF7}"/>
              </a:ext>
            </a:extLst>
          </p:cNvPr>
          <p:cNvGrpSpPr>
            <a:grpSpLocks/>
          </p:cNvGrpSpPr>
          <p:nvPr/>
        </p:nvGrpSpPr>
        <p:grpSpPr bwMode="auto">
          <a:xfrm>
            <a:off x="8032312" y="352235"/>
            <a:ext cx="825500" cy="246063"/>
            <a:chOff x="1796" y="1922"/>
            <a:chExt cx="563" cy="155"/>
          </a:xfrm>
        </p:grpSpPr>
        <p:sp>
          <p:nvSpPr>
            <p:cNvPr id="5" name="Text Box 66">
              <a:extLst>
                <a:ext uri="{FF2B5EF4-FFF2-40B4-BE49-F238E27FC236}">
                  <a16:creationId xmlns:a16="http://schemas.microsoft.com/office/drawing/2014/main" id="{BBED396F-8318-4CC1-9C53-7B8117947AC4}"/>
                </a:ext>
              </a:extLst>
            </p:cNvPr>
            <p:cNvSpPr txBox="1">
              <a:spLocks noChangeArrowheads="1"/>
            </p:cNvSpPr>
            <p:nvPr/>
          </p:nvSpPr>
          <p:spPr bwMode="auto">
            <a:xfrm>
              <a:off x="1849" y="1922"/>
              <a:ext cx="501" cy="155"/>
            </a:xfrm>
            <a:prstGeom prst="rect">
              <a:avLst/>
            </a:prstGeom>
            <a:noFill/>
            <a:ln>
              <a:noFill/>
            </a:ln>
            <a:effectLst/>
            <a:extLst>
              <a:ext uri="{909E8E84-426E-40DD-AFC4-6F175D3DCCD1}">
                <a14:hiddenFill xmlns:a14="http://schemas.microsoft.com/office/drawing/2010/main">
                  <a:solidFill>
                    <a:srgbClr val="999999"/>
                  </a:solidFill>
                </a14:hiddenFill>
              </a:ext>
              <a:ext uri="{91240B29-F687-4F45-9708-019B960494DF}">
                <a14:hiddenLine xmlns:a14="http://schemas.microsoft.com/office/drawing/2010/main" w="9525">
                  <a:solidFill>
                    <a:srgbClr val="64646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0" fontAlgn="base" hangingPunct="0">
                <a:spcBef>
                  <a:spcPct val="0"/>
                </a:spcBef>
                <a:spcAft>
                  <a:spcPct val="0"/>
                </a:spcAft>
              </a:pPr>
              <a:r>
                <a:rPr lang="nb-NO" altLang="sv-SE" sz="1000" b="1" dirty="0">
                  <a:solidFill>
                    <a:srgbClr val="000000"/>
                  </a:solidFill>
                  <a:latin typeface="Arial" pitchFamily="34" charset="0"/>
                </a:rPr>
                <a:t>BACKUP</a:t>
              </a:r>
              <a:endParaRPr lang="en-US" altLang="sv-SE" sz="1000" b="1" dirty="0">
                <a:solidFill>
                  <a:srgbClr val="000000"/>
                </a:solidFill>
                <a:latin typeface="Arial" pitchFamily="34" charset="0"/>
              </a:endParaRPr>
            </a:p>
          </p:txBody>
        </p:sp>
        <p:grpSp>
          <p:nvGrpSpPr>
            <p:cNvPr id="6" name="Group 67">
              <a:extLst>
                <a:ext uri="{FF2B5EF4-FFF2-40B4-BE49-F238E27FC236}">
                  <a16:creationId xmlns:a16="http://schemas.microsoft.com/office/drawing/2014/main" id="{091FF4C1-C296-41D9-8E76-6690846AF7C1}"/>
                </a:ext>
              </a:extLst>
            </p:cNvPr>
            <p:cNvGrpSpPr>
              <a:grpSpLocks/>
            </p:cNvGrpSpPr>
            <p:nvPr/>
          </p:nvGrpSpPr>
          <p:grpSpPr bwMode="auto">
            <a:xfrm>
              <a:off x="1796" y="1941"/>
              <a:ext cx="563" cy="112"/>
              <a:chOff x="1823" y="1729"/>
              <a:chExt cx="615" cy="112"/>
            </a:xfrm>
          </p:grpSpPr>
          <p:sp>
            <p:nvSpPr>
              <p:cNvPr id="7" name="Line 68">
                <a:extLst>
                  <a:ext uri="{FF2B5EF4-FFF2-40B4-BE49-F238E27FC236}">
                    <a16:creationId xmlns:a16="http://schemas.microsoft.com/office/drawing/2014/main" id="{FAAACF12-8F27-4D0D-9556-C03E9EF5BBDE}"/>
                  </a:ext>
                </a:extLst>
              </p:cNvPr>
              <p:cNvSpPr>
                <a:spLocks noChangeShapeType="1"/>
              </p:cNvSpPr>
              <p:nvPr/>
            </p:nvSpPr>
            <p:spPr bwMode="auto">
              <a:xfrm>
                <a:off x="1823" y="1729"/>
                <a:ext cx="615" cy="0"/>
              </a:xfrm>
              <a:prstGeom prst="line">
                <a:avLst/>
              </a:prstGeom>
              <a:noFill/>
              <a:ln w="9525">
                <a:solidFill>
                  <a:srgbClr val="6464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b-NO" sz="1600" dirty="0">
                  <a:solidFill>
                    <a:srgbClr val="646464"/>
                  </a:solidFill>
                </a:endParaRPr>
              </a:p>
            </p:txBody>
          </p:sp>
          <p:sp>
            <p:nvSpPr>
              <p:cNvPr id="8" name="Line 69">
                <a:extLst>
                  <a:ext uri="{FF2B5EF4-FFF2-40B4-BE49-F238E27FC236}">
                    <a16:creationId xmlns:a16="http://schemas.microsoft.com/office/drawing/2014/main" id="{1848B10C-2DA8-4A84-9B4C-58D578386732}"/>
                  </a:ext>
                </a:extLst>
              </p:cNvPr>
              <p:cNvSpPr>
                <a:spLocks noChangeShapeType="1"/>
              </p:cNvSpPr>
              <p:nvPr/>
            </p:nvSpPr>
            <p:spPr bwMode="auto">
              <a:xfrm>
                <a:off x="1823" y="1841"/>
                <a:ext cx="615" cy="0"/>
              </a:xfrm>
              <a:prstGeom prst="line">
                <a:avLst/>
              </a:prstGeom>
              <a:noFill/>
              <a:ln w="9525">
                <a:solidFill>
                  <a:srgbClr val="6464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nb-NO" sz="1600">
                  <a:solidFill>
                    <a:srgbClr val="646464"/>
                  </a:solidFill>
                </a:endParaRPr>
              </a:p>
            </p:txBody>
          </p:sp>
        </p:grpSp>
      </p:grpSp>
      <p:sp>
        <p:nvSpPr>
          <p:cNvPr id="11" name="Rectangle 10">
            <a:extLst>
              <a:ext uri="{FF2B5EF4-FFF2-40B4-BE49-F238E27FC236}">
                <a16:creationId xmlns:a16="http://schemas.microsoft.com/office/drawing/2014/main" id="{715A8F7E-86F6-424E-93B0-A4E338F29248}"/>
              </a:ext>
            </a:extLst>
          </p:cNvPr>
          <p:cNvSpPr/>
          <p:nvPr/>
        </p:nvSpPr>
        <p:spPr>
          <a:xfrm>
            <a:off x="366711" y="1083237"/>
            <a:ext cx="8337075" cy="2246769"/>
          </a:xfrm>
          <a:prstGeom prst="rect">
            <a:avLst/>
          </a:prstGeom>
        </p:spPr>
        <p:txBody>
          <a:bodyPr wrap="square">
            <a:spAutoFit/>
          </a:bodyPr>
          <a:lstStyle/>
          <a:p>
            <a:r>
              <a:rPr lang="en-AU" sz="1000" b="1" dirty="0">
                <a:solidFill>
                  <a:srgbClr val="000000"/>
                </a:solidFill>
                <a:latin typeface="Arial" panose="020B0604020202020204" pitchFamily="34" charset="0"/>
                <a:cs typeface="Arial" panose="020B0604020202020204" pitchFamily="34" charset="0"/>
              </a:rPr>
              <a:t>Step One: Integrating Data From Multiple Sources </a:t>
            </a:r>
          </a:p>
          <a:p>
            <a:r>
              <a:rPr lang="en-AU" sz="1000" dirty="0">
                <a:solidFill>
                  <a:srgbClr val="000000"/>
                </a:solidFill>
                <a:latin typeface="Arial" panose="020B0604020202020204" pitchFamily="34" charset="0"/>
                <a:cs typeface="Arial" panose="020B0604020202020204" pitchFamily="34" charset="0"/>
              </a:rPr>
              <a:t>This step is also considered the data processing stage, which is usually the most time consuming stage besides data retrieving. As mentioned above in the data description section. We have data from multiple sources i.e. the property transaction data which will be used to calculate the housing affordability; the school data which will be used to calculate the education quality; the Foursquare data which will be used to calculate the food &amp; drink accessibility. Because the data contains lots of trash data, namely the data that is not considered </a:t>
            </a:r>
            <a:r>
              <a:rPr lang="en-AU" sz="1000" dirty="0" err="1">
                <a:solidFill>
                  <a:srgbClr val="000000"/>
                </a:solidFill>
                <a:latin typeface="Arial" panose="020B0604020202020204" pitchFamily="34" charset="0"/>
                <a:cs typeface="Arial" panose="020B0604020202020204" pitchFamily="34" charset="0"/>
              </a:rPr>
              <a:t>usuful</a:t>
            </a:r>
            <a:r>
              <a:rPr lang="en-AU" sz="1000" dirty="0">
                <a:solidFill>
                  <a:srgbClr val="000000"/>
                </a:solidFill>
                <a:latin typeface="Arial" panose="020B0604020202020204" pitchFamily="34" charset="0"/>
                <a:cs typeface="Arial" panose="020B0604020202020204" pitchFamily="34" charset="0"/>
              </a:rPr>
              <a:t> for our analysis such as transaction agencies, and the data is not in the format we expected. So, we need to spend time cleansing the data, then integrate them into the format that we really want to use. This step contains the sub-steps:</a:t>
            </a:r>
          </a:p>
          <a:p>
            <a:pPr>
              <a:buFont typeface="Arial" panose="020B0604020202020204" pitchFamily="34" charset="0"/>
              <a:buChar char="•"/>
            </a:pPr>
            <a:r>
              <a:rPr lang="en-AU" sz="1000" dirty="0">
                <a:solidFill>
                  <a:srgbClr val="000000"/>
                </a:solidFill>
                <a:latin typeface="Arial" panose="020B0604020202020204" pitchFamily="34" charset="0"/>
                <a:cs typeface="Arial" panose="020B0604020202020204" pitchFamily="34" charset="0"/>
              </a:rPr>
              <a:t>Data cleansing</a:t>
            </a:r>
          </a:p>
          <a:p>
            <a:pPr>
              <a:buFont typeface="Arial" panose="020B0604020202020204" pitchFamily="34" charset="0"/>
              <a:buChar char="•"/>
            </a:pPr>
            <a:r>
              <a:rPr lang="en-AU" sz="1000" dirty="0">
                <a:solidFill>
                  <a:srgbClr val="000000"/>
                </a:solidFill>
                <a:latin typeface="Arial" panose="020B0604020202020204" pitchFamily="34" charset="0"/>
                <a:cs typeface="Arial" panose="020B0604020202020204" pitchFamily="34" charset="0"/>
              </a:rPr>
              <a:t>Data integration</a:t>
            </a:r>
          </a:p>
          <a:p>
            <a:endParaRPr lang="en-US" sz="1000" dirty="0">
              <a:solidFill>
                <a:srgbClr val="000000"/>
              </a:solidFill>
              <a:latin typeface="Arial" panose="020B0604020202020204" pitchFamily="34" charset="0"/>
              <a:cs typeface="Arial" panose="020B0604020202020204" pitchFamily="34" charset="0"/>
            </a:endParaRPr>
          </a:p>
          <a:p>
            <a:r>
              <a:rPr lang="en-AU" sz="1000" b="1" dirty="0">
                <a:solidFill>
                  <a:srgbClr val="000000"/>
                </a:solidFill>
                <a:latin typeface="Arial" panose="020B0604020202020204" pitchFamily="34" charset="0"/>
                <a:cs typeface="Arial" panose="020B0604020202020204" pitchFamily="34" charset="0"/>
              </a:rPr>
              <a:t>Step Two: Defining Measuring Metrics and Calculating The Liveability Index</a:t>
            </a:r>
            <a:r>
              <a:rPr lang="en-AU" sz="1000" dirty="0">
                <a:solidFill>
                  <a:srgbClr val="000000"/>
                </a:solidFill>
                <a:latin typeface="Arial" panose="020B0604020202020204" pitchFamily="34" charset="0"/>
                <a:cs typeface="Arial" panose="020B0604020202020204" pitchFamily="34" charset="0"/>
              </a:rPr>
              <a:t>. </a:t>
            </a:r>
          </a:p>
          <a:p>
            <a:r>
              <a:rPr lang="en-AU" sz="1000" dirty="0">
                <a:solidFill>
                  <a:srgbClr val="000000"/>
                </a:solidFill>
                <a:latin typeface="Arial" panose="020B0604020202020204" pitchFamily="34" charset="0"/>
                <a:cs typeface="Arial" panose="020B0604020202020204" pitchFamily="34" charset="0"/>
              </a:rPr>
              <a:t>This step is the main part of our analysis. Based on the data we retrieved, we will calculate a newly integrated measurement that we call Liveability Index. Intuitively, the high the index, the more liveable the community is. </a:t>
            </a:r>
          </a:p>
          <a:p>
            <a:r>
              <a:rPr lang="en-AU" sz="1000" dirty="0">
                <a:solidFill>
                  <a:srgbClr val="000000"/>
                </a:solidFill>
                <a:latin typeface="Arial" panose="020B0604020202020204" pitchFamily="34" charset="0"/>
                <a:cs typeface="Arial" panose="020B0604020202020204" pitchFamily="34" charset="0"/>
              </a:rPr>
              <a:t>Here's the approach that demonstrates how we calculated the liveability index on a suburb / community level. </a:t>
            </a:r>
            <a:endParaRPr lang="en-AU" sz="1000" b="0" i="0" u="none" strike="noStrike" dirty="0">
              <a:solidFill>
                <a:srgbClr val="000000"/>
              </a:solidFill>
              <a:effectLst/>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A4E758B-52D0-410C-90DC-9CFD64B54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356" y="3362738"/>
            <a:ext cx="6853288" cy="2438418"/>
          </a:xfrm>
          <a:prstGeom prst="rect">
            <a:avLst/>
          </a:prstGeom>
        </p:spPr>
      </p:pic>
      <p:sp>
        <p:nvSpPr>
          <p:cNvPr id="14" name="Rectangle 13">
            <a:extLst>
              <a:ext uri="{FF2B5EF4-FFF2-40B4-BE49-F238E27FC236}">
                <a16:creationId xmlns:a16="http://schemas.microsoft.com/office/drawing/2014/main" id="{7B5106FD-B1CF-4132-96F3-39F061D90E9B}"/>
              </a:ext>
            </a:extLst>
          </p:cNvPr>
          <p:cNvSpPr/>
          <p:nvPr/>
        </p:nvSpPr>
        <p:spPr>
          <a:xfrm>
            <a:off x="354492" y="5981034"/>
            <a:ext cx="8387397" cy="400110"/>
          </a:xfrm>
          <a:prstGeom prst="rect">
            <a:avLst/>
          </a:prstGeom>
        </p:spPr>
        <p:txBody>
          <a:bodyPr wrap="square">
            <a:spAutoFit/>
          </a:bodyPr>
          <a:lstStyle/>
          <a:p>
            <a:r>
              <a:rPr lang="en-AU" sz="1000" b="1" dirty="0">
                <a:solidFill>
                  <a:srgbClr val="000000"/>
                </a:solidFill>
                <a:latin typeface="Arial" panose="020B0604020202020204" pitchFamily="34" charset="0"/>
                <a:cs typeface="Arial" panose="020B0604020202020204" pitchFamily="34" charset="0"/>
              </a:rPr>
              <a:t>Step Three: Visualizing The Findings</a:t>
            </a:r>
            <a:endParaRPr lang="en-AU" sz="1000" dirty="0">
              <a:solidFill>
                <a:srgbClr val="000000"/>
              </a:solidFill>
              <a:latin typeface="Arial" panose="020B0604020202020204" pitchFamily="34" charset="0"/>
              <a:cs typeface="Arial" panose="020B0604020202020204" pitchFamily="34" charset="0"/>
            </a:endParaRPr>
          </a:p>
          <a:p>
            <a:r>
              <a:rPr lang="en-AU" sz="1000" dirty="0">
                <a:solidFill>
                  <a:srgbClr val="000000"/>
                </a:solidFill>
                <a:latin typeface="Arial" panose="020B0604020202020204" pitchFamily="34" charset="0"/>
                <a:cs typeface="Arial" panose="020B0604020202020204" pitchFamily="34" charset="0"/>
              </a:rPr>
              <a:t>In this step we will use Folium to develop a choropleth map plot where the higher the suburb is liveable. The darker the toner of colour will be. </a:t>
            </a:r>
            <a:endParaRPr lang="en-AU" sz="1000" b="0" i="0" u="none" strike="noStrike"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26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D56E2-7BFA-4A34-B794-57599555ABC4}"/>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9DBD4936-D146-4BE2-9D3B-5D5627898258}"/>
              </a:ext>
            </a:extLst>
          </p:cNvPr>
          <p:cNvSpPr txBox="1"/>
          <p:nvPr/>
        </p:nvSpPr>
        <p:spPr>
          <a:xfrm>
            <a:off x="216375" y="413632"/>
            <a:ext cx="4582510" cy="369332"/>
          </a:xfrm>
          <a:prstGeom prst="rect">
            <a:avLst/>
          </a:prstGeom>
          <a:noFill/>
        </p:spPr>
        <p:txBody>
          <a:bodyPr wrap="square" rtlCol="0">
            <a:spAutoFit/>
          </a:bodyPr>
          <a:lstStyle/>
          <a:p>
            <a:r>
              <a:rPr lang="en-US" b="1" dirty="0"/>
              <a:t>Results</a:t>
            </a:r>
            <a:endParaRPr lang="en-AU" b="1" dirty="0"/>
          </a:p>
        </p:txBody>
      </p:sp>
      <p:grpSp>
        <p:nvGrpSpPr>
          <p:cNvPr id="5" name="Group 4">
            <a:extLst>
              <a:ext uri="{FF2B5EF4-FFF2-40B4-BE49-F238E27FC236}">
                <a16:creationId xmlns:a16="http://schemas.microsoft.com/office/drawing/2014/main" id="{2D6992FB-2248-42E2-A02B-44AAF483D4B5}"/>
              </a:ext>
            </a:extLst>
          </p:cNvPr>
          <p:cNvGrpSpPr/>
          <p:nvPr/>
        </p:nvGrpSpPr>
        <p:grpSpPr>
          <a:xfrm>
            <a:off x="1451340" y="1002555"/>
            <a:ext cx="7272246" cy="5014201"/>
            <a:chOff x="1871754" y="1156136"/>
            <a:chExt cx="6775723" cy="4671849"/>
          </a:xfrm>
        </p:grpSpPr>
        <p:pic>
          <p:nvPicPr>
            <p:cNvPr id="2050" name="Picture 2">
              <a:extLst>
                <a:ext uri="{FF2B5EF4-FFF2-40B4-BE49-F238E27FC236}">
                  <a16:creationId xmlns:a16="http://schemas.microsoft.com/office/drawing/2014/main" id="{2E9EB54A-1C93-4877-92CC-15CD8B08A6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349" r="14114" b="23110"/>
            <a:stretch/>
          </p:blipFill>
          <p:spPr bwMode="auto">
            <a:xfrm>
              <a:off x="1871754" y="1156136"/>
              <a:ext cx="6514290" cy="4671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73DBE7-2746-41B5-B79C-62932EFF6C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1617"/>
            <a:stretch/>
          </p:blipFill>
          <p:spPr bwMode="auto">
            <a:xfrm flipH="1">
              <a:off x="8322980" y="1697424"/>
              <a:ext cx="324497" cy="400444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 name="Table 5">
            <a:extLst>
              <a:ext uri="{FF2B5EF4-FFF2-40B4-BE49-F238E27FC236}">
                <a16:creationId xmlns:a16="http://schemas.microsoft.com/office/drawing/2014/main" id="{0FDE0042-4F28-4425-81A2-A7C037F74A91}"/>
              </a:ext>
            </a:extLst>
          </p:cNvPr>
          <p:cNvGraphicFramePr>
            <a:graphicFrameLocks noGrp="1"/>
          </p:cNvGraphicFramePr>
          <p:nvPr>
            <p:extLst>
              <p:ext uri="{D42A27DB-BD31-4B8C-83A1-F6EECF244321}">
                <p14:modId xmlns:p14="http://schemas.microsoft.com/office/powerpoint/2010/main" val="3086933698"/>
              </p:ext>
            </p:extLst>
          </p:nvPr>
        </p:nvGraphicFramePr>
        <p:xfrm>
          <a:off x="420414" y="1371600"/>
          <a:ext cx="1474733" cy="4645160"/>
        </p:xfrm>
        <a:graphic>
          <a:graphicData uri="http://schemas.openxmlformats.org/drawingml/2006/table">
            <a:tbl>
              <a:tblPr firstRow="1">
                <a:tableStyleId>{93296810-A885-4BE3-A3E7-6D5BEEA58F35}</a:tableStyleId>
              </a:tblPr>
              <a:tblGrid>
                <a:gridCol w="1474733">
                  <a:extLst>
                    <a:ext uri="{9D8B030D-6E8A-4147-A177-3AD203B41FA5}">
                      <a16:colId xmlns:a16="http://schemas.microsoft.com/office/drawing/2014/main" val="647222477"/>
                    </a:ext>
                  </a:extLst>
                </a:gridCol>
              </a:tblGrid>
              <a:tr h="853814">
                <a:tc>
                  <a:txBody>
                    <a:bodyPr/>
                    <a:lstStyle/>
                    <a:p>
                      <a:pPr algn="ctr" fontAlgn="ctr"/>
                      <a:r>
                        <a:rPr lang="en-US" sz="1200" u="none" strike="noStrike" dirty="0">
                          <a:effectLst/>
                        </a:rPr>
                        <a:t>Top 10 Most Livable Suburb in Melbourne</a:t>
                      </a:r>
                      <a:endParaRPr lang="en-AU"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575236872"/>
                  </a:ext>
                </a:extLst>
              </a:tr>
              <a:tr h="365921">
                <a:tc>
                  <a:txBody>
                    <a:bodyPr/>
                    <a:lstStyle/>
                    <a:p>
                      <a:pPr algn="ctr" fontAlgn="ctr"/>
                      <a:r>
                        <a:rPr lang="en-AU" sz="1200" u="none" strike="noStrike" dirty="0">
                          <a:effectLst/>
                        </a:rPr>
                        <a:t>McMahons Creek</a:t>
                      </a:r>
                      <a:endParaRPr lang="en-AU"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1541020078"/>
                  </a:ext>
                </a:extLst>
              </a:tr>
              <a:tr h="365921">
                <a:tc>
                  <a:txBody>
                    <a:bodyPr/>
                    <a:lstStyle/>
                    <a:p>
                      <a:pPr algn="ctr" fontAlgn="ctr"/>
                      <a:r>
                        <a:rPr lang="en-AU" sz="1200" u="none" strike="noStrike">
                          <a:effectLst/>
                        </a:rPr>
                        <a:t>Pioneer Bay</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2606563532"/>
                  </a:ext>
                </a:extLst>
              </a:tr>
              <a:tr h="431989">
                <a:tc>
                  <a:txBody>
                    <a:bodyPr/>
                    <a:lstStyle/>
                    <a:p>
                      <a:pPr algn="ctr" fontAlgn="ctr"/>
                      <a:r>
                        <a:rPr lang="en-AU" sz="1200" u="none" strike="noStrike">
                          <a:effectLst/>
                        </a:rPr>
                        <a:t>Millgrove</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1194829930"/>
                  </a:ext>
                </a:extLst>
              </a:tr>
              <a:tr h="365921">
                <a:tc>
                  <a:txBody>
                    <a:bodyPr/>
                    <a:lstStyle/>
                    <a:p>
                      <a:pPr algn="ctr" fontAlgn="ctr"/>
                      <a:r>
                        <a:rPr lang="en-AU" sz="1200" u="none" strike="noStrike">
                          <a:effectLst/>
                        </a:rPr>
                        <a:t>Coronet Bay</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143403848"/>
                  </a:ext>
                </a:extLst>
              </a:tr>
              <a:tr h="365921">
                <a:tc>
                  <a:txBody>
                    <a:bodyPr/>
                    <a:lstStyle/>
                    <a:p>
                      <a:pPr algn="ctr" fontAlgn="ctr"/>
                      <a:r>
                        <a:rPr lang="en-AU" sz="1200" u="none" strike="noStrike">
                          <a:effectLst/>
                        </a:rPr>
                        <a:t>Reefton</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349328047"/>
                  </a:ext>
                </a:extLst>
              </a:tr>
              <a:tr h="431989">
                <a:tc>
                  <a:txBody>
                    <a:bodyPr/>
                    <a:lstStyle/>
                    <a:p>
                      <a:pPr algn="ctr" fontAlgn="ctr"/>
                      <a:r>
                        <a:rPr lang="en-AU" sz="1200" u="none" strike="noStrike">
                          <a:effectLst/>
                        </a:rPr>
                        <a:t>Grantville</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4278863686"/>
                  </a:ext>
                </a:extLst>
              </a:tr>
              <a:tr h="365921">
                <a:tc>
                  <a:txBody>
                    <a:bodyPr/>
                    <a:lstStyle/>
                    <a:p>
                      <a:pPr algn="ctr" fontAlgn="ctr"/>
                      <a:r>
                        <a:rPr lang="en-AU" sz="1200" u="none" strike="noStrike">
                          <a:effectLst/>
                        </a:rPr>
                        <a:t>Melton</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642968491"/>
                  </a:ext>
                </a:extLst>
              </a:tr>
              <a:tr h="365921">
                <a:tc>
                  <a:txBody>
                    <a:bodyPr/>
                    <a:lstStyle/>
                    <a:p>
                      <a:pPr algn="ctr" fontAlgn="ctr"/>
                      <a:r>
                        <a:rPr lang="en-AU" sz="1200" u="none" strike="noStrike">
                          <a:effectLst/>
                        </a:rPr>
                        <a:t>Wheelers Hill</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643321632"/>
                  </a:ext>
                </a:extLst>
              </a:tr>
              <a:tr h="365921">
                <a:tc>
                  <a:txBody>
                    <a:bodyPr/>
                    <a:lstStyle/>
                    <a:p>
                      <a:pPr algn="ctr" fontAlgn="ctr"/>
                      <a:r>
                        <a:rPr lang="en-AU" sz="1200" u="none" strike="noStrike">
                          <a:effectLst/>
                        </a:rPr>
                        <a:t>Longwarry</a:t>
                      </a:r>
                      <a:endParaRPr lang="en-AU" sz="1200" b="0" i="0" u="none" strike="noStrike">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901436650"/>
                  </a:ext>
                </a:extLst>
              </a:tr>
              <a:tr h="365921">
                <a:tc>
                  <a:txBody>
                    <a:bodyPr/>
                    <a:lstStyle/>
                    <a:p>
                      <a:pPr algn="ctr" fontAlgn="ctr"/>
                      <a:r>
                        <a:rPr lang="en-AU" sz="1200" u="none" strike="noStrike" dirty="0">
                          <a:effectLst/>
                        </a:rPr>
                        <a:t>Cannons Creek</a:t>
                      </a:r>
                      <a:endParaRPr lang="en-AU" sz="12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tc>
                <a:extLst>
                  <a:ext uri="{0D108BD9-81ED-4DB2-BD59-A6C34878D82A}">
                    <a16:rowId xmlns:a16="http://schemas.microsoft.com/office/drawing/2014/main" val="396445820"/>
                  </a:ext>
                </a:extLst>
              </a:tr>
            </a:tbl>
          </a:graphicData>
        </a:graphic>
      </p:graphicFrame>
    </p:spTree>
    <p:extLst>
      <p:ext uri="{BB962C8B-B14F-4D97-AF65-F5344CB8AC3E}">
        <p14:creationId xmlns:p14="http://schemas.microsoft.com/office/powerpoint/2010/main" val="258392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D56E2-7BFA-4A34-B794-57599555ABC4}"/>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9DBD4936-D146-4BE2-9D3B-5D5627898258}"/>
              </a:ext>
            </a:extLst>
          </p:cNvPr>
          <p:cNvSpPr txBox="1"/>
          <p:nvPr/>
        </p:nvSpPr>
        <p:spPr>
          <a:xfrm>
            <a:off x="216375" y="413632"/>
            <a:ext cx="4582510" cy="369332"/>
          </a:xfrm>
          <a:prstGeom prst="rect">
            <a:avLst/>
          </a:prstGeom>
          <a:noFill/>
        </p:spPr>
        <p:txBody>
          <a:bodyPr wrap="square" rtlCol="0">
            <a:spAutoFit/>
          </a:bodyPr>
          <a:lstStyle/>
          <a:p>
            <a:r>
              <a:rPr lang="en-US" b="1" dirty="0"/>
              <a:t>Conclusion and Discussion</a:t>
            </a:r>
            <a:endParaRPr lang="en-AU" b="1" dirty="0"/>
          </a:p>
        </p:txBody>
      </p:sp>
      <p:sp>
        <p:nvSpPr>
          <p:cNvPr id="4" name="Rectangle 3">
            <a:extLst>
              <a:ext uri="{FF2B5EF4-FFF2-40B4-BE49-F238E27FC236}">
                <a16:creationId xmlns:a16="http://schemas.microsoft.com/office/drawing/2014/main" id="{8A8C471C-4047-458E-A5B1-0C395522E26C}"/>
              </a:ext>
            </a:extLst>
          </p:cNvPr>
          <p:cNvSpPr/>
          <p:nvPr/>
        </p:nvSpPr>
        <p:spPr>
          <a:xfrm>
            <a:off x="423041" y="4063290"/>
            <a:ext cx="8297917" cy="2154436"/>
          </a:xfrm>
          <a:prstGeom prst="rect">
            <a:avLst/>
          </a:prstGeom>
          <a:solidFill>
            <a:schemeClr val="bg1">
              <a:lumMod val="95000"/>
            </a:schemeClr>
          </a:solidFill>
        </p:spPr>
        <p:txBody>
          <a:bodyPr wrap="square">
            <a:spAutoFit/>
          </a:bodyPr>
          <a:lstStyle/>
          <a:p>
            <a:r>
              <a:rPr lang="en-AU" sz="1400" b="1" dirty="0">
                <a:solidFill>
                  <a:srgbClr val="000000"/>
                </a:solidFill>
                <a:latin typeface="Arial" panose="020B0604020202020204" pitchFamily="34" charset="0"/>
                <a:cs typeface="Arial" panose="020B0604020202020204" pitchFamily="34" charset="0"/>
              </a:rPr>
              <a:t>Discussion</a:t>
            </a:r>
          </a:p>
          <a:p>
            <a:r>
              <a:rPr lang="en-AU" sz="1200" dirty="0">
                <a:solidFill>
                  <a:srgbClr val="000000"/>
                </a:solidFill>
                <a:latin typeface="Arial" panose="020B0604020202020204" pitchFamily="34" charset="0"/>
                <a:cs typeface="Arial" panose="020B0604020202020204" pitchFamily="34" charset="0"/>
              </a:rPr>
              <a:t>Please consider our analysis a quick-and-dirty approach, which is mainly constrained due to time limitation. For anyone who's reading this report and is interested in performing a similar analysis. The following comments might be worth noting.</a:t>
            </a:r>
          </a:p>
          <a:p>
            <a:r>
              <a:rPr lang="en-AU" sz="1200" b="1" dirty="0">
                <a:solidFill>
                  <a:srgbClr val="000000"/>
                </a:solidFill>
                <a:latin typeface="Arial" panose="020B0604020202020204" pitchFamily="34" charset="0"/>
                <a:cs typeface="Arial" panose="020B0604020202020204" pitchFamily="34" charset="0"/>
              </a:rPr>
              <a:t>Limitations: </a:t>
            </a:r>
            <a:endParaRPr lang="en-AU" sz="1200" dirty="0">
              <a:solidFill>
                <a:srgbClr val="00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AU" sz="1200" dirty="0">
                <a:solidFill>
                  <a:srgbClr val="000000"/>
                </a:solidFill>
                <a:latin typeface="Arial" panose="020B0604020202020204" pitchFamily="34" charset="0"/>
                <a:cs typeface="Arial" panose="020B0604020202020204" pitchFamily="34" charset="0"/>
              </a:rPr>
              <a:t>Our analysis didn't consider other factors. As we know from life experience, to define whether a place liveable. It can rely on a wide range of factors such as safety (e.g. low crime rate), culture, other facilities like museums, movie theatres etc. All these factors have not been incorporated in our analysis due to the unavailability of data and time contains. Besides, we're only using a personal account to access data from Foursquare which has its own restrictions</a:t>
            </a:r>
          </a:p>
          <a:p>
            <a:pPr>
              <a:buFont typeface="Arial" panose="020B0604020202020204" pitchFamily="34" charset="0"/>
              <a:buChar char="•"/>
            </a:pPr>
            <a:r>
              <a:rPr lang="en-AU" sz="1200" dirty="0">
                <a:solidFill>
                  <a:srgbClr val="000000"/>
                </a:solidFill>
                <a:latin typeface="Arial" panose="020B0604020202020204" pitchFamily="34" charset="0"/>
                <a:cs typeface="Arial" panose="020B0604020202020204" pitchFamily="34" charset="0"/>
              </a:rPr>
              <a:t>Calculation of index can be improved. We used a simplified calculation to make the analysis task easier. We'd recommend an refined definition and calculation for anyone who's like to go a extra mile.</a:t>
            </a:r>
            <a:endParaRPr lang="en-AU" sz="1200" b="0" i="0" u="none" strike="noStrike" dirty="0">
              <a:solidFill>
                <a:srgbClr val="000000"/>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F4131B1-09E1-43D2-9326-1978E0E1381B}"/>
              </a:ext>
            </a:extLst>
          </p:cNvPr>
          <p:cNvSpPr/>
          <p:nvPr/>
        </p:nvSpPr>
        <p:spPr>
          <a:xfrm>
            <a:off x="423041" y="1125648"/>
            <a:ext cx="8297917" cy="2694862"/>
          </a:xfrm>
          <a:prstGeom prst="rect">
            <a:avLst/>
          </a:prstGeom>
          <a:solidFill>
            <a:srgbClr val="FFC000"/>
          </a:solidFill>
        </p:spPr>
        <p:txBody>
          <a:bodyPr wrap="square">
            <a:noAutofit/>
          </a:bodyPr>
          <a:lstStyle/>
          <a:p>
            <a:r>
              <a:rPr lang="en-US" sz="1400" b="1" dirty="0">
                <a:solidFill>
                  <a:srgbClr val="000000"/>
                </a:solidFill>
                <a:latin typeface="Arial" panose="020B0604020202020204" pitchFamily="34" charset="0"/>
                <a:cs typeface="Arial" panose="020B0604020202020204" pitchFamily="34" charset="0"/>
              </a:rPr>
              <a:t>C</a:t>
            </a:r>
            <a:r>
              <a:rPr lang="en-AU" sz="1400" b="1" dirty="0" err="1">
                <a:solidFill>
                  <a:srgbClr val="000000"/>
                </a:solidFill>
                <a:latin typeface="Arial" panose="020B0604020202020204" pitchFamily="34" charset="0"/>
                <a:cs typeface="Arial" panose="020B0604020202020204" pitchFamily="34" charset="0"/>
              </a:rPr>
              <a:t>onclusion</a:t>
            </a:r>
            <a:endParaRPr lang="en-AU" sz="1400" b="1" dirty="0">
              <a:solidFill>
                <a:srgbClr val="000000"/>
              </a:solidFill>
              <a:latin typeface="Arial" panose="020B0604020202020204" pitchFamily="34" charset="0"/>
              <a:cs typeface="Arial" panose="020B0604020202020204" pitchFamily="34" charset="0"/>
            </a:endParaRPr>
          </a:p>
          <a:p>
            <a:endParaRPr lang="en-US" sz="1200" b="0" i="0" u="none" strike="noStrike" dirty="0">
              <a:solidFill>
                <a:srgbClr val="000000"/>
              </a:solidFill>
              <a:effectLst/>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A</a:t>
            </a:r>
            <a:r>
              <a:rPr lang="en-AU" sz="1200" dirty="0">
                <a:solidFill>
                  <a:srgbClr val="000000"/>
                </a:solidFill>
                <a:latin typeface="Arial" panose="020B0604020202020204" pitchFamily="34" charset="0"/>
                <a:cs typeface="Arial" panose="020B0604020202020204" pitchFamily="34" charset="0"/>
              </a:rPr>
              <a:t>s shown in previous slide, we’ve listed the top 10 most liveable community in Melbourne based on the “Liveability Index” we set and data mining. More details can be viewed via the choropleth plot and the </a:t>
            </a:r>
            <a:r>
              <a:rPr lang="en-AU" sz="1200" dirty="0" err="1">
                <a:solidFill>
                  <a:srgbClr val="000000"/>
                </a:solidFill>
                <a:latin typeface="Arial" panose="020B0604020202020204" pitchFamily="34" charset="0"/>
                <a:cs typeface="Arial" panose="020B0604020202020204" pitchFamily="34" charset="0"/>
              </a:rPr>
              <a:t>Jupyter</a:t>
            </a:r>
            <a:r>
              <a:rPr lang="en-AU" sz="1200" dirty="0">
                <a:solidFill>
                  <a:srgbClr val="000000"/>
                </a:solidFill>
                <a:latin typeface="Arial" panose="020B0604020202020204" pitchFamily="34" charset="0"/>
                <a:cs typeface="Arial" panose="020B0604020202020204" pitchFamily="34" charset="0"/>
              </a:rPr>
              <a:t> notebook that we put online. </a:t>
            </a:r>
          </a:p>
          <a:p>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S</a:t>
            </a:r>
            <a:r>
              <a:rPr lang="en-AU" sz="1200" dirty="0" err="1">
                <a:solidFill>
                  <a:srgbClr val="000000"/>
                </a:solidFill>
                <a:latin typeface="Arial" panose="020B0604020202020204" pitchFamily="34" charset="0"/>
                <a:cs typeface="Arial" panose="020B0604020202020204" pitchFamily="34" charset="0"/>
              </a:rPr>
              <a:t>ome</a:t>
            </a:r>
            <a:r>
              <a:rPr lang="en-AU" sz="1200" dirty="0">
                <a:solidFill>
                  <a:srgbClr val="000000"/>
                </a:solidFill>
                <a:latin typeface="Arial" panose="020B0604020202020204" pitchFamily="34" charset="0"/>
                <a:cs typeface="Arial" panose="020B0604020202020204" pitchFamily="34" charset="0"/>
              </a:rPr>
              <a:t> might found part of the findings contradict their experience. These could mainly due to:</a:t>
            </a:r>
          </a:p>
          <a:p>
            <a:pPr marL="171450" indent="-171450">
              <a:buFontTx/>
              <a:buChar char="-"/>
            </a:pPr>
            <a:r>
              <a:rPr lang="en-AU" sz="1200" dirty="0">
                <a:solidFill>
                  <a:srgbClr val="000000"/>
                </a:solidFill>
                <a:latin typeface="Arial" panose="020B0604020202020204" pitchFamily="34" charset="0"/>
                <a:cs typeface="Arial" panose="020B0604020202020204" pitchFamily="34" charset="0"/>
              </a:rPr>
              <a:t>We used a high weight (60%) on housing affordability as our target audience is for new immigrates</a:t>
            </a:r>
          </a:p>
          <a:p>
            <a:pPr marL="171450" indent="-171450">
              <a:buFontTx/>
              <a:buChar char="-"/>
            </a:pPr>
            <a:r>
              <a:rPr lang="en-US" sz="1200" dirty="0">
                <a:solidFill>
                  <a:srgbClr val="000000"/>
                </a:solidFill>
                <a:latin typeface="Arial" panose="020B0604020202020204" pitchFamily="34" charset="0"/>
                <a:cs typeface="Arial" panose="020B0604020202020204" pitchFamily="34" charset="0"/>
              </a:rPr>
              <a:t>T</a:t>
            </a:r>
            <a:r>
              <a:rPr lang="en-AU" sz="1200" dirty="0">
                <a:solidFill>
                  <a:srgbClr val="000000"/>
                </a:solidFill>
                <a:latin typeface="Arial" panose="020B0604020202020204" pitchFamily="34" charset="0"/>
                <a:cs typeface="Arial" panose="020B0604020202020204" pitchFamily="34" charset="0"/>
              </a:rPr>
              <a:t>he limit of data availability. This is mainly due to the restriction of personal </a:t>
            </a:r>
            <a:r>
              <a:rPr lang="en-AU" sz="1200" dirty="0" err="1">
                <a:solidFill>
                  <a:srgbClr val="000000"/>
                </a:solidFill>
                <a:latin typeface="Arial" panose="020B0604020202020204" pitchFamily="34" charset="0"/>
                <a:cs typeface="Arial" panose="020B0604020202020204" pitchFamily="34" charset="0"/>
              </a:rPr>
              <a:t>Foursqaure</a:t>
            </a:r>
            <a:r>
              <a:rPr lang="en-AU" sz="1200" dirty="0">
                <a:solidFill>
                  <a:srgbClr val="000000"/>
                </a:solidFill>
                <a:latin typeface="Arial" panose="020B0604020202020204" pitchFamily="34" charset="0"/>
                <a:cs typeface="Arial" panose="020B0604020202020204" pitchFamily="34" charset="0"/>
              </a:rPr>
              <a:t> subscription. As personal account, we can only retrieve limit amount of data. Hence, in some community, the food and coffee accessibility might be undermined. </a:t>
            </a:r>
          </a:p>
          <a:p>
            <a:pPr marL="171450" indent="-171450">
              <a:buFontTx/>
              <a:buChar char="-"/>
            </a:pPr>
            <a:endParaRPr lang="en-US" sz="1200" dirty="0">
              <a:solidFill>
                <a:srgbClr val="000000"/>
              </a:solidFill>
              <a:latin typeface="Arial" panose="020B0604020202020204" pitchFamily="34" charset="0"/>
              <a:cs typeface="Arial" panose="020B0604020202020204" pitchFamily="34" charset="0"/>
            </a:endParaRPr>
          </a:p>
          <a:p>
            <a:r>
              <a:rPr lang="en-US" sz="1200" dirty="0">
                <a:solidFill>
                  <a:srgbClr val="000000"/>
                </a:solidFill>
                <a:latin typeface="Arial" panose="020B0604020202020204" pitchFamily="34" charset="0"/>
                <a:cs typeface="Arial" panose="020B0604020202020204" pitchFamily="34" charset="0"/>
              </a:rPr>
              <a:t>I</a:t>
            </a:r>
            <a:r>
              <a:rPr lang="en-AU" sz="1200" dirty="0">
                <a:solidFill>
                  <a:srgbClr val="000000"/>
                </a:solidFill>
                <a:latin typeface="Arial" panose="020B0604020202020204" pitchFamily="34" charset="0"/>
                <a:cs typeface="Arial" panose="020B0604020202020204" pitchFamily="34" charset="0"/>
              </a:rPr>
              <a:t>n general, we think we’ve done a good job to provide a data-driven analysis to provide guidance to our target audience.</a:t>
            </a:r>
          </a:p>
          <a:p>
            <a:pPr marL="171450" indent="-171450">
              <a:buFontTx/>
              <a:buChar char="-"/>
            </a:pPr>
            <a:endParaRPr lang="en-AU" sz="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691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D56E2-7BFA-4A34-B794-57599555ABC4}"/>
              </a:ext>
            </a:extLst>
          </p:cNvPr>
          <p:cNvSpPr>
            <a:spLocks noGrp="1"/>
          </p:cNvSpPr>
          <p:nvPr>
            <p:ph type="body" sz="quarter" idx="11"/>
          </p:nvPr>
        </p:nvSpPr>
        <p:spPr/>
        <p:txBody>
          <a:bodyPr/>
          <a:lstStyle/>
          <a:p>
            <a:endParaRPr lang="en-AU"/>
          </a:p>
        </p:txBody>
      </p:sp>
      <p:sp>
        <p:nvSpPr>
          <p:cNvPr id="3" name="TextBox 2">
            <a:extLst>
              <a:ext uri="{FF2B5EF4-FFF2-40B4-BE49-F238E27FC236}">
                <a16:creationId xmlns:a16="http://schemas.microsoft.com/office/drawing/2014/main" id="{9DBD4936-D146-4BE2-9D3B-5D5627898258}"/>
              </a:ext>
            </a:extLst>
          </p:cNvPr>
          <p:cNvSpPr txBox="1"/>
          <p:nvPr/>
        </p:nvSpPr>
        <p:spPr>
          <a:xfrm>
            <a:off x="216375" y="413632"/>
            <a:ext cx="4582510" cy="369332"/>
          </a:xfrm>
          <a:prstGeom prst="rect">
            <a:avLst/>
          </a:prstGeom>
          <a:noFill/>
        </p:spPr>
        <p:txBody>
          <a:bodyPr wrap="square" rtlCol="0">
            <a:spAutoFit/>
          </a:bodyPr>
          <a:lstStyle/>
          <a:p>
            <a:r>
              <a:rPr lang="en-US" b="1" dirty="0"/>
              <a:t>Appendix: Resources</a:t>
            </a:r>
            <a:endParaRPr lang="en-AU" b="1" dirty="0"/>
          </a:p>
        </p:txBody>
      </p:sp>
      <p:sp>
        <p:nvSpPr>
          <p:cNvPr id="4" name="TextBox 3">
            <a:extLst>
              <a:ext uri="{FF2B5EF4-FFF2-40B4-BE49-F238E27FC236}">
                <a16:creationId xmlns:a16="http://schemas.microsoft.com/office/drawing/2014/main" id="{88A43C81-930F-43F0-97B9-1AD17BE50C55}"/>
              </a:ext>
            </a:extLst>
          </p:cNvPr>
          <p:cNvSpPr txBox="1"/>
          <p:nvPr/>
        </p:nvSpPr>
        <p:spPr>
          <a:xfrm>
            <a:off x="478221" y="1292772"/>
            <a:ext cx="8077200" cy="280076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Here are some resources that have been used for this task:</a:t>
            </a:r>
          </a:p>
          <a:p>
            <a:endParaRPr lang="en-US" sz="1200" dirty="0">
              <a:latin typeface="Arial" panose="020B0604020202020204" pitchFamily="34" charset="0"/>
              <a:cs typeface="Arial" panose="020B0604020202020204" pitchFamily="34" charset="0"/>
            </a:endParaRPr>
          </a:p>
          <a:p>
            <a:r>
              <a:rPr lang="en-US" sz="1400" b="1" dirty="0" err="1">
                <a:latin typeface="Arial" panose="020B0604020202020204" pitchFamily="34" charset="0"/>
                <a:cs typeface="Arial" panose="020B0604020202020204" pitchFamily="34" charset="0"/>
              </a:rPr>
              <a:t>Geopandas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Geopandas</a:t>
            </a:r>
            <a:r>
              <a:rPr lang="en-US" sz="1200" dirty="0">
                <a:latin typeface="Arial" panose="020B0604020202020204" pitchFamily="34" charset="0"/>
                <a:cs typeface="Arial" panose="020B0604020202020204" pitchFamily="34" charset="0"/>
              </a:rPr>
              <a:t> is a pandas like repository that makes processing and analyzing geospatial task easy. We mainly used its spatial join function to analyze the spatial relationships of the four datasets that we used. It has embed matplotlib as its bundle visualization tool. Most of the plots in our notebook are made by </a:t>
            </a:r>
            <a:r>
              <a:rPr lang="en-US" sz="1200" dirty="0" err="1">
                <a:latin typeface="Arial" panose="020B0604020202020204" pitchFamily="34" charset="0"/>
                <a:cs typeface="Arial" panose="020B0604020202020204" pitchFamily="34" charset="0"/>
              </a:rPr>
              <a:t>geopandas</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For more information, please visit its official documentation website at </a:t>
            </a:r>
            <a:r>
              <a:rPr lang="en-US" sz="1200" dirty="0">
                <a:latin typeface="Arial" panose="020B0604020202020204" pitchFamily="34" charset="0"/>
                <a:cs typeface="Arial" panose="020B0604020202020204" pitchFamily="34" charset="0"/>
                <a:hlinkClick r:id="rId2"/>
              </a:rPr>
              <a:t>http://http://geopandas.org/</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Pandas</a:t>
            </a:r>
            <a:r>
              <a:rPr lang="en-US" sz="1200" dirty="0">
                <a:latin typeface="Arial" panose="020B0604020202020204" pitchFamily="34" charset="0"/>
                <a:cs typeface="Arial" panose="020B0604020202020204" pitchFamily="34" charset="0"/>
              </a:rPr>
              <a:t>: Needless to say. This is a must-have for python data scientist.</a:t>
            </a:r>
          </a:p>
          <a:p>
            <a:endParaRPr lang="en-US" sz="12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PostgreSQL / </a:t>
            </a:r>
            <a:r>
              <a:rPr lang="en-US" sz="1400" b="1" dirty="0" err="1">
                <a:latin typeface="Arial" panose="020B0604020202020204" pitchFamily="34" charset="0"/>
                <a:cs typeface="Arial" panose="020B0604020202020204" pitchFamily="34" charset="0"/>
              </a:rPr>
              <a:t>PostGIS</a:t>
            </a:r>
            <a:r>
              <a:rPr lang="en-US" sz="1200" dirty="0">
                <a:latin typeface="Arial" panose="020B0604020202020204" pitchFamily="34" charset="0"/>
                <a:cs typeface="Arial" panose="020B0604020202020204" pitchFamily="34" charset="0"/>
              </a:rPr>
              <a:t>: The Australian Bureau of Statistics data were provided in </a:t>
            </a:r>
            <a:r>
              <a:rPr lang="en-US" sz="1200" dirty="0" err="1">
                <a:latin typeface="Arial" panose="020B0604020202020204" pitchFamily="34" charset="0"/>
                <a:cs typeface="Arial" panose="020B0604020202020204" pitchFamily="34" charset="0"/>
              </a:rPr>
              <a:t>Postgis</a:t>
            </a:r>
            <a:r>
              <a:rPr lang="en-US" sz="1200" dirty="0">
                <a:latin typeface="Arial" panose="020B0604020202020204" pitchFamily="34" charset="0"/>
                <a:cs typeface="Arial" panose="020B0604020202020204" pitchFamily="34" charset="0"/>
              </a:rPr>
              <a:t> format. We have restored it into our local </a:t>
            </a:r>
            <a:r>
              <a:rPr lang="en-US" sz="1200" dirty="0" err="1">
                <a:latin typeface="Arial" panose="020B0604020202020204" pitchFamily="34" charset="0"/>
                <a:cs typeface="Arial" panose="020B0604020202020204" pitchFamily="34" charset="0"/>
              </a:rPr>
              <a:t>PostGIS</a:t>
            </a:r>
            <a:r>
              <a:rPr lang="en-US" sz="1200" dirty="0">
                <a:latin typeface="Arial" panose="020B0604020202020204" pitchFamily="34" charset="0"/>
                <a:cs typeface="Arial" panose="020B0604020202020204" pitchFamily="34" charset="0"/>
              </a:rPr>
              <a:t> database then convert the data shapely format in our analysis</a:t>
            </a:r>
          </a:p>
          <a:p>
            <a:r>
              <a:rPr lang="en-US" sz="1200" dirty="0">
                <a:latin typeface="Arial" panose="020B0604020202020204" pitchFamily="34" charset="0"/>
                <a:cs typeface="Arial" panose="020B0604020202020204" pitchFamily="34" charset="0"/>
              </a:rPr>
              <a:t>For more information, please visit its official website at </a:t>
            </a:r>
            <a:r>
              <a:rPr lang="en-US" sz="1200" dirty="0">
                <a:latin typeface="Arial" panose="020B0604020202020204" pitchFamily="34" charset="0"/>
                <a:cs typeface="Arial" panose="020B0604020202020204" pitchFamily="34" charset="0"/>
                <a:hlinkClick r:id="rId3"/>
              </a:rPr>
              <a:t>https://postgis.net/</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Json</a:t>
            </a:r>
            <a:r>
              <a:rPr lang="en-US" sz="1200" dirty="0">
                <a:latin typeface="Arial" panose="020B0604020202020204" pitchFamily="34" charset="0"/>
                <a:cs typeface="Arial" panose="020B0604020202020204" pitchFamily="34" charset="0"/>
              </a:rPr>
              <a:t>: To load and write to Json format file</a:t>
            </a:r>
            <a:endParaRPr lang="en-A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37982"/>
      </p:ext>
    </p:extLst>
  </p:cSld>
  <p:clrMapOvr>
    <a:masterClrMapping/>
  </p:clrMapOvr>
</p:sld>
</file>

<file path=ppt/theme/theme1.xml><?xml version="1.0" encoding="utf-8"?>
<a:theme xmlns:a="http://schemas.openxmlformats.org/drawingml/2006/main" name="datara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ataraft" id="{95FFB4A1-8D01-41B5-9EC7-5B11699C7A77}" vid="{2F4318EE-55D3-4714-9358-22D809EF17F5}"/>
    </a:ext>
  </a:extLst>
</a:theme>
</file>

<file path=ppt/theme/theme2.xml><?xml version="1.0" encoding="utf-8"?>
<a:theme xmlns:a="http://schemas.openxmlformats.org/drawingml/2006/main" name="IQ DATA BLANK MASTER SLIDE">
  <a:themeElements>
    <a:clrScheme name="Custom 8">
      <a:dk1>
        <a:sysClr val="windowText" lastClr="000000"/>
      </a:dk1>
      <a:lt1>
        <a:sysClr val="window" lastClr="FFFFFF"/>
      </a:lt1>
      <a:dk2>
        <a:srgbClr val="323232"/>
      </a:dk2>
      <a:lt2>
        <a:srgbClr val="E3DED1"/>
      </a:lt2>
      <a:accent1>
        <a:srgbClr val="F07F09"/>
      </a:accent1>
      <a:accent2>
        <a:srgbClr val="F04E1D"/>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wrap="square" lIns="36000" tIns="36000" rIns="36000" bIns="36000" rtlCol="0" anchor="ctr" anchorCtr="0"/>
      <a:lstStyle>
        <a:defPPr algn="ctr">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A7A8AB"/>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36000" tIns="36000" rIns="36000" bIns="36000" rtlCol="0" anchor="ctr" anchorCtr="0">
        <a:noAutofit/>
      </a:bodyPr>
      <a:lstStyle>
        <a:defPPr algn="ctr">
          <a:defRPr sz="10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docProps/app.xml><?xml version="1.0" encoding="utf-8"?>
<Properties xmlns="http://schemas.openxmlformats.org/officeDocument/2006/extended-properties" xmlns:vt="http://schemas.openxmlformats.org/officeDocument/2006/docPropsVTypes">
  <Template>dataraft</Template>
  <TotalTime>304</TotalTime>
  <Words>1112</Words>
  <Application>Microsoft Office PowerPoint</Application>
  <PresentationFormat>On-screen Show (4:3)</PresentationFormat>
  <Paragraphs>97</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HelveticaNeue LT 45 Lt</vt:lpstr>
      <vt:lpstr>宋体</vt:lpstr>
      <vt:lpstr>Arial</vt:lpstr>
      <vt:lpstr>Calibri</vt:lpstr>
      <vt:lpstr>Century Gothic</vt:lpstr>
      <vt:lpstr>Wingdings</vt:lpstr>
      <vt:lpstr>dataraft</vt:lpstr>
      <vt:lpstr>IQ DATA BLANK MASTER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D</dc:creator>
  <cp:lastModifiedBy>Robin D</cp:lastModifiedBy>
  <cp:revision>67</cp:revision>
  <dcterms:created xsi:type="dcterms:W3CDTF">2018-10-25T23:19:42Z</dcterms:created>
  <dcterms:modified xsi:type="dcterms:W3CDTF">2018-10-26T04:23:43Z</dcterms:modified>
</cp:coreProperties>
</file>