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1" r:id="rId6"/>
    <p:sldId id="269" r:id="rId7"/>
    <p:sldId id="272" r:id="rId8"/>
    <p:sldId id="274" r:id="rId9"/>
    <p:sldId id="263" r:id="rId10"/>
    <p:sldId id="271" r:id="rId11"/>
    <p:sldId id="262" r:id="rId12"/>
    <p:sldId id="26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583" autoAdjust="0"/>
  </p:normalViewPr>
  <p:slideViewPr>
    <p:cSldViewPr>
      <p:cViewPr>
        <p:scale>
          <a:sx n="73" d="100"/>
          <a:sy n="73" d="100"/>
        </p:scale>
        <p:origin x="-2724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D164-E57C-4B99-B1EA-777EA749F486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520C-7321-424F-B8E6-4BF52C3A4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0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520C-7321-424F-B8E6-4BF52C3A45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1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首先在有限域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GF(q)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上生成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𝜆+1)×𝑁┤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G,N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为网络中节点数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,q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为大于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的最小素数。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公开并且可以被多个不同系统共享。基站在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GF(q)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上生成一个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𝜆+1)×(𝜆+1)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的对称矩阵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。然后计算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├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𝑁×(𝜆+1)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𝐴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=(𝐷⋅𝐺)^𝑇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,D,A 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都是保密的。显然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𝐴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⋅𝐺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是对称矩阵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若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=𝐴⋅𝐺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𝑖𝑗=𝐾_𝑗𝑖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dirty="0" smtClean="0"/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𝐾_𝑖𝑗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行第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列的元素。它可以作为节点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的密钥对。对于节点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k,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把矩阵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 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行记为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A(k)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G 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列记为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G(k)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存入节点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。若节点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需要建立密钥对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它们只要以明文互相交换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G(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G(j),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就可以利用保密的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的行计算出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𝑖𝑗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𝑗𝑖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。即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𝐾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_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𝑖𝑗=𝐴(𝑖)∗𝐺(𝑗)=𝐴(𝑗)∗𝐺(𝑖)=𝐾_𝑗𝑖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520C-7321-424F-B8E6-4BF52C3A45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520C-7321-424F-B8E6-4BF52C3A45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0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520C-7321-424F-B8E6-4BF52C3A45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9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520C-7321-424F-B8E6-4BF52C3A4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0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Android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应用相似性检测研究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886200"/>
            <a:ext cx="30480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姓名：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罗斌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号：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140754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导师：秦中元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 descr="D:\毕业设计\t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34956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3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模糊哈希算法</a:t>
            </a:r>
            <a:endParaRPr lang="zh-CN" altLang="en-US" dirty="0"/>
          </a:p>
        </p:txBody>
      </p:sp>
      <p:pic>
        <p:nvPicPr>
          <p:cNvPr id="2050" name="Picture 2" descr="D:\毕业设计\绘图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02" y="2514600"/>
            <a:ext cx="4463796" cy="16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 descr="D:\毕业设计\绘图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419600" cy="179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5181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感知哈希算法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预期成果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设计</a:t>
            </a:r>
            <a:r>
              <a:rPr lang="zh-CN" altLang="en-US" sz="2400" dirty="0" smtClean="0"/>
              <a:t>并实现一种高效，准确的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相似性检测应用，并与已有方案进行对比，比较优劣。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46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6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研究进度安排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34403"/>
              </p:ext>
            </p:extLst>
          </p:nvPr>
        </p:nvGraphicFramePr>
        <p:xfrm>
          <a:off x="762000" y="1600200"/>
          <a:ext cx="7696200" cy="368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732852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起讫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日期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工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作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内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容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要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285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2015.09-2015.12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毕业设计开题调研，撰写开题报告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1549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2016.01-2016.04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研究现有的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相似性检测方法，设计自己的方案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285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2016.05-2016.06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设计并实现应用，能够实现预期功能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63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2016.07-2016.10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对测试结果分析，并与已有成果进行比较</a:t>
                      </a:r>
                    </a:p>
                  </a:txBody>
                  <a:tcPr marL="68580" marR="68580" marT="0" marB="0"/>
                </a:tc>
              </a:tr>
              <a:tr h="4863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宋体"/>
                          <a:ea typeface="宋体"/>
                        </a:rPr>
                        <a:t>2016.11-2016.12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撰写毕业设计论文和相关文档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514600"/>
            <a:ext cx="32004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391400" cy="884238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主要内容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620000" cy="46021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选题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背景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相关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研究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研究内容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预期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成果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研究进度安排</a:t>
            </a:r>
          </a:p>
        </p:txBody>
      </p:sp>
    </p:spTree>
    <p:extLst>
      <p:ext uri="{BB962C8B-B14F-4D97-AF65-F5344CB8AC3E}">
        <p14:creationId xmlns:p14="http://schemas.microsoft.com/office/powerpoint/2010/main" val="27671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选题背景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 </a:t>
            </a:r>
            <a:r>
              <a:rPr lang="zh-CN" altLang="en-US" sz="2800" dirty="0" smtClean="0">
                <a:latin typeface="+mn-ea"/>
              </a:rPr>
              <a:t>随着代码混淆，加壳技术的应用，基于静态分析的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应用相似性检测受到的影响愈加明显，而动态分析由于其效率低下，难以针对批量的应用进行分析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</a:t>
            </a:r>
            <a:r>
              <a:rPr lang="zh-CN" altLang="en-US" sz="2800" dirty="0" smtClean="0">
                <a:latin typeface="+mn-ea"/>
              </a:rPr>
              <a:t>通过</a:t>
            </a:r>
            <a:r>
              <a:rPr lang="zh-CN" altLang="en-US" sz="2800" dirty="0">
                <a:latin typeface="+mn-ea"/>
              </a:rPr>
              <a:t>提取应用内特定文件的内容特征计算应用相似性，该方法不受代码混淆的影响，且能够有效抵抗类文件混淆带来的干扰，因此成为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相似性检测的一个有效方法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4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相关研究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399" y="1402080"/>
            <a:ext cx="8243887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+mn-ea"/>
              </a:rPr>
              <a:t>基于文件的相似性检测</a:t>
            </a:r>
            <a:r>
              <a:rPr lang="en-US" altLang="zh-CN" sz="2400" dirty="0" err="1" smtClean="0">
                <a:latin typeface="+mn-ea"/>
              </a:rPr>
              <a:t>Juxtapp</a:t>
            </a:r>
            <a:endParaRPr lang="en-US" altLang="zh-CN" sz="2400" baseline="30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400" dirty="0" smtClean="0"/>
              <a:t>     </a:t>
            </a:r>
          </a:p>
          <a:p>
            <a:pPr marL="0" indent="0">
              <a:buFont typeface="Arial" pitchFamily="34" charset="0"/>
              <a:buNone/>
            </a:pPr>
            <a:endParaRPr lang="en-US" altLang="zh-CN" sz="2400" baseline="30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baseline="30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baseline="30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400" baseline="30000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17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2085975"/>
            <a:ext cx="83486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7912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参考文献</a:t>
            </a:r>
            <a:r>
              <a:rPr lang="en-US" altLang="zh-CN" sz="1600" dirty="0" smtClean="0"/>
              <a:t> Li </a:t>
            </a:r>
            <a:r>
              <a:rPr lang="en-US" altLang="zh-CN" sz="1600" dirty="0" err="1" smtClean="0"/>
              <a:t>S.Juxtapp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Dstruct:Dection</a:t>
            </a:r>
            <a:r>
              <a:rPr lang="en-US" altLang="zh-CN" sz="1600" dirty="0" smtClean="0"/>
              <a:t> of Similarity Among Android Application[R].EECS-2012-111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80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相关研究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9" y="5181600"/>
            <a:ext cx="859631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66800" y="2967335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Percent difference between tree1 and tree2 =</a:t>
            </a:r>
          </a:p>
          <a:p>
            <a:r>
              <a:rPr lang="en-US" altLang="zh-CN" sz="2800" dirty="0"/>
              <a:t>(tree edit distance) / max(size of tree1, size of tree2) * 100%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76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计算差异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相关研究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2.</a:t>
            </a:r>
            <a:r>
              <a:rPr lang="zh-CN" altLang="en-US" sz="2400" dirty="0" smtClean="0">
                <a:latin typeface="+mn-ea"/>
              </a:rPr>
              <a:t>基于资源文件的检测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D:\毕业设计\加权相似性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096000" cy="29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867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参考</a:t>
            </a:r>
            <a:r>
              <a:rPr lang="zh-CN" altLang="en-US" sz="1600" dirty="0" smtClean="0"/>
              <a:t>文献：</a:t>
            </a:r>
            <a:r>
              <a:rPr lang="zh-CN" altLang="zh-CN" sz="1600" dirty="0"/>
              <a:t>焦四辈</a:t>
            </a:r>
            <a:r>
              <a:rPr lang="en-US" altLang="zh-CN" sz="1600" dirty="0"/>
              <a:t>.</a:t>
            </a:r>
            <a:r>
              <a:rPr lang="zh-CN" altLang="zh-CN" sz="1600" dirty="0"/>
              <a:t>应凌云</a:t>
            </a:r>
            <a:r>
              <a:rPr lang="en-US" altLang="zh-CN" sz="1600" dirty="0"/>
              <a:t>.</a:t>
            </a:r>
            <a:r>
              <a:rPr lang="zh-CN" altLang="zh-CN" sz="1600" dirty="0"/>
              <a:t>杨轶</a:t>
            </a:r>
            <a:r>
              <a:rPr lang="en-US" altLang="zh-CN" sz="1600" dirty="0"/>
              <a:t>.</a:t>
            </a:r>
            <a:r>
              <a:rPr lang="zh-CN" altLang="zh-CN" sz="1600" dirty="0"/>
              <a:t>程瑶</a:t>
            </a:r>
            <a:r>
              <a:rPr lang="en-US" altLang="zh-CN" sz="1600" dirty="0"/>
              <a:t>.</a:t>
            </a:r>
            <a:r>
              <a:rPr lang="zh-CN" altLang="zh-CN" sz="1600" dirty="0"/>
              <a:t>苏璞睿</a:t>
            </a:r>
            <a:r>
              <a:rPr lang="en-US" altLang="zh-CN" sz="1600" dirty="0"/>
              <a:t>.</a:t>
            </a:r>
            <a:r>
              <a:rPr lang="zh-CN" altLang="zh-CN" sz="1600" dirty="0"/>
              <a:t>冯登国</a:t>
            </a:r>
            <a:r>
              <a:rPr lang="en-US" altLang="zh-CN" sz="1600" dirty="0"/>
              <a:t>.Jiao </a:t>
            </a:r>
            <a:r>
              <a:rPr lang="en-US" altLang="zh-CN" sz="1600" dirty="0" err="1"/>
              <a:t>Sibei.Ying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Lingyun.Yang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Yi.Cheng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Yao.Su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Purui.Feng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Dengguo</a:t>
            </a:r>
            <a:r>
              <a:rPr lang="en-US" altLang="zh-CN" sz="1600" dirty="0"/>
              <a:t> </a:t>
            </a:r>
            <a:r>
              <a:rPr lang="zh-CN" altLang="zh-CN" sz="1600" dirty="0"/>
              <a:t>一种抗混淆的大规模</a:t>
            </a:r>
            <a:r>
              <a:rPr lang="en-US" altLang="zh-CN" sz="1600" dirty="0"/>
              <a:t>Android</a:t>
            </a:r>
            <a:r>
              <a:rPr lang="zh-CN" altLang="zh-CN" sz="1600" dirty="0"/>
              <a:t>应用相似性检测方法</a:t>
            </a:r>
            <a:r>
              <a:rPr lang="en-US" altLang="zh-CN" sz="1600" dirty="0"/>
              <a:t>[J]-</a:t>
            </a:r>
            <a:r>
              <a:rPr lang="zh-CN" altLang="zh-CN" sz="1600" dirty="0"/>
              <a:t>计算机研究与发展</a:t>
            </a:r>
            <a:r>
              <a:rPr lang="en-US" altLang="zh-CN" sz="1600" dirty="0"/>
              <a:t> 2014(7):1-2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13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、相关研究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、基于三级签名的分析方法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34" y="2209800"/>
            <a:ext cx="5562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019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参考文献：汪欢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李学逢</a:t>
            </a:r>
            <a:r>
              <a:rPr lang="en-US" altLang="zh-CN" sz="1600" dirty="0" smtClean="0"/>
              <a:t>.WANG Huan.LI </a:t>
            </a:r>
            <a:r>
              <a:rPr lang="en-US" altLang="zh-CN" sz="1600" dirty="0" err="1" smtClean="0"/>
              <a:t>Xuefeng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基于三级签名的安卓恶意软件分析方法</a:t>
            </a:r>
            <a:r>
              <a:rPr lang="en-US" altLang="zh-CN" sz="1600" dirty="0" smtClean="0"/>
              <a:t>[J] </a:t>
            </a:r>
            <a:r>
              <a:rPr lang="zh-CN" altLang="en-US" sz="1600" dirty="0" smtClean="0"/>
              <a:t>计算机与数字工程</a:t>
            </a:r>
            <a:r>
              <a:rPr lang="en-US" altLang="zh-CN" sz="1600" dirty="0" smtClean="0"/>
              <a:t>2014(8)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232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、相关研究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、基于</a:t>
            </a:r>
            <a:r>
              <a:rPr lang="en-US" altLang="zh-CN" sz="2400" dirty="0" err="1" smtClean="0"/>
              <a:t>Dalvik</a:t>
            </a:r>
            <a:r>
              <a:rPr lang="zh-CN" altLang="en-US" sz="2400" dirty="0" smtClean="0"/>
              <a:t>指令的分析方法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2462" y="6019800"/>
            <a:ext cx="7881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参考文献：李</a:t>
            </a:r>
            <a:r>
              <a:rPr lang="zh-CN" altLang="en-US" sz="1600" dirty="0"/>
              <a:t>挺</a:t>
            </a:r>
            <a:r>
              <a:rPr lang="en-US" altLang="zh-CN" sz="1600" dirty="0"/>
              <a:t>.</a:t>
            </a:r>
            <a:r>
              <a:rPr lang="zh-CN" altLang="en-US" sz="1600" dirty="0"/>
              <a:t>董航</a:t>
            </a:r>
            <a:r>
              <a:rPr lang="en-US" altLang="zh-CN" sz="1600" dirty="0"/>
              <a:t>.</a:t>
            </a:r>
            <a:r>
              <a:rPr lang="zh-CN" altLang="en-US" sz="1600" dirty="0"/>
              <a:t>袁春阳</a:t>
            </a:r>
            <a:r>
              <a:rPr lang="en-US" altLang="zh-CN" sz="1600" dirty="0"/>
              <a:t>.</a:t>
            </a:r>
            <a:r>
              <a:rPr lang="zh-CN" altLang="en-US" sz="1600" dirty="0"/>
              <a:t>杜跃进</a:t>
            </a:r>
            <a:r>
              <a:rPr lang="en-US" altLang="zh-CN" sz="1600" dirty="0"/>
              <a:t>.</a:t>
            </a:r>
            <a:r>
              <a:rPr lang="zh-CN" altLang="en-US" sz="1600" dirty="0"/>
              <a:t>徐国爱</a:t>
            </a:r>
            <a:r>
              <a:rPr lang="en-US" altLang="zh-CN" sz="1600" dirty="0"/>
              <a:t>.Li </a:t>
            </a:r>
            <a:r>
              <a:rPr lang="en-US" altLang="zh-CN" sz="1600" dirty="0" err="1"/>
              <a:t>Ting.Dong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Hang.Yuan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Chunyang.Du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Yuejin.Xu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Guo'ai</a:t>
            </a:r>
            <a:r>
              <a:rPr lang="en-US" altLang="zh-CN" sz="1600" dirty="0"/>
              <a:t> </a:t>
            </a:r>
            <a:r>
              <a:rPr lang="zh-CN" altLang="en-US" sz="1600" dirty="0"/>
              <a:t>基于</a:t>
            </a:r>
            <a:r>
              <a:rPr lang="en-US" altLang="zh-CN" sz="1600" dirty="0" err="1"/>
              <a:t>Dalvik</a:t>
            </a:r>
            <a:r>
              <a:rPr lang="zh-CN" altLang="en-US" sz="1600" dirty="0"/>
              <a:t>指令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Android</a:t>
            </a:r>
            <a:r>
              <a:rPr lang="zh-CN" altLang="en-US" sz="1600" dirty="0"/>
              <a:t>恶意代码特征描述及验证</a:t>
            </a:r>
            <a:r>
              <a:rPr lang="en-US" altLang="zh-CN" sz="1600" dirty="0" smtClean="0"/>
              <a:t>[J]-</a:t>
            </a:r>
            <a:r>
              <a:rPr lang="zh-CN" altLang="en-US" sz="1600" dirty="0"/>
              <a:t>计算机研究与发展 </a:t>
            </a:r>
            <a:r>
              <a:rPr lang="en-US" altLang="zh-CN" sz="1600" dirty="0"/>
              <a:t>2014(7)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905000"/>
            <a:ext cx="8067675" cy="415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6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   </a:t>
            </a:r>
            <a:endParaRPr lang="en-US" altLang="zh-CN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6096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总体流程图</a:t>
            </a:r>
            <a:endParaRPr lang="zh-CN" altLang="en-US" dirty="0"/>
          </a:p>
        </p:txBody>
      </p:sp>
      <p:pic>
        <p:nvPicPr>
          <p:cNvPr id="1026" name="Picture 2" descr="D:\毕业设计\简单流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5719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456</Words>
  <Application>Microsoft Office PowerPoint</Application>
  <PresentationFormat>全屏显示(4:3)</PresentationFormat>
  <Paragraphs>67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Android应用相似性检测研究</vt:lpstr>
      <vt:lpstr>主要内容</vt:lpstr>
      <vt:lpstr>1 选题背景</vt:lpstr>
      <vt:lpstr>2 相关研究</vt:lpstr>
      <vt:lpstr>2 相关研究</vt:lpstr>
      <vt:lpstr>2 相关研究</vt:lpstr>
      <vt:lpstr>2、相关研究</vt:lpstr>
      <vt:lpstr>2、相关研究</vt:lpstr>
      <vt:lpstr>3 研究内容</vt:lpstr>
      <vt:lpstr>3 研究内容</vt:lpstr>
      <vt:lpstr>4 研究内容</vt:lpstr>
      <vt:lpstr>5 预期成果</vt:lpstr>
      <vt:lpstr>6 研究进度安排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Robin</cp:lastModifiedBy>
  <cp:revision>93</cp:revision>
  <dcterms:created xsi:type="dcterms:W3CDTF">2006-08-16T00:00:00Z</dcterms:created>
  <dcterms:modified xsi:type="dcterms:W3CDTF">2015-12-10T01:53:59Z</dcterms:modified>
</cp:coreProperties>
</file>