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70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84" d="100"/>
          <a:sy n="84" d="100"/>
        </p:scale>
        <p:origin x="1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і пі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назв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назви</a:t>
            </a:r>
          </a:p>
        </p:txBody>
      </p:sp>
      <p:sp>
        <p:nvSpPr>
          <p:cNvPr id="12" name="1 рівень тексту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Степан Яблучко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–Степан Яблучко</a:t>
            </a:r>
          </a:p>
        </p:txBody>
      </p:sp>
      <p:sp>
        <p:nvSpPr>
          <p:cNvPr id="94" name="“Введіть цитату тут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“Введіть цитату тут.” 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Зображення"/>
          <p:cNvSpPr>
            <a:spLocks noGrp="1"/>
          </p:cNvSpPr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рожні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горизонтал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ображення"/>
          <p:cNvSpPr>
            <a:spLocks noGrp="1"/>
          </p:cNvSpPr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Текст назв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22" name="1 рівень тексту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Назва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назв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вертикал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ображення"/>
          <p:cNvSpPr>
            <a:spLocks noGrp="1"/>
          </p:cNvSpPr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Текст назв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назви</a:t>
            </a:r>
          </a:p>
        </p:txBody>
      </p:sp>
      <p:sp>
        <p:nvSpPr>
          <p:cNvPr id="40" name="1 рівень тексту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(зверху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назв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і 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назв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57" name="1 рівень тексту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маркери і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Зображення"/>
          <p:cNvSpPr>
            <a:spLocks noGrp="1"/>
          </p:cNvSpPr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Текст назв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67" name="1 рівень тексту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Маркер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1 рівень тексту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Зображення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Зображення"/>
          <p:cNvSpPr>
            <a:spLocks noGrp="1"/>
          </p:cNvSpPr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Зображення"/>
          <p:cNvSpPr>
            <a:spLocks noGrp="1"/>
          </p:cNvSpPr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назв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3" name="1 рівень тексту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Інформаційний аналіз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Інформаційний аналіз</a:t>
            </a:r>
          </a:p>
        </p:txBody>
      </p:sp>
      <p:sp>
        <p:nvSpPr>
          <p:cNvPr id="120" name="Виконали:…"/>
          <p:cNvSpPr txBox="1">
            <a:spLocks noGrp="1"/>
          </p:cNvSpPr>
          <p:nvPr>
            <p:ph type="subTitle" sz="quarter" idx="1"/>
          </p:nvPr>
        </p:nvSpPr>
        <p:spPr>
          <a:xfrm>
            <a:off x="8606234" y="6324600"/>
            <a:ext cx="3700066" cy="23123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 defTabSz="385572">
              <a:defRPr sz="2442"/>
            </a:pPr>
            <a:r>
              <a:t>Виконали:</a:t>
            </a:r>
          </a:p>
          <a:p>
            <a:pPr algn="l" defTabSz="385572">
              <a:defRPr sz="2442"/>
            </a:pPr>
            <a:r>
              <a:t>Студентка  групи КА-63</a:t>
            </a:r>
          </a:p>
          <a:p>
            <a:pPr algn="l" defTabSz="385572">
              <a:defRPr sz="2442"/>
            </a:pPr>
            <a:r>
              <a:t>Кукуруза Є.С.</a:t>
            </a:r>
          </a:p>
          <a:p>
            <a:pPr algn="l" defTabSz="385572">
              <a:defRPr sz="2442"/>
            </a:pPr>
            <a:r>
              <a:t>Студенти групи КА-64</a:t>
            </a:r>
          </a:p>
          <a:p>
            <a:pPr algn="l" defTabSz="385572">
              <a:defRPr sz="2442"/>
            </a:pPr>
            <a:r>
              <a:t>Папаш О.А.</a:t>
            </a:r>
          </a:p>
          <a:p>
            <a:pPr algn="l" defTabSz="385572">
              <a:defRPr sz="2442"/>
            </a:pPr>
            <a:r>
              <a:t>Федейко Ю.В.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головок"/>
          <p:cNvSpPr txBox="1">
            <a:spLocks noGrp="1"/>
          </p:cNvSpPr>
          <p:nvPr>
            <p:ph type="title"/>
          </p:nvPr>
        </p:nvSpPr>
        <p:spPr>
          <a:xfrm>
            <a:off x="1270000" y="502920"/>
            <a:ext cx="10464800" cy="1711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uk-UA" sz="5000" dirty="0"/>
              <a:t>Свій варіант прикладної задачі:</a:t>
            </a:r>
            <a:endParaRPr sz="5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74954-1B07-5749-B5ED-1137ECD0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60" y="2214880"/>
            <a:ext cx="9504680" cy="66175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19DC03-7E8B-BD48-9A30-400AEA6C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69" y="274321"/>
            <a:ext cx="8899683" cy="8944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"/>
          <p:cNvSpPr txBox="1">
            <a:spLocks noGrp="1"/>
          </p:cNvSpPr>
          <p:nvPr>
            <p:ph type="title"/>
          </p:nvPr>
        </p:nvSpPr>
        <p:spPr>
          <a:xfrm>
            <a:off x="1544320" y="132080"/>
            <a:ext cx="10464800" cy="2291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uk-UA" sz="5000" dirty="0"/>
              <a:t>Приклад роботи програми з нашим варіантом</a:t>
            </a:r>
            <a:endParaRPr sz="5000" dirty="0"/>
          </a:p>
        </p:txBody>
      </p:sp>
      <p:pic>
        <p:nvPicPr>
          <p:cNvPr id="4" name="Рисунок 14">
            <a:extLst>
              <a:ext uri="{FF2B5EF4-FFF2-40B4-BE49-F238E27FC236}">
                <a16:creationId xmlns:a16="http://schemas.microsoft.com/office/drawing/2014/main" id="{0E7839C0-8CF6-1740-9B9C-1F8CC157A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" y="2423160"/>
            <a:ext cx="7239000" cy="5288280"/>
          </a:xfrm>
          <a:prstGeom prst="rect">
            <a:avLst/>
          </a:prstGeom>
        </p:spPr>
      </p:pic>
      <p:pic>
        <p:nvPicPr>
          <p:cNvPr id="6" name="Рисунок 21">
            <a:extLst>
              <a:ext uri="{FF2B5EF4-FFF2-40B4-BE49-F238E27FC236}">
                <a16:creationId xmlns:a16="http://schemas.microsoft.com/office/drawing/2014/main" id="{933B446A-D485-9A4C-8347-605183EA0D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3777297"/>
            <a:ext cx="5582920" cy="34312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"/>
          <p:cNvSpPr txBox="1">
            <a:spLocks noGrp="1"/>
          </p:cNvSpPr>
          <p:nvPr>
            <p:ph type="title"/>
          </p:nvPr>
        </p:nvSpPr>
        <p:spPr>
          <a:xfrm>
            <a:off x="1270000" y="350520"/>
            <a:ext cx="10464800" cy="859536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ru-RU" sz="5000" b="1" dirty="0"/>
              <a:t>ОГЛЯД ЛІТЕРАТУРИ</a:t>
            </a:r>
            <a:br>
              <a:rPr lang="en-UA" sz="5000" dirty="0"/>
            </a:br>
            <a:r>
              <a:rPr lang="ru-RU" sz="5000" dirty="0"/>
              <a:t> </a:t>
            </a:r>
            <a:br>
              <a:rPr lang="en-UA" sz="2000" dirty="0"/>
            </a:br>
            <a:r>
              <a:rPr lang="ru-RU" sz="2000" i="1" dirty="0"/>
              <a:t>Григорович В.Г. </a:t>
            </a:r>
            <a:r>
              <a:rPr lang="ru-RU" sz="2000" i="1" dirty="0" err="1"/>
              <a:t>Інформаційні</a:t>
            </a:r>
            <a:r>
              <a:rPr lang="ru-RU" sz="2000" i="1" dirty="0"/>
              <a:t> </a:t>
            </a:r>
            <a:r>
              <a:rPr lang="ru-RU" sz="2000" i="1" dirty="0" err="1"/>
              <a:t>методи</a:t>
            </a:r>
            <a:r>
              <a:rPr lang="ru-RU" sz="2000" i="1" dirty="0"/>
              <a:t> в </a:t>
            </a:r>
            <a:r>
              <a:rPr lang="ru-RU" sz="2000" i="1" dirty="0" err="1"/>
              <a:t>управлінні</a:t>
            </a:r>
            <a:r>
              <a:rPr lang="ru-RU" sz="2000" i="1" dirty="0"/>
              <a:t> </a:t>
            </a:r>
            <a:r>
              <a:rPr lang="ru-RU" sz="2000" i="1" dirty="0" err="1"/>
              <a:t>якістю</a:t>
            </a:r>
            <a:br>
              <a:rPr lang="en-UA" sz="2000" dirty="0"/>
            </a:br>
            <a:r>
              <a:rPr lang="ru-RU" sz="2000" dirty="0"/>
              <a:t> </a:t>
            </a:r>
            <a:br>
              <a:rPr lang="en-UA" sz="2000" dirty="0"/>
            </a:br>
            <a:r>
              <a:rPr lang="ru-RU" sz="2000" dirty="0"/>
              <a:t>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джерелі</a:t>
            </a:r>
            <a:r>
              <a:rPr lang="ru-RU" sz="2000" dirty="0"/>
              <a:t> ми прочитали, як </a:t>
            </a: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досліджувані</a:t>
            </a:r>
            <a:r>
              <a:rPr lang="ru-RU" sz="2000" dirty="0"/>
              <a:t> </a:t>
            </a:r>
            <a:r>
              <a:rPr lang="ru-RU" sz="2000" dirty="0" err="1"/>
              <a:t>показники</a:t>
            </a:r>
            <a:r>
              <a:rPr lang="ru-RU" sz="2000" dirty="0"/>
              <a:t> </a:t>
            </a:r>
            <a:r>
              <a:rPr lang="ru-RU" sz="2000" dirty="0" err="1"/>
              <a:t>такі</a:t>
            </a:r>
            <a:r>
              <a:rPr lang="ru-RU" sz="2000" dirty="0"/>
              <a:t> як · </a:t>
            </a:r>
            <a:r>
              <a:rPr lang="ru-RU" sz="2000" dirty="0" err="1"/>
              <a:t>Oб'єм</a:t>
            </a:r>
            <a:r>
              <a:rPr lang="ru-RU" sz="2000" dirty="0"/>
              <a:t> і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пepeдaчі</a:t>
            </a:r>
            <a:r>
              <a:rPr lang="ru-RU" sz="2000" dirty="0"/>
              <a:t> </a:t>
            </a:r>
            <a:r>
              <a:rPr lang="ru-RU" sz="2000" dirty="0" err="1"/>
              <a:t>інфopмaціі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· </a:t>
            </a:r>
            <a:r>
              <a:rPr lang="ru-RU" sz="2000" dirty="0" err="1"/>
              <a:t>Дocтoвірність</a:t>
            </a:r>
            <a:r>
              <a:rPr lang="ru-RU" sz="2000" dirty="0"/>
              <a:t> </a:t>
            </a:r>
            <a:r>
              <a:rPr lang="ru-RU" sz="2000" dirty="0" err="1"/>
              <a:t>пepeдaвaємих</a:t>
            </a:r>
            <a:r>
              <a:rPr lang="ru-RU" sz="2000" dirty="0"/>
              <a:t> </a:t>
            </a:r>
            <a:r>
              <a:rPr lang="ru-RU" sz="2000" dirty="0" err="1"/>
              <a:t>повідомлень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· </a:t>
            </a:r>
            <a:r>
              <a:rPr lang="ru-RU" sz="2000" dirty="0" err="1"/>
              <a:t>Нaпpaвлeння</a:t>
            </a:r>
            <a:r>
              <a:rPr lang="ru-RU" sz="2000" dirty="0"/>
              <a:t> </a:t>
            </a:r>
            <a:r>
              <a:rPr lang="ru-RU" sz="2000" dirty="0" err="1"/>
              <a:t>інфopмaційних</a:t>
            </a:r>
            <a:r>
              <a:rPr lang="ru-RU" sz="2000" dirty="0"/>
              <a:t> </a:t>
            </a:r>
            <a:r>
              <a:rPr lang="ru-RU" sz="2000" dirty="0" err="1"/>
              <a:t>пoтoків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· </a:t>
            </a:r>
            <a:r>
              <a:rPr lang="ru-RU" sz="2000" dirty="0" err="1"/>
              <a:t>Xapaктepиcтики</a:t>
            </a:r>
            <a:r>
              <a:rPr lang="ru-RU" sz="2000" dirty="0"/>
              <a:t> </a:t>
            </a:r>
            <a:r>
              <a:rPr lang="ru-RU" sz="2000" dirty="0" err="1"/>
              <a:t>мeтoдів</a:t>
            </a:r>
            <a:r>
              <a:rPr lang="ru-RU" sz="2000" dirty="0"/>
              <a:t> </a:t>
            </a:r>
            <a:r>
              <a:rPr lang="ru-RU" sz="2000" dirty="0" err="1"/>
              <a:t>oбpобки</a:t>
            </a:r>
            <a:r>
              <a:rPr lang="ru-RU" sz="2000" dirty="0"/>
              <a:t> </a:t>
            </a:r>
            <a:r>
              <a:rPr lang="ru-RU" sz="2000" dirty="0" err="1"/>
              <a:t>інфopмaції</a:t>
            </a:r>
            <a:r>
              <a:rPr lang="ru-RU" sz="2000" dirty="0"/>
              <a:t> і </a:t>
            </a:r>
            <a:r>
              <a:rPr lang="ru-RU" sz="2000" dirty="0" err="1"/>
              <a:t>зроблені</a:t>
            </a:r>
            <a:r>
              <a:rPr lang="ru-RU" sz="2000" dirty="0"/>
              <a:t> </a:t>
            </a:r>
            <a:r>
              <a:rPr lang="ru-RU" sz="2000" dirty="0" err="1"/>
              <a:t>пpи</a:t>
            </a:r>
            <a:r>
              <a:rPr lang="ru-RU" sz="2000" dirty="0"/>
              <a:t>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помилки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· </a:t>
            </a:r>
            <a:r>
              <a:rPr lang="ru-RU" sz="2000" dirty="0" err="1"/>
              <a:t>Якісний</a:t>
            </a:r>
            <a:r>
              <a:rPr lang="ru-RU" sz="2000" dirty="0"/>
              <a:t> </a:t>
            </a:r>
            <a:r>
              <a:rPr lang="ru-RU" sz="2000" dirty="0" err="1"/>
              <a:t>cклад</a:t>
            </a:r>
            <a:r>
              <a:rPr lang="ru-RU" sz="2000" dirty="0"/>
              <a:t> </a:t>
            </a:r>
            <a:r>
              <a:rPr lang="ru-RU" sz="2000" dirty="0" err="1"/>
              <a:t>інфopмaції</a:t>
            </a:r>
            <a:r>
              <a:rPr lang="ru-RU" sz="2000" dirty="0"/>
              <a:t>.</a:t>
            </a:r>
            <a:br>
              <a:rPr lang="en-UA" sz="2000" dirty="0"/>
            </a:br>
            <a:r>
              <a:rPr lang="ru-RU" sz="2000" dirty="0"/>
              <a:t> </a:t>
            </a:r>
            <a:br>
              <a:rPr lang="en-UA" sz="2000" dirty="0"/>
            </a:br>
            <a:r>
              <a:rPr lang="ru-RU" sz="2000" i="1" dirty="0"/>
              <a:t>Анна Горбунова. </a:t>
            </a:r>
            <a:r>
              <a:rPr lang="ru-RU" sz="2000" i="1" dirty="0" err="1"/>
              <a:t>Інформаційні</a:t>
            </a:r>
            <a:r>
              <a:rPr lang="ru-RU" sz="2000" i="1" dirty="0"/>
              <a:t> </a:t>
            </a:r>
            <a:r>
              <a:rPr lang="ru-RU" sz="2000" i="1" dirty="0" err="1"/>
              <a:t>сервіси</a:t>
            </a:r>
            <a:r>
              <a:rPr lang="ru-RU" sz="2000" i="1" dirty="0"/>
              <a:t> і </a:t>
            </a:r>
            <a:r>
              <a:rPr lang="ru-RU" sz="2000" i="1" dirty="0" err="1"/>
              <a:t>ресурси</a:t>
            </a:r>
            <a:r>
              <a:rPr lang="ru-RU" sz="2000" i="1" dirty="0"/>
              <a:t> (</a:t>
            </a:r>
            <a:r>
              <a:rPr lang="ru-RU" sz="2000" i="1" dirty="0" err="1"/>
              <a:t>або</a:t>
            </a:r>
            <a:r>
              <a:rPr lang="ru-RU" sz="2000" i="1" dirty="0"/>
              <a:t> як </a:t>
            </a:r>
            <a:r>
              <a:rPr lang="ru-RU" sz="2000" i="1" dirty="0" err="1"/>
              <a:t>повисити</a:t>
            </a:r>
            <a:r>
              <a:rPr lang="ru-RU" sz="2000" i="1" dirty="0"/>
              <a:t> </a:t>
            </a:r>
            <a:r>
              <a:rPr lang="ru-RU" sz="2000" i="1" dirty="0" err="1"/>
              <a:t>якість</a:t>
            </a:r>
            <a:r>
              <a:rPr lang="ru-RU" sz="2000" i="1" dirty="0"/>
              <a:t> </a:t>
            </a:r>
            <a:r>
              <a:rPr lang="ru-RU" sz="2000" i="1" dirty="0" err="1"/>
              <a:t>аналітика</a:t>
            </a:r>
            <a:r>
              <a:rPr lang="ru-RU" sz="2000" i="1" dirty="0"/>
              <a:t> для </a:t>
            </a:r>
            <a:r>
              <a:rPr lang="ru-RU" sz="2000" i="1" dirty="0" err="1"/>
              <a:t>прийняття</a:t>
            </a:r>
            <a:r>
              <a:rPr lang="ru-RU" sz="2000" i="1" dirty="0"/>
              <a:t> </a:t>
            </a:r>
            <a:r>
              <a:rPr lang="ru-RU" sz="2000" i="1" dirty="0" err="1"/>
              <a:t>рішень</a:t>
            </a:r>
            <a:r>
              <a:rPr lang="ru-RU" sz="2000" i="1" dirty="0"/>
              <a:t>)</a:t>
            </a:r>
            <a:br>
              <a:rPr lang="en-UA" sz="2000" dirty="0"/>
            </a:br>
            <a:r>
              <a:rPr lang="ru-RU" sz="2000" dirty="0"/>
              <a:t> </a:t>
            </a:r>
            <a:br>
              <a:rPr lang="en-UA" sz="2000" dirty="0"/>
            </a:br>
            <a:r>
              <a:rPr lang="ru-RU" sz="2000" dirty="0" err="1"/>
              <a:t>Вивчаючи</a:t>
            </a:r>
            <a:r>
              <a:rPr lang="ru-RU" sz="2000" dirty="0"/>
              <a:t>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джерело</a:t>
            </a:r>
            <a:r>
              <a:rPr lang="ru-RU" sz="2000" dirty="0"/>
              <a:t>, ми </a:t>
            </a:r>
            <a:r>
              <a:rPr lang="ru-RU" sz="2000" dirty="0" err="1"/>
              <a:t>навчились</a:t>
            </a:r>
            <a:r>
              <a:rPr lang="ru-RU" sz="2000" dirty="0"/>
              <a:t> </a:t>
            </a:r>
            <a:r>
              <a:rPr lang="ru-RU" sz="2000" dirty="0" err="1"/>
              <a:t>оптимізовувати</a:t>
            </a:r>
            <a:r>
              <a:rPr lang="ru-RU" sz="2000" dirty="0"/>
              <a:t> та </a:t>
            </a:r>
            <a:r>
              <a:rPr lang="ru-RU" sz="2000" dirty="0" err="1"/>
              <a:t>повишати</a:t>
            </a:r>
            <a:r>
              <a:rPr lang="ru-RU" sz="2000" dirty="0"/>
              <a:t> </a:t>
            </a:r>
            <a:r>
              <a:rPr lang="ru-RU" sz="2000" dirty="0" err="1"/>
              <a:t>якість</a:t>
            </a:r>
            <a:r>
              <a:rPr lang="ru-RU" sz="2000" dirty="0"/>
              <a:t> </a:t>
            </a:r>
            <a:r>
              <a:rPr lang="ru-RU" sz="2000" dirty="0" err="1"/>
              <a:t>аналітика</a:t>
            </a:r>
            <a:r>
              <a:rPr lang="ru-RU" sz="2000" dirty="0"/>
              <a:t>, а </a:t>
            </a:r>
            <a:r>
              <a:rPr lang="ru-RU" sz="2000" dirty="0" err="1"/>
              <a:t>саме</a:t>
            </a:r>
            <a:r>
              <a:rPr lang="ru-RU" sz="2000" dirty="0"/>
              <a:t> </a:t>
            </a:r>
            <a:r>
              <a:rPr lang="ru-RU" sz="2000" dirty="0" err="1"/>
              <a:t>вивчили</a:t>
            </a:r>
            <a:r>
              <a:rPr lang="ru-RU" sz="2000" dirty="0"/>
              <a:t> </a:t>
            </a:r>
            <a:r>
              <a:rPr lang="ru-RU" sz="2000" dirty="0" err="1"/>
              <a:t>техніку</a:t>
            </a:r>
            <a:r>
              <a:rPr lang="ru-RU" sz="2000" dirty="0"/>
              <a:t> </a:t>
            </a:r>
            <a:r>
              <a:rPr lang="ru-RU" sz="2000" dirty="0" err="1"/>
              <a:t>заповнення</a:t>
            </a:r>
            <a:r>
              <a:rPr lang="ru-RU" sz="2000" dirty="0"/>
              <a:t> та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документації</a:t>
            </a:r>
            <a:r>
              <a:rPr lang="ru-RU" sz="2000" dirty="0"/>
              <a:t> </a:t>
            </a:r>
            <a:br>
              <a:rPr lang="en-UA" sz="2000" dirty="0"/>
            </a:br>
            <a:r>
              <a:rPr lang="ru-RU" sz="2000" dirty="0"/>
              <a:t>•</a:t>
            </a:r>
            <a:r>
              <a:rPr lang="ru-RU" sz="2000" dirty="0" err="1"/>
              <a:t>складається</a:t>
            </a:r>
            <a:r>
              <a:rPr lang="ru-RU" sz="2000" dirty="0"/>
              <a:t> </a:t>
            </a:r>
            <a:r>
              <a:rPr lang="ru-RU" sz="2000" dirty="0" err="1"/>
              <a:t>приблизний</a:t>
            </a:r>
            <a:r>
              <a:rPr lang="ru-RU" sz="2000" dirty="0"/>
              <a:t> </a:t>
            </a:r>
            <a:r>
              <a:rPr lang="ru-RU" sz="2000" dirty="0" err="1"/>
              <a:t>перелік</a:t>
            </a:r>
            <a:r>
              <a:rPr lang="ru-RU" sz="2000" dirty="0"/>
              <a:t> </a:t>
            </a:r>
            <a:r>
              <a:rPr lang="ru-RU" sz="2000" dirty="0" err="1"/>
              <a:t>питань</a:t>
            </a:r>
            <a:r>
              <a:rPr lang="ru-RU" sz="2000" dirty="0"/>
              <a:t>: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призначення</a:t>
            </a:r>
            <a:r>
              <a:rPr lang="ru-RU" sz="2000" dirty="0"/>
              <a:t> документа;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одночасно</a:t>
            </a:r>
            <a:r>
              <a:rPr lang="ru-RU" sz="2000" dirty="0"/>
              <a:t> </a:t>
            </a:r>
            <a:r>
              <a:rPr lang="ru-RU" sz="2000" dirty="0" err="1"/>
              <a:t>виписуються</a:t>
            </a:r>
            <a:r>
              <a:rPr lang="ru-RU" sz="2000" dirty="0"/>
              <a:t> </a:t>
            </a:r>
            <a:r>
              <a:rPr lang="ru-RU" sz="2000" dirty="0" err="1"/>
              <a:t>примірників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найменування</a:t>
            </a:r>
            <a:r>
              <a:rPr lang="ru-RU" sz="2000" dirty="0"/>
              <a:t> </a:t>
            </a:r>
            <a:r>
              <a:rPr lang="ru-RU" sz="2000" dirty="0" err="1"/>
              <a:t>обов’язкових</a:t>
            </a:r>
            <a:r>
              <a:rPr lang="ru-RU" sz="2000" dirty="0"/>
              <a:t> </a:t>
            </a:r>
            <a:r>
              <a:rPr lang="ru-RU" sz="2000" dirty="0" err="1"/>
              <a:t>реквізитів</a:t>
            </a:r>
            <a:r>
              <a:rPr lang="ru-RU" sz="2000" dirty="0"/>
              <a:t> і </a:t>
            </a:r>
            <a:r>
              <a:rPr lang="ru-RU" sz="2000" dirty="0" err="1"/>
              <a:t>показників</a:t>
            </a:r>
            <a:r>
              <a:rPr lang="ru-RU" sz="2000" dirty="0"/>
              <a:t> </a:t>
            </a:r>
            <a:r>
              <a:rPr lang="ru-RU" sz="2000" dirty="0" err="1"/>
              <a:t>документів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вказівка</a:t>
            </a:r>
            <a:r>
              <a:rPr lang="ru-RU" sz="2000" dirty="0"/>
              <a:t>, ким </a:t>
            </a:r>
            <a:r>
              <a:rPr lang="ru-RU" sz="2000" dirty="0" err="1"/>
              <a:t>заповнюються</a:t>
            </a:r>
            <a:r>
              <a:rPr lang="ru-RU" sz="2000" dirty="0"/>
              <a:t> </a:t>
            </a:r>
            <a:r>
              <a:rPr lang="ru-RU" sz="2000" dirty="0" err="1"/>
              <a:t>реквізити</a:t>
            </a:r>
            <a:r>
              <a:rPr lang="ru-RU" sz="2000" dirty="0"/>
              <a:t> і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показники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правила </a:t>
            </a:r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показників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значущість</a:t>
            </a:r>
            <a:r>
              <a:rPr lang="ru-RU" sz="2000" dirty="0"/>
              <a:t> кожного </a:t>
            </a:r>
            <a:r>
              <a:rPr lang="ru-RU" sz="2000" dirty="0" err="1"/>
              <a:t>показника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</a:t>
            </a:r>
            <a:r>
              <a:rPr lang="ru-RU" sz="2000" dirty="0" err="1"/>
              <a:t>періодичність</a:t>
            </a:r>
            <a:r>
              <a:rPr lang="ru-RU" sz="2000" dirty="0"/>
              <a:t> </a:t>
            </a:r>
            <a:r>
              <a:rPr lang="ru-RU" sz="2000" dirty="0" err="1"/>
              <a:t>складання</a:t>
            </a:r>
            <a:r>
              <a:rPr lang="ru-RU" sz="2000" dirty="0"/>
              <a:t> </a:t>
            </a:r>
            <a:r>
              <a:rPr lang="ru-RU" sz="2000" dirty="0" err="1"/>
              <a:t>документів</a:t>
            </a:r>
            <a:r>
              <a:rPr lang="ru-RU" sz="2000" dirty="0"/>
              <a:t>;</a:t>
            </a:r>
            <a:br>
              <a:rPr lang="en-UA" sz="2000" dirty="0"/>
            </a:br>
            <a:r>
              <a:rPr lang="ru-RU" sz="2000" dirty="0"/>
              <a:t>• частота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ru-RU" sz="2000" dirty="0" err="1"/>
              <a:t>показників</a:t>
            </a:r>
            <a:r>
              <a:rPr lang="ru-RU" sz="2000" dirty="0"/>
              <a:t>.</a:t>
            </a:r>
            <a:br>
              <a:rPr lang="en-UA" sz="2000" dirty="0"/>
            </a:br>
            <a:endParaRPr sz="2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вдання:"/>
          <p:cNvSpPr txBox="1">
            <a:spLocks noGrp="1"/>
          </p:cNvSpPr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 lvl="1"/>
            <a:r>
              <a:rPr dirty="0" err="1"/>
              <a:t>Завдання</a:t>
            </a:r>
            <a:r>
              <a:rPr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A7160-2366-674F-BD19-0741E02C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4" y="1977726"/>
            <a:ext cx="10520632" cy="733038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"/>
          <p:cNvSpPr txBox="1">
            <a:spLocks noGrp="1"/>
          </p:cNvSpPr>
          <p:nvPr>
            <p:ph type="title"/>
          </p:nvPr>
        </p:nvSpPr>
        <p:spPr>
          <a:xfrm>
            <a:off x="1270000" y="396336"/>
            <a:ext cx="10464800" cy="2191589"/>
          </a:xfrm>
          <a:prstGeom prst="rect">
            <a:avLst/>
          </a:prstGeom>
        </p:spPr>
        <p:txBody>
          <a:bodyPr/>
          <a:lstStyle/>
          <a:p>
            <a:r>
              <a:rPr lang="uk-UA" dirty="0"/>
              <a:t>Завдання: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84E95-1A7D-E14D-90E9-38F9DA8E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587925"/>
            <a:ext cx="10625869" cy="59095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Варіант:"/>
          <p:cNvSpPr txBox="1">
            <a:spLocks noGrp="1"/>
          </p:cNvSpPr>
          <p:nvPr>
            <p:ph type="title"/>
          </p:nvPr>
        </p:nvSpPr>
        <p:spPr>
          <a:xfrm>
            <a:off x="952500" y="-409644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Варіант:</a:t>
            </a:r>
          </a:p>
        </p:txBody>
      </p:sp>
      <p:pic>
        <p:nvPicPr>
          <p:cNvPr id="127" name="Зображення" descr="Зображенн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5" y="1363491"/>
            <a:ext cx="6816549" cy="5288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Зображення" descr="Зображенн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5" y="6663748"/>
            <a:ext cx="6816549" cy="223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Зображення" descr="Зображенн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958" y="3685117"/>
            <a:ext cx="6200168" cy="2292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ВИЗНАЧЕННЯ ДОПУСТИМОГО ЧАСУ НА ФОРМУВАННЯ І РЕАЛІЗАЦІЮ РІШЕНН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ВИЗНАЧЕННЯ ДОПУСТИМОГО ЧАСУ НА ФОРМУВАННЯ І РЕАЛІЗАЦІЮ РІШЕННЯ</a:t>
            </a:r>
            <a:endParaRPr b="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3" name="Зображення" descr="Зображенн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25" y="6140068"/>
            <a:ext cx="11331752" cy="1987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251B-8256-7B46-A0B2-523299C13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4" y="2223663"/>
            <a:ext cx="11331752" cy="3916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КЛАСИФІКАЦІЯ І РОЗПІЗНАВАННЯ РІВНЯ НЕБЕЗПЕКИ КРИТИЧНИХ СИТУАЦІЙ"/>
          <p:cNvSpPr txBox="1">
            <a:spLocks noGrp="1"/>
          </p:cNvSpPr>
          <p:nvPr>
            <p:ph type="title"/>
          </p:nvPr>
        </p:nvSpPr>
        <p:spPr>
          <a:xfrm>
            <a:off x="1032868" y="657426"/>
            <a:ext cx="10464801" cy="146471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57200">
              <a:lnSpc>
                <a:spcPts val="5800"/>
              </a:lnSpc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КЛАСИФІКАЦІЯ </a:t>
            </a:r>
            <a:r>
              <a:rPr dirty="0" err="1"/>
              <a:t>І</a:t>
            </a:r>
            <a:r>
              <a:rPr dirty="0"/>
              <a:t> РОЗПІЗНАВАННЯ РІВНЯ НЕБЕЗПЕКИ КРИТИЧНИХ СИТУАЦІЙ</a:t>
            </a:r>
            <a:r>
              <a:rPr b="0" dirty="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136" name="Зображення" descr="Зображенн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1" y="2233054"/>
            <a:ext cx="11032548" cy="454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Зображення" descr="Зображенн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81" y="6772963"/>
            <a:ext cx="11032548" cy="1397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1D163D-6192-5245-9438-DDF09124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5" y="2801015"/>
            <a:ext cx="7124700" cy="6007100"/>
          </a:xfrm>
          <a:prstGeom prst="rect">
            <a:avLst/>
          </a:prstGeom>
        </p:spPr>
      </p:pic>
      <p:sp>
        <p:nvSpPr>
          <p:cNvPr id="5" name="КЛАСИФІКАЦІЯ І РОЗПІЗНАВАННЯ РІВНЯ НЕБЕЗПЕКИ КРИТИЧНИХ СИТУАЦІЙ">
            <a:extLst>
              <a:ext uri="{FF2B5EF4-FFF2-40B4-BE49-F238E27FC236}">
                <a16:creationId xmlns:a16="http://schemas.microsoft.com/office/drawing/2014/main" id="{0CD2206E-58A8-7C4D-A798-0C7EFBD6E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413" y="158662"/>
            <a:ext cx="10464801" cy="146471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57200">
              <a:lnSpc>
                <a:spcPts val="5800"/>
              </a:lnSpc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КЛАСИФІКАЦІЯ </a:t>
            </a:r>
            <a:r>
              <a:rPr dirty="0" err="1"/>
              <a:t>І</a:t>
            </a:r>
            <a:r>
              <a:rPr dirty="0"/>
              <a:t> РОЗПІЗНАВАННЯ РІВНЯ НЕБЕЗПЕКИ КРИТИЧНИХ СИТУАЦІЙ</a:t>
            </a:r>
            <a:r>
              <a:rPr b="0" dirty="0"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AD944-478E-E047-8329-04D2DD06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65" y="5340701"/>
            <a:ext cx="5623791" cy="23418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"/>
          <p:cNvSpPr txBox="1">
            <a:spLocks noGrp="1"/>
          </p:cNvSpPr>
          <p:nvPr>
            <p:ph type="title"/>
          </p:nvPr>
        </p:nvSpPr>
        <p:spPr>
          <a:xfrm>
            <a:off x="1270000" y="208280"/>
            <a:ext cx="10464800" cy="20624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uk-UA" sz="5000" dirty="0"/>
              <a:t>Приклад роботи програми з заданими варіантом функціональних </a:t>
            </a:r>
            <a:r>
              <a:rPr lang="uk-UA" sz="5000" dirty="0" err="1"/>
              <a:t>залежностей</a:t>
            </a:r>
            <a:endParaRPr sz="5000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969737E-6348-9B49-A017-A6A3C8CBE8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618104"/>
            <a:ext cx="8067040" cy="5382895"/>
          </a:xfrm>
          <a:prstGeom prst="rect">
            <a:avLst/>
          </a:prstGeom>
        </p:spPr>
      </p:pic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E085677C-0202-A640-B07E-2A37FE1314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40" y="3534726"/>
            <a:ext cx="4709160" cy="35496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62FC62-FA89-164B-B382-48754A020744}"/>
              </a:ext>
            </a:extLst>
          </p:cNvPr>
          <p:cNvSpPr/>
          <p:nvPr/>
        </p:nvSpPr>
        <p:spPr>
          <a:xfrm>
            <a:off x="7399020" y="7204133"/>
            <a:ext cx="65024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ru-RU" sz="1600" i="1" kern="100" dirty="0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Рисунок 1</a:t>
            </a:r>
            <a:r>
              <a:rPr lang="uk-UA" sz="1600" i="1" kern="100" dirty="0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 Показники інформованості для </a:t>
            </a:r>
            <a:r>
              <a:rPr lang="en-US" sz="1600" i="1" kern="100" dirty="0" err="1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i</a:t>
            </a:r>
            <a:r>
              <a:rPr lang="ru-RU" sz="1600" i="1" kern="100" dirty="0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=</a:t>
            </a:r>
            <a:r>
              <a:rPr lang="en-US" sz="1600" i="1" kern="100" dirty="0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j</a:t>
            </a:r>
            <a:r>
              <a:rPr lang="ru-RU" sz="1600" i="1" kern="100" dirty="0">
                <a:solidFill>
                  <a:schemeClr val="tx1"/>
                </a:solidFill>
                <a:latin typeface="Liberation Serif"/>
                <a:ea typeface="Noto Sans CJK SC"/>
                <a:cs typeface="Mangal" panose="02040503050203030202" pitchFamily="18" charset="0"/>
              </a:rPr>
              <a:t>=0</a:t>
            </a:r>
            <a:endParaRPr lang="en-UA" sz="1600" i="1" kern="100" dirty="0">
              <a:solidFill>
                <a:schemeClr val="tx1"/>
              </a:solidFill>
              <a:latin typeface="Liberation Serif"/>
              <a:ea typeface="Noto Sans CJK SC"/>
              <a:cs typeface="Mangal" panose="02040503050203030202" pitchFamily="18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hueOff val="118245"/>
            <a:lumOff val="-1137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"/>
          <p:cNvSpPr txBox="1">
            <a:spLocks noGrp="1"/>
          </p:cNvSpPr>
          <p:nvPr>
            <p:ph type="title"/>
          </p:nvPr>
        </p:nvSpPr>
        <p:spPr>
          <a:xfrm>
            <a:off x="1132840" y="939800"/>
            <a:ext cx="10464800" cy="17576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5000" b="1" dirty="0"/>
              <a:t>ВЛАСНИЙ ВАРІАНТ ФУНКЦІОНАЛЬНИХ ЗАЛЕЖНОСТЕЙ</a:t>
            </a:r>
            <a:br>
              <a:rPr lang="en-UA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0389F-F183-1E44-BA39-B62EDB15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6" y="2697480"/>
            <a:ext cx="10789768" cy="5198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261</Words>
  <Application>Microsoft Macintosh PowerPoint</Application>
  <PresentationFormat>Custom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Liberation Serif</vt:lpstr>
      <vt:lpstr>Times</vt:lpstr>
      <vt:lpstr>Times New Roman</vt:lpstr>
      <vt:lpstr>Black</vt:lpstr>
      <vt:lpstr>Інформаційний аналіз</vt:lpstr>
      <vt:lpstr>Завдання:</vt:lpstr>
      <vt:lpstr>Завдання:</vt:lpstr>
      <vt:lpstr>Варіант:</vt:lpstr>
      <vt:lpstr>ВИЗНАЧЕННЯ ДОПУСТИМОГО ЧАСУ НА ФОРМУВАННЯ І РЕАЛІЗАЦІЮ РІШЕННЯ</vt:lpstr>
      <vt:lpstr>КЛАСИФІКАЦІЯ І РОЗПІЗНАВАННЯ РІВНЯ НЕБЕЗПЕКИ КРИТИЧНИХ СИТУАЦІЙ </vt:lpstr>
      <vt:lpstr>КЛАСИФІКАЦІЯ І РОЗПІЗНАВАННЯ РІВНЯ НЕБЕЗПЕКИ КРИТИЧНИХ СИТУАЦІЙ </vt:lpstr>
      <vt:lpstr>Приклад роботи програми з заданими варіантом функціональних залежностей</vt:lpstr>
      <vt:lpstr>ВЛАСНИЙ ВАРІАНТ ФУНКЦІОНАЛЬНИХ ЗАЛЕЖНОСТЕЙ </vt:lpstr>
      <vt:lpstr>Свій варіант прикладної задачі:</vt:lpstr>
      <vt:lpstr>PowerPoint Presentation</vt:lpstr>
      <vt:lpstr>Приклад роботи програми з нашим варіантом</vt:lpstr>
      <vt:lpstr>ОГЛЯД ЛІТЕРАТУРИ   Григорович В.Г. Інформаційні методи в управлінні якістю   У цьому джерелі ми прочитали, як використовувати досліджувані показники такі як · Oб'єм і швидкість пepeдaчі інфopмaціі; · Дocтoвірність пepeдaвaємих повідомлень; · Нaпpaвлeння інфopмaційних пoтoків; · Xapaктepиcтики мeтoдів oбpобки інфopмaції і зроблені пpи цьому помилки; · Якісний cклад інфopмaції.   Анна Горбунова. Інформаційні сервіси і ресурси (або як повисити якість аналітика для прийняття рішень)   Вивчаючи це джерело, ми навчились оптимізовувати та повишати якість аналітика, а саме вивчили техніку заповнення та обробки документації  •складається приблизний перелік питань: • призначення документа; • кількість одночасно виписуються примірників; • найменування обов’язкових реквізитів і показників документів; • вказівка, ким заповнюються реквізити і їх показники; • правила формування показників; • значущість кожного показника; • періодичність складання документів; • частота розробки показників.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Інформаційний аналіз</dc:title>
  <cp:lastModifiedBy>Yurii Fedeiko</cp:lastModifiedBy>
  <cp:revision>8</cp:revision>
  <dcterms:modified xsi:type="dcterms:W3CDTF">2020-03-18T10:39:31Z</dcterms:modified>
</cp:coreProperties>
</file>