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Proxima Nova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3125D6FE-03D7-4ED0-AA8D-9FF3B603D75A}">
  <a:tblStyle styleId="{3125D6FE-03D7-4ED0-AA8D-9FF3B603D75A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ABB024F-7BB9-4CBF-8272-DC54D14B93DE}" styleName="Table_1"/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Feature_vector" TargetMode="External"/><Relationship Id="rId4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9.jpg"/><Relationship Id="rId4" Type="http://schemas.openxmlformats.org/officeDocument/2006/relationships/image" Target="../media/image0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5.jpg"/><Relationship Id="rId6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Relationship Id="rId4" Type="http://schemas.openxmlformats.org/officeDocument/2006/relationships/image" Target="../media/image1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Relationship Id="rId4" Type="http://schemas.openxmlformats.org/officeDocument/2006/relationships/image" Target="../media/image2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twitter.com/NYC_DOT?ref_src=twsrc%5Egoogle%7Ctwcamp%5Eserp%7Ctwgr%5Eauthor" TargetMode="External"/><Relationship Id="rId10" Type="http://schemas.openxmlformats.org/officeDocument/2006/relationships/hyperlink" Target="https://twitter.com/taxinyc" TargetMode="External"/><Relationship Id="rId12" Type="http://schemas.openxmlformats.org/officeDocument/2006/relationships/hyperlink" Target="https://twitter.com/nycfinanc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witter.com/politicsinnyc" TargetMode="External"/><Relationship Id="rId4" Type="http://schemas.openxmlformats.org/officeDocument/2006/relationships/hyperlink" Target="https://twitter.com/bbcsport?lang=en" TargetMode="External"/><Relationship Id="rId9" Type="http://schemas.openxmlformats.org/officeDocument/2006/relationships/hyperlink" Target="https://twitter.com/yellowcabnyc" TargetMode="External"/><Relationship Id="rId5" Type="http://schemas.openxmlformats.org/officeDocument/2006/relationships/hyperlink" Target="https://twitter.com/starsportsindia" TargetMode="External"/><Relationship Id="rId6" Type="http://schemas.openxmlformats.org/officeDocument/2006/relationships/hyperlink" Target="https://twitter.com/nzgetthru" TargetMode="External"/><Relationship Id="rId7" Type="http://schemas.openxmlformats.org/officeDocument/2006/relationships/hyperlink" Target="https://twitter.com/nynightlife" TargetMode="External"/><Relationship Id="rId8" Type="http://schemas.openxmlformats.org/officeDocument/2006/relationships/hyperlink" Target="https://twitter.com/fashionandstyl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homes.cs.washington.edu/~mausam/papers/kdd12.pdf" TargetMode="External"/><Relationship Id="rId4" Type="http://schemas.openxmlformats.org/officeDocument/2006/relationships/hyperlink" Target="http://www.telegraph.co.uk/technology/twitter/9945505/Twitter-in-number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witter.com/NYC_DOT?ref_src=twsrc%5Egoogle%7Ctwcamp%5Eserp%7Ctwgr%5Eauthor" TargetMode="External"/><Relationship Id="rId4" Type="http://schemas.openxmlformats.org/officeDocument/2006/relationships/image" Target="../media/image02.jpg"/><Relationship Id="rId5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0" y="0"/>
            <a:ext cx="9144000" cy="2948683"/>
          </a:xfrm>
          <a:prstGeom prst="rect">
            <a:avLst/>
          </a:prstGeom>
          <a:solidFill>
            <a:srgbClr val="000000">
              <a:alpha val="44705"/>
            </a:srgbClr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Impact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Event Detection &amp; Retrieval</a:t>
            </a:r>
            <a:br>
              <a:rPr b="0" i="0" lang="en" sz="52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</a:br>
            <a:r>
              <a:rPr b="0" i="0" lang="en" sz="3200" u="none" cap="none" strike="noStrik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from Twitter</a:t>
            </a:r>
          </a:p>
        </p:txBody>
      </p:sp>
      <p:sp>
        <p:nvSpPr>
          <p:cNvPr id="112" name="Shape 112"/>
          <p:cNvSpPr txBox="1"/>
          <p:nvPr>
            <p:ph idx="1" type="subTitle"/>
          </p:nvPr>
        </p:nvSpPr>
        <p:spPr>
          <a:xfrm>
            <a:off x="0" y="2948683"/>
            <a:ext cx="9144000" cy="97604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Srinjay | Datta | Sanjeev | Robin | Sujan | Bodhi | Niten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Mentored by – Sankarshan Mridha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211275" y="3433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Tweet Pre-Processing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46350" y="1383625"/>
            <a:ext cx="8285400" cy="3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To prepare data for classification, the following is done consecutively -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sng">
                <a:solidFill>
                  <a:schemeClr val="dk1"/>
                </a:solidFill>
              </a:rPr>
              <a:t>Normalization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solidFill>
                  <a:schemeClr val="dk1"/>
                </a:solidFill>
              </a:rPr>
              <a:t>Punctuation Removal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solidFill>
                  <a:schemeClr val="dk1"/>
                </a:solidFill>
              </a:rPr>
              <a:t>Squeezing of Whitespace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sng">
                <a:solidFill>
                  <a:schemeClr val="dk1"/>
                </a:solidFill>
              </a:rPr>
              <a:t>Encoding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solidFill>
                  <a:schemeClr val="dk1"/>
                </a:solidFill>
              </a:rPr>
              <a:t>Twitter API introduces some characters outside UTF-8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>
                <a:solidFill>
                  <a:schemeClr val="dk1"/>
                </a:solidFill>
              </a:rPr>
              <a:t>the others are generated from the csv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b="1" lang="en" u="sng">
                <a:solidFill>
                  <a:schemeClr val="dk1"/>
                </a:solidFill>
              </a:rPr>
              <a:t>Date and Time Attribute</a:t>
            </a:r>
            <a:r>
              <a:rPr lang="en">
                <a:solidFill>
                  <a:schemeClr val="dk1"/>
                </a:solidFill>
              </a:rPr>
              <a:t> Introduced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A new feature added, instead of treating all dates individually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Same applied for time.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b="1" lang="en" u="sng">
                <a:solidFill>
                  <a:schemeClr val="dk1"/>
                </a:solidFill>
              </a:rPr>
              <a:t>Numeric Removal</a:t>
            </a:r>
            <a:r>
              <a:rPr lang="en">
                <a:solidFill>
                  <a:schemeClr val="dk1"/>
                </a:solidFill>
              </a:rPr>
              <a:t>, since it unnecessarily increases the number of tokens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sng"/>
              <a:t>Tokenization </a:t>
            </a:r>
            <a:r>
              <a:rPr lang="en"/>
              <a:t>(Tweets broken into words)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sng">
                <a:solidFill>
                  <a:schemeClr val="dk1"/>
                </a:solidFill>
              </a:rPr>
              <a:t>Stop Words Removal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 u="sng"/>
              <a:t>Stemming </a:t>
            </a:r>
            <a:r>
              <a:rPr lang="en"/>
              <a:t>(As bag of words are considered as feature, stemming is important)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62" y="1381024"/>
            <a:ext cx="8208824" cy="93712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66250" y="1004250"/>
            <a:ext cx="1260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Step 1 :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66250" y="2819100"/>
            <a:ext cx="1260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Step 2 :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212050" y="2265050"/>
            <a:ext cx="6783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Score indicative of Relevance prediction ; Appropriate Normalization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90575" y="3313825"/>
            <a:ext cx="78630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Distribution of the word score for all the words plotted. [in the next slide]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66250" y="3808550"/>
            <a:ext cx="1260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Step 3 :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90575" y="4232450"/>
            <a:ext cx="83412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Extracting words with outlier scores [say, outside the 95% confidence interval]</a:t>
            </a:r>
          </a:p>
        </p:txBody>
      </p:sp>
      <p:sp>
        <p:nvSpPr>
          <p:cNvPr id="242" name="Shape 242"/>
          <p:cNvSpPr txBox="1"/>
          <p:nvPr>
            <p:ph type="title"/>
          </p:nvPr>
        </p:nvSpPr>
        <p:spPr>
          <a:xfrm>
            <a:off x="211275" y="3433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111625" y="100550"/>
            <a:ext cx="8825400" cy="492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25" y="100550"/>
            <a:ext cx="7633424" cy="492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/>
        </p:nvSpPr>
        <p:spPr>
          <a:xfrm>
            <a:off x="471675" y="1599675"/>
            <a:ext cx="7999800" cy="29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Positive Words: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['bridge', 'sun', 'fri', 'bound', 'thru'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'one', 'sat', 'closed', 'closure', 'closures',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'lanes', 'reminder', 'full', 'overnight', 'lane', 'from', 'will']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Negative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['here', 'office', 'free',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'report', 'contact', 'the',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'pls', 'commissioner', 'your', 'with', 'you',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'share', 'please', 'location', 'dot', 'our']</a:t>
            </a:r>
          </a:p>
        </p:txBody>
      </p:sp>
      <p:sp>
        <p:nvSpPr>
          <p:cNvPr id="254" name="Shape 254"/>
          <p:cNvSpPr txBox="1"/>
          <p:nvPr>
            <p:ph type="title"/>
          </p:nvPr>
        </p:nvSpPr>
        <p:spPr>
          <a:xfrm>
            <a:off x="211275" y="3433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Feature Engineering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211275" y="3433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Bayesian Text Classification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/>
              <a:t>Incomplete Slide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725275" y="1562150"/>
            <a:ext cx="7743000" cy="17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Naive Bayes is a simple technique for constructing classifiers: models that assign class labels to problem instances, represented as vectors of </a:t>
            </a:r>
            <a:r>
              <a:rPr lang="en" sz="1050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feature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values, where the class labels are drawn from some finite set.</a:t>
            </a:r>
          </a:p>
          <a:p>
            <a:pPr indent="-295275" lvl="0" marL="457200" rtl="0">
              <a:spcBef>
                <a:spcPts val="0"/>
              </a:spcBef>
              <a:buSzPct val="95454"/>
              <a:buAutoNum type="arabicPeriod"/>
            </a:pP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It is a conditional probability model: given a problem instance to be classified, represented by a vector x=(x1,...,xn) representing some </a:t>
            </a:r>
            <a:r>
              <a:rPr i="1" lang="en" sz="1250">
                <a:solidFill>
                  <a:srgbClr val="25252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050">
                <a:solidFill>
                  <a:srgbClr val="252525"/>
                </a:solidFill>
                <a:highlight>
                  <a:srgbClr val="FFFFFF"/>
                </a:highlight>
              </a:rPr>
              <a:t> features (independent variables).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5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  <p:pic>
        <p:nvPicPr>
          <p:cNvPr id="261" name="Shape 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525" y="2711100"/>
            <a:ext cx="3032925" cy="5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idx="1" type="body"/>
          </p:nvPr>
        </p:nvSpPr>
        <p:spPr>
          <a:xfrm>
            <a:off x="311700" y="1152475"/>
            <a:ext cx="2678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Objective: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Understand the type of event.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Example: 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Full CLosure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Both Direction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000" y="1330449"/>
            <a:ext cx="5752000" cy="27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Event Tags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Event Tags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52475"/>
            <a:ext cx="2678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Input: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full closure, both directions 9/2 &amp;amp; 9/3, 11pm-5m. </a:t>
            </a:r>
            <a:br>
              <a:rPr lang="en"/>
            </a:br>
            <a:r>
              <a:rPr lang="en"/>
              <a:t>Details below: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u="sng"/>
              <a:t>Output: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Full closure both directions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000" y="1330449"/>
            <a:ext cx="5752000" cy="27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Event Tags</a:t>
            </a:r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11700" y="1152475"/>
            <a:ext cx="4192800" cy="34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Build Event Vocabulary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Take all the relevant tweets.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Take out the most frequent words (using a threshold frequency)</a:t>
            </a:r>
            <a:br>
              <a:rPr lang="en"/>
            </a:br>
            <a:r>
              <a:rPr lang="en"/>
              <a:t>Based on their stemmed counterparts</a:t>
            </a:r>
          </a:p>
          <a:p>
            <a:pPr indent="-228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"/>
              <a:t>Inference from Data: </a:t>
            </a:r>
            <a:br>
              <a:rPr lang="en"/>
            </a:br>
            <a:r>
              <a:rPr lang="en"/>
              <a:t>close(5) , closed(114), closes(1), closing(2), closely(3)  =  close(125)</a:t>
            </a:r>
            <a:br>
              <a:rPr lang="en"/>
            </a:br>
            <a:r>
              <a:rPr lang="en"/>
              <a:t>Closures(106),closure(240) = closur(346). 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Create a Vocabulary of frequent words.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Manually remove the non relevant words related to road closure or blockage event</a:t>
            </a:r>
          </a:p>
          <a:p>
            <a:pPr indent="4572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*Number in brackets represents their occurrence frequency.</a:t>
            </a:r>
          </a:p>
        </p:txBody>
      </p:sp>
      <p:graphicFrame>
        <p:nvGraphicFramePr>
          <p:cNvPr id="282" name="Shape 282"/>
          <p:cNvGraphicFramePr/>
          <p:nvPr/>
        </p:nvGraphicFramePr>
        <p:xfrm>
          <a:off x="4504375" y="108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{9ABB024F-7BB9-4CBF-8272-DC54D14B93DE}</a:tableStyleId>
              </a:tblPr>
              <a:tblGrid>
                <a:gridCol w="1149100"/>
                <a:gridCol w="2125725"/>
                <a:gridCol w="10531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pleas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please pleased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 reported reporting reports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360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closur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closures closure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lane lanes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 locations located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305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 contacting contacted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 pls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277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233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237" y="941600"/>
            <a:ext cx="4969525" cy="41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7056775" y="4817400"/>
            <a:ext cx="2153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/>
              <a:t>Frequency Distribution of Stemmed Words</a:t>
            </a:r>
          </a:p>
        </p:txBody>
      </p:sp>
      <p:sp>
        <p:nvSpPr>
          <p:cNvPr id="289" name="Shape 2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800"/>
              <a:t>Event Tags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Event Tags</a:t>
            </a:r>
          </a:p>
        </p:txBody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311700" y="1152475"/>
            <a:ext cx="4192800" cy="34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 startAt="2"/>
            </a:pPr>
            <a:r>
              <a:rPr lang="en"/>
              <a:t>Compare Incoming Tweet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Tokenize, Normalize Tweet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Check if each token is in Vocab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If yes, include in ‘name’</a:t>
            </a:r>
          </a:p>
          <a:p>
            <a:pPr indent="-228600" lvl="1" marL="914400" rtl="0">
              <a:spcBef>
                <a:spcPts val="0"/>
              </a:spcBef>
              <a:buAutoNum type="alphaLcPeriod"/>
            </a:pPr>
            <a:r>
              <a:rPr lang="en"/>
              <a:t>List tokens in the order of occurrence.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296" name="Shape 296"/>
          <p:cNvGraphicFramePr/>
          <p:nvPr/>
        </p:nvGraphicFramePr>
        <p:xfrm>
          <a:off x="450437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{9ABB024F-7BB9-4CBF-8272-DC54D14B93DE}</a:tableStyleId>
              </a:tblPr>
              <a:tblGrid>
                <a:gridCol w="1149100"/>
                <a:gridCol w="2125725"/>
                <a:gridCol w="1053100"/>
              </a:tblGrid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Stem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Words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4A86E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closur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closures closure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905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lane lanes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C9DAF8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987" y="2981850"/>
            <a:ext cx="56864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037" y="4423612"/>
            <a:ext cx="3362325" cy="2762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299" name="Shape 299"/>
          <p:cNvCxnSpPr>
            <a:endCxn id="298" idx="0"/>
          </p:cNvCxnSpPr>
          <p:nvPr/>
        </p:nvCxnSpPr>
        <p:spPr>
          <a:xfrm>
            <a:off x="3733200" y="3705712"/>
            <a:ext cx="0" cy="717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467600" y="1196175"/>
            <a:ext cx="7992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Twitter emerged from social network to a news media for tracking real-world events, like-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11700" y="2206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87" y="2241675"/>
            <a:ext cx="484822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6352100" y="3899025"/>
            <a:ext cx="2108100" cy="8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What? Earliest 90* day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When? April 7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Where? Central Park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Today’s high 58*</a:t>
            </a:r>
          </a:p>
        </p:txBody>
      </p:sp>
      <p:cxnSp>
        <p:nvCxnSpPr>
          <p:cNvPr id="121" name="Shape 121"/>
          <p:cNvCxnSpPr>
            <a:stCxn id="119" idx="3"/>
            <a:endCxn id="120" idx="0"/>
          </p:cNvCxnSpPr>
          <p:nvPr/>
        </p:nvCxnSpPr>
        <p:spPr>
          <a:xfrm>
            <a:off x="5315812" y="3070350"/>
            <a:ext cx="2090400" cy="8286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Shape 304"/>
          <p:cNvGraphicFramePr/>
          <p:nvPr/>
        </p:nvGraphicFramePr>
        <p:xfrm>
          <a:off x="4975175" y="1270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{3125D6FE-03D7-4ED0-AA8D-9FF3B603D75A}</a:tableStyleId>
              </a:tblPr>
              <a:tblGrid>
                <a:gridCol w="703475"/>
                <a:gridCol w="31536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Retrieve dates by REGEX + NER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Retrieve time by REGEX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Delete duplicate dates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Step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Assign times to relevant dates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Shape 305"/>
          <p:cNvSpPr txBox="1"/>
          <p:nvPr/>
        </p:nvSpPr>
        <p:spPr>
          <a:xfrm>
            <a:off x="311700" y="1270650"/>
            <a:ext cx="4429800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Tweets with Date/Time</a:t>
            </a:r>
            <a:br>
              <a:rPr lang="en"/>
            </a:b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12/5 thru 12/20, 7am-3pm.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Today lane closures begin from 10am-3pm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 12/16-12/18 12:01-5AM &amp; 12/19 1-6AM</a:t>
            </a:r>
          </a:p>
        </p:txBody>
      </p:sp>
      <p:sp>
        <p:nvSpPr>
          <p:cNvPr id="306" name="Shape 3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800"/>
              <a:t>Event Date - Time Extraction</a:t>
            </a: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63583" l="0" r="0" t="0"/>
          <a:stretch/>
        </p:blipFill>
        <p:spPr>
          <a:xfrm>
            <a:off x="338850" y="3283875"/>
            <a:ext cx="5715000" cy="7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Shape 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850" y="4311375"/>
            <a:ext cx="272415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Shape 309"/>
          <p:cNvCxnSpPr>
            <a:endCxn id="308" idx="0"/>
          </p:cNvCxnSpPr>
          <p:nvPr/>
        </p:nvCxnSpPr>
        <p:spPr>
          <a:xfrm>
            <a:off x="6053925" y="3651675"/>
            <a:ext cx="1362000" cy="659700"/>
          </a:xfrm>
          <a:prstGeom prst="curvedConnector2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/>
        </p:nvSpPr>
        <p:spPr>
          <a:xfrm>
            <a:off x="311700" y="1152675"/>
            <a:ext cx="3178800" cy="38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Pain points - </a:t>
            </a:r>
            <a:br>
              <a:rPr lang="en"/>
            </a:b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12am - Noon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>
                <a:solidFill>
                  <a:schemeClr val="dk1"/>
                </a:solidFill>
              </a:rPr>
              <a:t>Two location, two date/time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One date, two time</a:t>
            </a:r>
            <a:br>
              <a:rPr lang="en"/>
            </a:b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Time ranging from one day to another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1 date , 1 weekday mentioned</a:t>
            </a:r>
            <a:br>
              <a:rPr lang="en"/>
            </a:br>
            <a:br>
              <a:rPr lang="en"/>
            </a:b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Time Mentioned before a Date</a:t>
            </a:r>
          </a:p>
        </p:txBody>
      </p:sp>
      <p:sp>
        <p:nvSpPr>
          <p:cNvPr id="315" name="Shape 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800"/>
              <a:t>Event Date - Time Extraction</a:t>
            </a:r>
          </a:p>
        </p:txBody>
      </p:sp>
      <p:pic>
        <p:nvPicPr>
          <p:cNvPr id="316" name="Shape 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778" y="1567149"/>
            <a:ext cx="481551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Shape 3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775" y="2224098"/>
            <a:ext cx="4815525" cy="58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Shape 3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6773" y="2898175"/>
            <a:ext cx="4815525" cy="92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Shape 3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6773" y="3905075"/>
            <a:ext cx="4815524" cy="10808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Shape 320"/>
          <p:cNvCxnSpPr/>
          <p:nvPr/>
        </p:nvCxnSpPr>
        <p:spPr>
          <a:xfrm>
            <a:off x="-163125" y="2250950"/>
            <a:ext cx="42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21" name="Shape 321"/>
          <p:cNvCxnSpPr/>
          <p:nvPr/>
        </p:nvCxnSpPr>
        <p:spPr>
          <a:xfrm flipH="1" rot="10800000">
            <a:off x="-206600" y="2908950"/>
            <a:ext cx="4226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322" name="Shape 322"/>
          <p:cNvCxnSpPr/>
          <p:nvPr/>
        </p:nvCxnSpPr>
        <p:spPr>
          <a:xfrm>
            <a:off x="-224750" y="3905075"/>
            <a:ext cx="426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" name="Shape 327"/>
          <p:cNvGraphicFramePr/>
          <p:nvPr/>
        </p:nvGraphicFramePr>
        <p:xfrm>
          <a:off x="94762" y="104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{3125D6FE-03D7-4ED0-AA8D-9FF3B603D75A}</a:tableStyleId>
              </a:tblPr>
              <a:tblGrid>
                <a:gridCol w="633550"/>
                <a:gridCol w="3628700"/>
              </a:tblGrid>
              <a:tr h="3826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Step 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Relevant Tweets </a:t>
                      </a:r>
                      <a:r>
                        <a:rPr lang="en"/>
                        <a:t>coming from classifier</a:t>
                      </a:r>
                    </a:p>
                  </a:txBody>
                  <a:tcPr marT="91425" marB="91425" marR="91425" marL="91425"/>
                </a:tc>
              </a:tr>
              <a:tr h="772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Step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Generate </a:t>
                      </a:r>
                      <a:r>
                        <a:rPr b="1" lang="en"/>
                        <a:t>Candidate words</a:t>
                      </a:r>
                      <a:r>
                        <a:rPr lang="en"/>
                        <a:t> from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Hashtags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Check text words in online Library</a:t>
                      </a:r>
                    </a:p>
                  </a:txBody>
                  <a:tcPr marT="91425" marB="91425" marR="91425" marL="91425"/>
                </a:tc>
              </a:tr>
              <a:tr h="572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Step 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Generate possible </a:t>
                      </a:r>
                      <a:r>
                        <a:rPr b="1" lang="en"/>
                        <a:t>Geographical Coordinates</a:t>
                      </a:r>
                      <a:r>
                        <a:rPr lang="en"/>
                        <a:t> corresponding to all the candidate points </a:t>
                      </a:r>
                    </a:p>
                  </a:txBody>
                  <a:tcPr marT="91425" marB="91425" marR="91425" marL="91425"/>
                </a:tc>
              </a:tr>
              <a:tr h="5476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Step 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Check the Coordinates against the </a:t>
                      </a:r>
                      <a:r>
                        <a:rPr b="1" lang="en"/>
                        <a:t>boundary coordinates of New York</a:t>
                      </a:r>
                    </a:p>
                  </a:txBody>
                  <a:tcPr marT="91425" marB="91425" marR="91425" marL="91425"/>
                </a:tc>
              </a:tr>
              <a:tr h="525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Step 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Return the candidate words which fall </a:t>
                      </a:r>
                      <a:r>
                        <a:rPr b="1" lang="en"/>
                        <a:t>within the coordinates of New York</a:t>
                      </a:r>
                    </a:p>
                  </a:txBody>
                  <a:tcPr marT="91425" marB="91425" marR="91425" marL="91425"/>
                </a:tc>
              </a:tr>
              <a:tr h="746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Step 6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Return the </a:t>
                      </a:r>
                      <a:r>
                        <a:rPr b="1" lang="en"/>
                        <a:t>Actual Address</a:t>
                      </a:r>
                      <a:r>
                        <a:rPr lang="en"/>
                        <a:t> corresponding to the coordinates if the subsequence matches.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8037" y="1333600"/>
            <a:ext cx="4631200" cy="33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4357012" y="4758975"/>
            <a:ext cx="1566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[39.914668, -79.133970]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7483237" y="963350"/>
            <a:ext cx="1566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[43.818746, -71.653065]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7483237" y="4758975"/>
            <a:ext cx="1566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[39.914668, </a:t>
            </a:r>
            <a:r>
              <a:rPr lang="en" sz="1000">
                <a:solidFill>
                  <a:schemeClr val="dk1"/>
                </a:solidFill>
              </a:rPr>
              <a:t>-71.653065</a:t>
            </a:r>
            <a:r>
              <a:rPr lang="en" sz="1000"/>
              <a:t>]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357012" y="963350"/>
            <a:ext cx="1566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[</a:t>
            </a:r>
            <a:r>
              <a:rPr lang="en" sz="1000">
                <a:solidFill>
                  <a:schemeClr val="dk1"/>
                </a:solidFill>
              </a:rPr>
              <a:t>43.818746</a:t>
            </a:r>
            <a:r>
              <a:rPr lang="en" sz="1000"/>
              <a:t>, -79.133970]</a:t>
            </a:r>
          </a:p>
        </p:txBody>
      </p:sp>
      <p:cxnSp>
        <p:nvCxnSpPr>
          <p:cNvPr id="333" name="Shape 333"/>
          <p:cNvCxnSpPr>
            <a:stCxn id="332" idx="2"/>
          </p:cNvCxnSpPr>
          <p:nvPr/>
        </p:nvCxnSpPr>
        <p:spPr>
          <a:xfrm flipH="1">
            <a:off x="4624612" y="1284050"/>
            <a:ext cx="515400" cy="16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4" name="Shape 334"/>
          <p:cNvCxnSpPr>
            <a:stCxn id="330" idx="2"/>
          </p:cNvCxnSpPr>
          <p:nvPr/>
        </p:nvCxnSpPr>
        <p:spPr>
          <a:xfrm>
            <a:off x="8266237" y="1284050"/>
            <a:ext cx="621000" cy="190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5" name="Shape 335"/>
          <p:cNvCxnSpPr>
            <a:stCxn id="329" idx="0"/>
          </p:cNvCxnSpPr>
          <p:nvPr/>
        </p:nvCxnSpPr>
        <p:spPr>
          <a:xfrm rot="10800000">
            <a:off x="4570312" y="4497975"/>
            <a:ext cx="569700" cy="261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6" name="Shape 336"/>
          <p:cNvCxnSpPr>
            <a:stCxn id="331" idx="0"/>
          </p:cNvCxnSpPr>
          <p:nvPr/>
        </p:nvCxnSpPr>
        <p:spPr>
          <a:xfrm flipH="1" rot="10800000">
            <a:off x="8266237" y="4563075"/>
            <a:ext cx="577500" cy="19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7" name="Shape 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Event Location Extraction Algorithm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Event Location Extraction Algorithm</a:t>
            </a:r>
          </a:p>
        </p:txBody>
      </p:sp>
      <p:pic>
        <p:nvPicPr>
          <p:cNvPr id="343" name="Shape 3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875" y="1196175"/>
            <a:ext cx="5602124" cy="39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25" y="1431512"/>
            <a:ext cx="25527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22025" y="18049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Evaluation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Shape 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25" y="2505925"/>
            <a:ext cx="51054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Shape 3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25" y="1017725"/>
            <a:ext cx="510540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Shape 356"/>
          <p:cNvSpPr txBox="1"/>
          <p:nvPr/>
        </p:nvSpPr>
        <p:spPr>
          <a:xfrm>
            <a:off x="5710125" y="927450"/>
            <a:ext cx="30000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u="sng"/>
              <a:t>Average Kappa</a:t>
            </a:r>
            <a:r>
              <a:rPr lang="en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0.8231880667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 u="sng"/>
              <a:t>Landis and Koch (1977)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0.0 – 0.2 : slight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0.2 – 0.4 : fair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0.4 – 0.6 : moderate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0.6 – 0.8 : substantial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0.8 – 1.0 : perfect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b="1" lang="en" u="sng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u="sng"/>
          </a:p>
          <a:p>
            <a:pPr lvl="0" rtl="0">
              <a:spcBef>
                <a:spcPts val="0"/>
              </a:spcBef>
              <a:buNone/>
            </a:pPr>
            <a:r>
              <a:rPr lang="en"/>
              <a:t>Perfect</a:t>
            </a:r>
          </a:p>
        </p:txBody>
      </p:sp>
      <p:sp>
        <p:nvSpPr>
          <p:cNvPr id="357" name="Shape 357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Inter-Annotator Agreement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232225" y="1474050"/>
            <a:ext cx="4045200" cy="9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Classification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Performance</a:t>
            </a:r>
          </a:p>
        </p:txBody>
      </p:sp>
      <p:sp>
        <p:nvSpPr>
          <p:cNvPr id="363" name="Shape 363"/>
          <p:cNvSpPr txBox="1"/>
          <p:nvPr>
            <p:ph idx="1" type="subTitle"/>
          </p:nvPr>
        </p:nvSpPr>
        <p:spPr>
          <a:xfrm>
            <a:off x="309500" y="2345700"/>
            <a:ext cx="4045200" cy="8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Confusion Matrix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469675" y="3269875"/>
            <a:ext cx="35703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t/>
            </a:r>
            <a:endParaRPr/>
          </a:p>
        </p:txBody>
      </p:sp>
      <p:pic>
        <p:nvPicPr>
          <p:cNvPr id="365" name="Shape 365"/>
          <p:cNvPicPr preferRelativeResize="0"/>
          <p:nvPr/>
        </p:nvPicPr>
        <p:blipFill rotWithShape="1">
          <a:blip r:embed="rId3">
            <a:alphaModFix/>
          </a:blip>
          <a:srcRect b="0" l="5650" r="-2240" t="0"/>
          <a:stretch/>
        </p:blipFill>
        <p:spPr>
          <a:xfrm>
            <a:off x="4956100" y="1057500"/>
            <a:ext cx="3849450" cy="3028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" name="Shape 366"/>
          <p:cNvGraphicFramePr/>
          <p:nvPr/>
        </p:nvGraphicFramePr>
        <p:xfrm>
          <a:off x="5733150" y="14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{3125D6FE-03D7-4ED0-AA8D-9FF3B603D75A}</a:tableStyleId>
              </a:tblPr>
              <a:tblGrid>
                <a:gridCol w="1199725"/>
                <a:gridCol w="1199725"/>
              </a:tblGrid>
              <a:tr h="12124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69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124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380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4294967295" type="title"/>
          </p:nvPr>
        </p:nvSpPr>
        <p:spPr>
          <a:xfrm>
            <a:off x="189525" y="90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Accuracy Measure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175" y="809250"/>
            <a:ext cx="4139649" cy="2483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3" name="Shape 373"/>
          <p:cNvGraphicFramePr/>
          <p:nvPr/>
        </p:nvGraphicFramePr>
        <p:xfrm>
          <a:off x="830325" y="355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{3125D6FE-03D7-4ED0-AA8D-9FF3B603D75A}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Threshold Selected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Cross Validation 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0.975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Test Accuracy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0.91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232225" y="205483"/>
            <a:ext cx="4045199" cy="221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Extraction Measure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0"/>
            <a:ext cx="4572000" cy="2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Shape 3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589088"/>
            <a:ext cx="4572000" cy="255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2578813"/>
            <a:ext cx="4541177" cy="256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232225" y="205475"/>
            <a:ext cx="64809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Extraction Measure</a:t>
            </a:r>
          </a:p>
        </p:txBody>
      </p:sp>
      <p:pic>
        <p:nvPicPr>
          <p:cNvPr id="387" name="Shape 3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487" y="1881274"/>
            <a:ext cx="6481025" cy="285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2206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75700" y="1062425"/>
            <a:ext cx="79926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Some relevant twitter handles for extracting meaningful events-</a:t>
            </a:r>
          </a:p>
        </p:txBody>
      </p:sp>
      <p:graphicFrame>
        <p:nvGraphicFramePr>
          <p:cNvPr id="128" name="Shape 128"/>
          <p:cNvGraphicFramePr/>
          <p:nvPr/>
        </p:nvGraphicFramePr>
        <p:xfrm>
          <a:off x="844400" y="166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{3125D6FE-03D7-4ED0-AA8D-9FF3B603D75A}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Politics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1A0DAB"/>
                          </a:solidFill>
                          <a:hlinkClick r:id="rId3"/>
                        </a:rPr>
                        <a:t>NYC Politics (@PoliticsInNYC)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Sports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1A0DAB"/>
                          </a:solidFill>
                          <a:hlinkClick r:id="rId4"/>
                        </a:rPr>
                        <a:t>BBC Sport (@BBCSport)</a:t>
                      </a:r>
                      <a:br>
                        <a:rPr lang="en"/>
                      </a:br>
                      <a:r>
                        <a:rPr lang="en" u="sng">
                          <a:solidFill>
                            <a:srgbClr val="1A0DAB"/>
                          </a:solidFill>
                          <a:hlinkClick r:id="rId5"/>
                        </a:rPr>
                        <a:t>Star Sports (@StarSportsIndia)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Natural Disasters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1A0DAB"/>
                          </a:solidFill>
                          <a:hlinkClick r:id="rId6"/>
                        </a:rPr>
                        <a:t>Get Ready Get Thru (@NZGetThru)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Events Organized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1A0DAB"/>
                          </a:solidFill>
                          <a:hlinkClick r:id="rId7"/>
                        </a:rPr>
                        <a:t>New York Nightlife (@NYNightlife)</a:t>
                      </a:r>
                      <a:br>
                        <a:rPr lang="en"/>
                      </a:br>
                      <a:r>
                        <a:rPr lang="en" u="sng">
                          <a:solidFill>
                            <a:srgbClr val="1A0DAB"/>
                          </a:solidFill>
                          <a:hlinkClick r:id="rId8"/>
                        </a:rPr>
                        <a:t>Fashion and Style (@FashionAndStyle)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Taxi Availability &amp; Planning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1A0DAB"/>
                          </a:solidFill>
                          <a:hlinkClick r:id="rId9"/>
                        </a:rPr>
                        <a:t>YellowCabNYC (@YellowCabNYC)</a:t>
                      </a:r>
                      <a:br>
                        <a:rPr lang="en"/>
                      </a:br>
                      <a:r>
                        <a:rPr lang="en" u="sng">
                          <a:solidFill>
                            <a:srgbClr val="1A0DAB"/>
                          </a:solidFill>
                          <a:hlinkClick r:id="rId10"/>
                        </a:rPr>
                        <a:t>taxiNYC (@taxiNYC)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Public Departments of US (Govt.)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rgbClr val="1A0DAB"/>
                          </a:solidFill>
                          <a:hlinkClick r:id="rId11"/>
                        </a:rPr>
                        <a:t>NYC DOT (@NYC_DOT)</a:t>
                      </a:r>
                      <a:br>
                        <a:rPr lang="en"/>
                      </a:br>
                      <a:r>
                        <a:rPr lang="en" u="sng">
                          <a:solidFill>
                            <a:srgbClr val="1A0DAB"/>
                          </a:solidFill>
                          <a:hlinkClick r:id="rId12"/>
                        </a:rPr>
                        <a:t>NYC Finance (@NYCFinance)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Shape 129"/>
          <p:cNvSpPr/>
          <p:nvPr/>
        </p:nvSpPr>
        <p:spPr>
          <a:xfrm>
            <a:off x="6928000" y="4391225"/>
            <a:ext cx="1364700" cy="1224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8292700" y="4246925"/>
            <a:ext cx="851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Chosen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type="title"/>
          </p:nvPr>
        </p:nvSpPr>
        <p:spPr>
          <a:xfrm>
            <a:off x="3926650" y="1983500"/>
            <a:ext cx="17301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122025" y="18049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References and Modifications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>
            <p:ph type="title"/>
          </p:nvPr>
        </p:nvSpPr>
        <p:spPr>
          <a:xfrm>
            <a:off x="80575" y="5730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Appendix : Past Researches</a:t>
            </a:r>
          </a:p>
        </p:txBody>
      </p:sp>
      <p:graphicFrame>
        <p:nvGraphicFramePr>
          <p:cNvPr id="403" name="Shape 403"/>
          <p:cNvGraphicFramePr/>
          <p:nvPr/>
        </p:nvGraphicFramePr>
        <p:xfrm>
          <a:off x="256500" y="94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{3125D6FE-03D7-4ED0-AA8D-9FF3B603D75A}</a:tableStyleId>
              </a:tblPr>
              <a:tblGrid>
                <a:gridCol w="1883825"/>
                <a:gridCol w="3178300"/>
                <a:gridCol w="31395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Paper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Event Detection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Information Extraction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TEDAS: Twitter Based Event Detection and Analysis System</a:t>
                      </a:r>
                      <a:r>
                        <a:rPr baseline="30000"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Twitter function based features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Crime and disaster specific words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har char="-"/>
                      </a:pPr>
                      <a:r>
                        <a:rPr lang="en"/>
                        <a:t>Rank information based on the user attributes, content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EvenTweet : Online Localized Event Detection from Twitter</a:t>
                      </a:r>
                      <a:r>
                        <a:rPr baseline="30000"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Burstiness of word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Persistence of word for a significant time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Entropy based Spatial signature</a:t>
                      </a:r>
                    </a:p>
                    <a:p>
                      <a:pPr indent="-2286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Cosine similarity for signature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04" name="Shape 404"/>
          <p:cNvCxnSpPr/>
          <p:nvPr/>
        </p:nvCxnSpPr>
        <p:spPr>
          <a:xfrm>
            <a:off x="180800" y="4338975"/>
            <a:ext cx="86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05" name="Shape 405"/>
          <p:cNvSpPr txBox="1"/>
          <p:nvPr/>
        </p:nvSpPr>
        <p:spPr>
          <a:xfrm>
            <a:off x="235025" y="4402250"/>
            <a:ext cx="83661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1.TEDAS: a Twitter Based Event Detection and Analysis System , Rui LI, Kin Hou Lei, Ravi Khadiwala , Kevin Chen-Chuan Chang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2.EvenTweet: Online Localized Event Detection from Twitter,Hamed Abdelhaq, Christian Sengstock, and Michael Gertz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type="title"/>
          </p:nvPr>
        </p:nvSpPr>
        <p:spPr>
          <a:xfrm>
            <a:off x="367475" y="176025"/>
            <a:ext cx="31917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References 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546775" y="1193950"/>
            <a:ext cx="8345700" cy="24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Python - Pandas, NLTK , Geopy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http://homes.cs.washington.edu/~mausam/papers/kdd12.pdf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http://www.telegraph.co.uk/technology/twitter/9945505/Twitter-in-numbers.html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TEDAS: a Twitter Based Event Detection and Analysis System , Rui LI, Kin Hou Lei, Ravi Khadiwala , Kevin Chen-Chuan Chan</a:t>
            </a:r>
          </a:p>
          <a:p>
            <a:pPr indent="-3048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EvenTweet: Online Localized Event Detection from Twitter,Hamed Abdelhaq, Christian Sengstock, and Michael Gertz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2976150" y="2050450"/>
            <a:ext cx="31917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Thank You!!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80575" y="5730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Appendix : Past Researches - Incomplete Slide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268525" y="1380375"/>
            <a:ext cx="8144700" cy="9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Date Extraction: NER cannot be used because NUM format 12/12 (unstructured text)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TIme extraction: NER - 12:30 pm. Even then most of the times it recognises as JJ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Location of the tweet cannot be used. And OOV words used. BKLN Bridge, thus subsequence.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"/>
              <a:t>Classification - not only bag of words, date-time present, week present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/>
        </p:nvSpPr>
        <p:spPr>
          <a:xfrm>
            <a:off x="293825" y="2629175"/>
            <a:ext cx="5444700" cy="2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Examples of Extraction of Location from Tweets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the end, reference of the papers which have been read. The papers were read we cannot use them</a:t>
            </a:r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Data set not matching</a:t>
            </a:r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Some greedy approach is not working</a:t>
            </a:r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Idea borrowed from there</a:t>
            </a:r>
          </a:p>
          <a:p>
            <a:pPr indent="-3175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</a:pPr>
            <a:r>
              <a:rPr lang="en">
                <a:solidFill>
                  <a:schemeClr val="dk1"/>
                </a:solidFill>
              </a:rPr>
              <a:t>Not have enough stream of data for a particular method to be implemented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/>
        </p:nvSpPr>
        <p:spPr>
          <a:xfrm>
            <a:off x="424850" y="397750"/>
            <a:ext cx="3489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Rough Slide : Not to be presented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3544475" y="504300"/>
            <a:ext cx="51969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0000"/>
                </a:solidFill>
              </a:rPr>
              <a:t>Draw a tree diagram with 100% training data on the top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0000"/>
                </a:solidFill>
              </a:rPr>
              <a:t>We are assuming, that the relevant tweets all have the Events, Location, Time information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0000"/>
                </a:solidFill>
              </a:rPr>
              <a:t>Create a matrix which will have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>
              <a:solidFill>
                <a:srgbClr val="FF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800">
                <a:solidFill>
                  <a:srgbClr val="FF0000"/>
                </a:solidFill>
              </a:rPr>
              <a:t>The accuracy of information extraction, will determine which decisions can be taken based on the information</a:t>
            </a:r>
          </a:p>
          <a:p>
            <a:pPr indent="-2794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-"/>
            </a:pPr>
            <a:r>
              <a:rPr lang="en" sz="800">
                <a:solidFill>
                  <a:srgbClr val="FF0000"/>
                </a:solidFill>
              </a:rPr>
              <a:t>For example without time information we cannot take a time related decision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 sz="800">
                <a:solidFill>
                  <a:srgbClr val="FF0000"/>
                </a:solidFill>
              </a:rPr>
              <a:t>E.g. if we cannot get the location information, then we cannot take a judge on where to go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739500" y="1359725"/>
            <a:ext cx="332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rgbClr val="1A0DAB"/>
                </a:solidFill>
                <a:hlinkClick r:id="rId3"/>
              </a:rPr>
              <a:t>NYC DOT (@NYC_DOT)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Twitter Handle: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en" sz="1200"/>
              <a:t>Information related to Transportation at NYC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Primary objective: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en" sz="1200"/>
              <a:t>Extracting Eventful Information.</a:t>
            </a:r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Event: </a:t>
            </a:r>
          </a:p>
          <a:p>
            <a:pPr indent="-304800" lvl="0" marL="4572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200">
                <a:solidFill>
                  <a:schemeClr val="dk1"/>
                </a:solidFill>
              </a:rPr>
              <a:t>NYC Road-Block/Closure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Information: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en" sz="1200"/>
              <a:t>Event Tag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en" sz="1200"/>
              <a:t>Date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en" sz="1200"/>
              <a:t>Time</a:t>
            </a:r>
          </a:p>
          <a:p>
            <a:pPr indent="-304800" lvl="0" marL="457200" rtl="0">
              <a:spcBef>
                <a:spcPts val="0"/>
              </a:spcBef>
              <a:buSzPct val="100000"/>
              <a:buChar char="-"/>
            </a:pPr>
            <a:r>
              <a:rPr lang="en" sz="1200"/>
              <a:t>Location</a:t>
            </a: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311700" y="22062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600"/>
              <a:t>Motivation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450" y="2849512"/>
            <a:ext cx="48196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3500" y="258725"/>
            <a:ext cx="2156224" cy="252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 rotWithShape="1">
          <a:blip r:embed="rId4">
            <a:alphaModFix/>
          </a:blip>
          <a:srcRect b="65825" l="55261" r="5875" t="15249"/>
          <a:stretch/>
        </p:blipFill>
        <p:spPr>
          <a:xfrm>
            <a:off x="4213500" y="4491300"/>
            <a:ext cx="1873024" cy="29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 rotWithShape="1">
          <a:blip r:embed="rId4">
            <a:alphaModFix/>
          </a:blip>
          <a:srcRect b="64947" l="11464" r="49673" t="16127"/>
          <a:stretch/>
        </p:blipFill>
        <p:spPr>
          <a:xfrm>
            <a:off x="6080462" y="4491300"/>
            <a:ext cx="1873024" cy="29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5942162" y="4632300"/>
            <a:ext cx="1793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45818E"/>
                </a:solidFill>
                <a:latin typeface="Proxima Nova"/>
                <a:ea typeface="Proxima Nova"/>
                <a:cs typeface="Proxima Nova"/>
                <a:sym typeface="Proxima Nova"/>
              </a:rPr>
              <a:t>12:01-6AM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4250425" y="4632300"/>
            <a:ext cx="179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45818E"/>
                </a:solidFill>
                <a:latin typeface="Proxima Nova"/>
                <a:ea typeface="Proxima Nova"/>
                <a:cs typeface="Proxima Nova"/>
                <a:sym typeface="Proxima Nova"/>
              </a:rPr>
              <a:t>10th April, 2016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946700" y="1444900"/>
            <a:ext cx="1294500" cy="588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254.5 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tweets/month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1771649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Tweets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311700" y="3703498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NYC DOT Twitter Handle </a:t>
            </a:r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939500" y="2133600"/>
            <a:ext cx="38370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Around 2000 tweets, with – </a:t>
            </a:r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 of tweet</a:t>
            </a:r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Tweet Description</a:t>
            </a:r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Hashtags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Manual labeling of all tweets are done (Relevant / Non-Relevant)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311700" y="2206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grpSp>
        <p:nvGrpSpPr>
          <p:cNvPr id="152" name="Shape 152"/>
          <p:cNvGrpSpPr/>
          <p:nvPr/>
        </p:nvGrpSpPr>
        <p:grpSpPr>
          <a:xfrm>
            <a:off x="2334213" y="1323974"/>
            <a:ext cx="1203299" cy="309900"/>
            <a:chOff x="588" y="0"/>
            <a:chExt cx="1203300" cy="309900"/>
          </a:xfrm>
        </p:grpSpPr>
        <p:sp>
          <p:nvSpPr>
            <p:cNvPr id="153" name="Shape 153"/>
            <p:cNvSpPr/>
            <p:nvPr/>
          </p:nvSpPr>
          <p:spPr>
            <a:xfrm>
              <a:off x="588" y="0"/>
              <a:ext cx="1203300" cy="309900"/>
            </a:xfrm>
            <a:prstGeom prst="chevron">
              <a:avLst>
                <a:gd fmla="val 50000" name="adj"/>
              </a:avLst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155606" y="0"/>
              <a:ext cx="8934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API</a:t>
              </a:r>
            </a:p>
          </p:txBody>
        </p:sp>
      </p:grpSp>
      <p:sp>
        <p:nvSpPr>
          <p:cNvPr id="155" name="Shape 155"/>
          <p:cNvSpPr/>
          <p:nvPr/>
        </p:nvSpPr>
        <p:spPr>
          <a:xfrm>
            <a:off x="695325" y="1266825"/>
            <a:ext cx="1571700" cy="390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</a:p>
        </p:txBody>
      </p:sp>
      <p:sp>
        <p:nvSpPr>
          <p:cNvPr id="156" name="Shape 156"/>
          <p:cNvSpPr/>
          <p:nvPr/>
        </p:nvSpPr>
        <p:spPr>
          <a:xfrm>
            <a:off x="3619087" y="1266825"/>
            <a:ext cx="1571700" cy="390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</a:p>
        </p:txBody>
      </p:sp>
      <p:grpSp>
        <p:nvGrpSpPr>
          <p:cNvPr id="157" name="Shape 157"/>
          <p:cNvGrpSpPr/>
          <p:nvPr/>
        </p:nvGrpSpPr>
        <p:grpSpPr>
          <a:xfrm>
            <a:off x="5287136" y="1323974"/>
            <a:ext cx="1203300" cy="309900"/>
            <a:chOff x="1174" y="0"/>
            <a:chExt cx="1203300" cy="309900"/>
          </a:xfrm>
        </p:grpSpPr>
        <p:sp>
          <p:nvSpPr>
            <p:cNvPr id="158" name="Shape 158"/>
            <p:cNvSpPr/>
            <p:nvPr/>
          </p:nvSpPr>
          <p:spPr>
            <a:xfrm>
              <a:off x="1173" y="0"/>
              <a:ext cx="1203300" cy="309900"/>
            </a:xfrm>
            <a:prstGeom prst="chevron">
              <a:avLst>
                <a:gd fmla="val 50000" name="adj"/>
              </a:avLst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156193" y="0"/>
              <a:ext cx="8934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Parser</a:t>
              </a:r>
            </a:p>
          </p:txBody>
        </p:sp>
      </p:grpSp>
      <p:sp>
        <p:nvSpPr>
          <p:cNvPr id="160" name="Shape 160"/>
          <p:cNvSpPr/>
          <p:nvPr/>
        </p:nvSpPr>
        <p:spPr>
          <a:xfrm>
            <a:off x="6542848" y="1266825"/>
            <a:ext cx="1571700" cy="390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CSV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2" type="body"/>
          </p:nvPr>
        </p:nvSpPr>
        <p:spPr>
          <a:xfrm>
            <a:off x="4939500" y="2133600"/>
            <a:ext cx="3837000" cy="28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Problems faced – </a:t>
            </a:r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Mostly Irrelevant Data (wrt Roads)</a:t>
            </a:r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 of Vocabulary Words used</a:t>
            </a:r>
          </a:p>
          <a:p>
            <a:pPr indent="-285750" lvl="0" marL="28575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 amount of noise and ambiguity of semantic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11700" y="22062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</p:txBody>
      </p:sp>
      <p:grpSp>
        <p:nvGrpSpPr>
          <p:cNvPr id="167" name="Shape 167"/>
          <p:cNvGrpSpPr/>
          <p:nvPr/>
        </p:nvGrpSpPr>
        <p:grpSpPr>
          <a:xfrm>
            <a:off x="2334213" y="1323974"/>
            <a:ext cx="1203299" cy="309900"/>
            <a:chOff x="588" y="0"/>
            <a:chExt cx="1203300" cy="309900"/>
          </a:xfrm>
        </p:grpSpPr>
        <p:sp>
          <p:nvSpPr>
            <p:cNvPr id="168" name="Shape 168"/>
            <p:cNvSpPr/>
            <p:nvPr/>
          </p:nvSpPr>
          <p:spPr>
            <a:xfrm>
              <a:off x="588" y="0"/>
              <a:ext cx="1203300" cy="309900"/>
            </a:xfrm>
            <a:prstGeom prst="chevron">
              <a:avLst>
                <a:gd fmla="val 50000" name="adj"/>
              </a:avLst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9" name="Shape 169"/>
            <p:cNvSpPr txBox="1"/>
            <p:nvPr/>
          </p:nvSpPr>
          <p:spPr>
            <a:xfrm>
              <a:off x="155606" y="0"/>
              <a:ext cx="8934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API</a:t>
              </a:r>
            </a:p>
          </p:txBody>
        </p:sp>
      </p:grpSp>
      <p:sp>
        <p:nvSpPr>
          <p:cNvPr id="170" name="Shape 170"/>
          <p:cNvSpPr/>
          <p:nvPr/>
        </p:nvSpPr>
        <p:spPr>
          <a:xfrm>
            <a:off x="695325" y="1266825"/>
            <a:ext cx="1571700" cy="390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TWITTER</a:t>
            </a:r>
          </a:p>
        </p:txBody>
      </p:sp>
      <p:sp>
        <p:nvSpPr>
          <p:cNvPr id="171" name="Shape 171"/>
          <p:cNvSpPr/>
          <p:nvPr/>
        </p:nvSpPr>
        <p:spPr>
          <a:xfrm>
            <a:off x="3619087" y="1266825"/>
            <a:ext cx="1571700" cy="390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5287136" y="1323974"/>
            <a:ext cx="1203300" cy="309900"/>
            <a:chOff x="1174" y="0"/>
            <a:chExt cx="1203300" cy="309900"/>
          </a:xfrm>
        </p:grpSpPr>
        <p:sp>
          <p:nvSpPr>
            <p:cNvPr id="173" name="Shape 173"/>
            <p:cNvSpPr/>
            <p:nvPr/>
          </p:nvSpPr>
          <p:spPr>
            <a:xfrm>
              <a:off x="1173" y="0"/>
              <a:ext cx="1203300" cy="309900"/>
            </a:xfrm>
            <a:prstGeom prst="chevron">
              <a:avLst>
                <a:gd fmla="val 50000" name="adj"/>
              </a:avLst>
            </a:prstGeom>
            <a:solidFill>
              <a:srgbClr val="FFAA3F"/>
            </a:solidFill>
            <a:ln cap="flat" cmpd="sng" w="254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156193" y="0"/>
              <a:ext cx="893400" cy="30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000" lIns="72000" rIns="24000" tIns="24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Parser</a:t>
              </a:r>
            </a:p>
          </p:txBody>
        </p:sp>
      </p:grpSp>
      <p:sp>
        <p:nvSpPr>
          <p:cNvPr id="175" name="Shape 175"/>
          <p:cNvSpPr/>
          <p:nvPr/>
        </p:nvSpPr>
        <p:spPr>
          <a:xfrm>
            <a:off x="6542848" y="1266825"/>
            <a:ext cx="1571700" cy="390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BA7C2E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CSV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11700" y="1771649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Tweets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00" y="3368162"/>
            <a:ext cx="40671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4C2F4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2025" y="18049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Process Flow Diagram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367675" y="42900"/>
            <a:ext cx="9063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Input</a:t>
            </a:r>
          </a:p>
        </p:txBody>
      </p:sp>
      <p:sp>
        <p:nvSpPr>
          <p:cNvPr id="188" name="Shape 188"/>
          <p:cNvSpPr/>
          <p:nvPr/>
        </p:nvSpPr>
        <p:spPr>
          <a:xfrm>
            <a:off x="147275" y="790675"/>
            <a:ext cx="1362300" cy="8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Tweets from NYC Taxi Handle</a:t>
            </a:r>
          </a:p>
        </p:txBody>
      </p:sp>
      <p:sp>
        <p:nvSpPr>
          <p:cNvPr id="189" name="Shape 189"/>
          <p:cNvSpPr/>
          <p:nvPr/>
        </p:nvSpPr>
        <p:spPr>
          <a:xfrm>
            <a:off x="2408312" y="2966625"/>
            <a:ext cx="1362300" cy="8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Classified Tweets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Relevant/Non-Relevant</a:t>
            </a:r>
          </a:p>
        </p:txBody>
      </p:sp>
      <p:sp>
        <p:nvSpPr>
          <p:cNvPr id="190" name="Shape 190"/>
          <p:cNvSpPr/>
          <p:nvPr/>
        </p:nvSpPr>
        <p:spPr>
          <a:xfrm>
            <a:off x="4933450" y="3956325"/>
            <a:ext cx="1362300" cy="98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Event 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Location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Time</a:t>
            </a:r>
          </a:p>
        </p:txBody>
      </p:sp>
      <p:sp>
        <p:nvSpPr>
          <p:cNvPr id="191" name="Shape 191"/>
          <p:cNvSpPr/>
          <p:nvPr/>
        </p:nvSpPr>
        <p:spPr>
          <a:xfrm>
            <a:off x="7458575" y="3024475"/>
            <a:ext cx="1362300" cy="8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List of events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2288075" y="0"/>
            <a:ext cx="16692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Supervised classification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878025" y="18850"/>
            <a:ext cx="20334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Information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Extraction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7537525" y="0"/>
            <a:ext cx="10677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CC0000"/>
                </a:solidFill>
              </a:rPr>
              <a:t>Output</a:t>
            </a:r>
          </a:p>
        </p:txBody>
      </p:sp>
      <p:cxnSp>
        <p:nvCxnSpPr>
          <p:cNvPr id="195" name="Shape 195"/>
          <p:cNvCxnSpPr/>
          <p:nvPr/>
        </p:nvCxnSpPr>
        <p:spPr>
          <a:xfrm>
            <a:off x="1927000" y="625975"/>
            <a:ext cx="24600" cy="44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6" name="Shape 196"/>
          <p:cNvCxnSpPr/>
          <p:nvPr/>
        </p:nvCxnSpPr>
        <p:spPr>
          <a:xfrm>
            <a:off x="4227325" y="625975"/>
            <a:ext cx="24600" cy="44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cxnSp>
        <p:nvCxnSpPr>
          <p:cNvPr id="197" name="Shape 197"/>
          <p:cNvCxnSpPr/>
          <p:nvPr/>
        </p:nvCxnSpPr>
        <p:spPr>
          <a:xfrm>
            <a:off x="6977262" y="625975"/>
            <a:ext cx="24600" cy="44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98" name="Shape 198"/>
          <p:cNvSpPr txBox="1"/>
          <p:nvPr/>
        </p:nvSpPr>
        <p:spPr>
          <a:xfrm>
            <a:off x="139675" y="2036375"/>
            <a:ext cx="13623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Ground Truth mapping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2408300" y="1351975"/>
            <a:ext cx="13623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Bag of words and features 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2424975" y="2035100"/>
            <a:ext cx="1329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Bayesian Classification</a:t>
            </a:r>
          </a:p>
        </p:txBody>
      </p:sp>
      <p:cxnSp>
        <p:nvCxnSpPr>
          <p:cNvPr id="201" name="Shape 201"/>
          <p:cNvCxnSpPr>
            <a:stCxn id="188" idx="2"/>
            <a:endCxn id="198" idx="0"/>
          </p:cNvCxnSpPr>
          <p:nvPr/>
        </p:nvCxnSpPr>
        <p:spPr>
          <a:xfrm flipH="1">
            <a:off x="820925" y="1625275"/>
            <a:ext cx="7500" cy="4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2" name="Shape 202"/>
          <p:cNvCxnSpPr>
            <a:stCxn id="199" idx="2"/>
            <a:endCxn id="200" idx="0"/>
          </p:cNvCxnSpPr>
          <p:nvPr/>
        </p:nvCxnSpPr>
        <p:spPr>
          <a:xfrm>
            <a:off x="3089450" y="1830775"/>
            <a:ext cx="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3" name="Shape 203"/>
          <p:cNvCxnSpPr>
            <a:stCxn id="204" idx="1"/>
            <a:endCxn id="189" idx="3"/>
          </p:cNvCxnSpPr>
          <p:nvPr/>
        </p:nvCxnSpPr>
        <p:spPr>
          <a:xfrm flipH="1">
            <a:off x="3770650" y="1594975"/>
            <a:ext cx="1147200" cy="1788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204" name="Shape 204"/>
          <p:cNvSpPr txBox="1"/>
          <p:nvPr/>
        </p:nvSpPr>
        <p:spPr>
          <a:xfrm>
            <a:off x="4917850" y="1231375"/>
            <a:ext cx="13935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Rules for Event Summary`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933450" y="2939924"/>
            <a:ext cx="13623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Rules for Event Date &amp; Time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4933450" y="2130650"/>
            <a:ext cx="1362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Geocoder for location</a:t>
            </a:r>
          </a:p>
        </p:txBody>
      </p:sp>
      <p:cxnSp>
        <p:nvCxnSpPr>
          <p:cNvPr id="207" name="Shape 207"/>
          <p:cNvCxnSpPr>
            <a:stCxn id="200" idx="2"/>
            <a:endCxn id="189" idx="0"/>
          </p:cNvCxnSpPr>
          <p:nvPr/>
        </p:nvCxnSpPr>
        <p:spPr>
          <a:xfrm>
            <a:off x="3089475" y="2762300"/>
            <a:ext cx="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8" name="Shape 208"/>
          <p:cNvCxnSpPr>
            <a:stCxn id="209" idx="1"/>
            <a:endCxn id="190" idx="3"/>
          </p:cNvCxnSpPr>
          <p:nvPr/>
        </p:nvCxnSpPr>
        <p:spPr>
          <a:xfrm flipH="1">
            <a:off x="6295750" y="3461475"/>
            <a:ext cx="1094400" cy="98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stealth"/>
            <a:tailEnd len="lg" w="lg" type="none"/>
          </a:ln>
        </p:spPr>
      </p:cxnSp>
      <p:cxnSp>
        <p:nvCxnSpPr>
          <p:cNvPr id="210" name="Shape 210"/>
          <p:cNvCxnSpPr>
            <a:stCxn id="205" idx="2"/>
            <a:endCxn id="190" idx="0"/>
          </p:cNvCxnSpPr>
          <p:nvPr/>
        </p:nvCxnSpPr>
        <p:spPr>
          <a:xfrm>
            <a:off x="5614600" y="3774524"/>
            <a:ext cx="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1" name="Shape 211"/>
          <p:cNvCxnSpPr>
            <a:stCxn id="199" idx="1"/>
            <a:endCxn id="198" idx="3"/>
          </p:cNvCxnSpPr>
          <p:nvPr/>
        </p:nvCxnSpPr>
        <p:spPr>
          <a:xfrm flipH="1">
            <a:off x="1502000" y="1591375"/>
            <a:ext cx="906300" cy="727200"/>
          </a:xfrm>
          <a:prstGeom prst="bentConnector3">
            <a:avLst>
              <a:gd fmla="val 688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none"/>
          </a:ln>
        </p:spPr>
      </p:cxnSp>
      <p:cxnSp>
        <p:nvCxnSpPr>
          <p:cNvPr id="212" name="Shape 212"/>
          <p:cNvCxnSpPr/>
          <p:nvPr/>
        </p:nvCxnSpPr>
        <p:spPr>
          <a:xfrm>
            <a:off x="5512525" y="1958575"/>
            <a:ext cx="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3" name="Shape 213"/>
          <p:cNvCxnSpPr/>
          <p:nvPr/>
        </p:nvCxnSpPr>
        <p:spPr>
          <a:xfrm>
            <a:off x="5389800" y="2070150"/>
            <a:ext cx="2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4" name="Shape 214"/>
          <p:cNvCxnSpPr/>
          <p:nvPr/>
        </p:nvCxnSpPr>
        <p:spPr>
          <a:xfrm>
            <a:off x="5512500" y="2694525"/>
            <a:ext cx="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15" name="Shape 215"/>
          <p:cNvCxnSpPr/>
          <p:nvPr/>
        </p:nvCxnSpPr>
        <p:spPr>
          <a:xfrm>
            <a:off x="5389775" y="2806100"/>
            <a:ext cx="22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211275" y="3433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Ground Truth Marking</a:t>
            </a:r>
          </a:p>
        </p:txBody>
      </p:sp>
      <p:sp>
        <p:nvSpPr>
          <p:cNvPr id="221" name="Shape 221"/>
          <p:cNvSpPr/>
          <p:nvPr/>
        </p:nvSpPr>
        <p:spPr>
          <a:xfrm>
            <a:off x="903800" y="1539825"/>
            <a:ext cx="2532600" cy="8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Preliminary Marking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Relevant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Non-Relevant</a:t>
            </a:r>
          </a:p>
        </p:txBody>
      </p:sp>
      <p:cxnSp>
        <p:nvCxnSpPr>
          <p:cNvPr id="222" name="Shape 222"/>
          <p:cNvCxnSpPr>
            <a:stCxn id="221" idx="3"/>
            <a:endCxn id="223" idx="1"/>
          </p:cNvCxnSpPr>
          <p:nvPr/>
        </p:nvCxnSpPr>
        <p:spPr>
          <a:xfrm>
            <a:off x="3436400" y="1963875"/>
            <a:ext cx="242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3" name="Shape 223"/>
          <p:cNvSpPr/>
          <p:nvPr/>
        </p:nvSpPr>
        <p:spPr>
          <a:xfrm>
            <a:off x="5862350" y="1539825"/>
            <a:ext cx="1617900" cy="8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Marking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691825" y="2903425"/>
            <a:ext cx="4040700" cy="1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Preliminary marking done by all the team members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 marking process gave insights into rules for extraction of date and time and location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>
                <a:solidFill>
                  <a:srgbClr val="FF0000"/>
                </a:solidFill>
              </a:rPr>
              <a:t>Inter Annotator Agreement</a:t>
            </a:r>
            <a:r>
              <a:rPr lang="en"/>
              <a:t> is measured among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