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OBIN:Desktop:Joka_Semester:quantify:aggregated_volume_by_date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Buy/Sell</a:t>
            </a:r>
            <a:r>
              <a:rPr lang="en-US" baseline="0" dirty="0" smtClean="0"/>
              <a:t> Volumes over 3 months for 10029 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1810414698888"/>
          <c:y val="0.0412099912388208"/>
          <c:w val="0.858767761145178"/>
          <c:h val="0.803164258382402"/>
        </c:manualLayout>
      </c:layout>
      <c:lineChart>
        <c:grouping val="standard"/>
        <c:varyColors val="0"/>
        <c:ser>
          <c:idx val="0"/>
          <c:order val="0"/>
          <c:tx>
            <c:strRef>
              <c:f>isin10029!$B$1</c:f>
              <c:strCache>
                <c:ptCount val="1"/>
                <c:pt idx="0">
                  <c:v>B</c:v>
                </c:pt>
              </c:strCache>
            </c:strRef>
          </c:tx>
          <c:marker>
            <c:symbol val="none"/>
          </c:marker>
          <c:cat>
            <c:numRef>
              <c:f>isin10029!$A$2:$A$62</c:f>
              <c:numCache>
                <c:formatCode>m/d/yy</c:formatCode>
                <c:ptCount val="61"/>
                <c:pt idx="0">
                  <c:v>40983.0</c:v>
                </c:pt>
                <c:pt idx="1">
                  <c:v>40984.0</c:v>
                </c:pt>
                <c:pt idx="2">
                  <c:v>40985.0</c:v>
                </c:pt>
                <c:pt idx="3">
                  <c:v>40988.0</c:v>
                </c:pt>
                <c:pt idx="4">
                  <c:v>40989.0</c:v>
                </c:pt>
                <c:pt idx="5">
                  <c:v>40990.0</c:v>
                </c:pt>
                <c:pt idx="6">
                  <c:v>40991.0</c:v>
                </c:pt>
                <c:pt idx="7">
                  <c:v>40992.0</c:v>
                </c:pt>
                <c:pt idx="8">
                  <c:v>40995.0</c:v>
                </c:pt>
                <c:pt idx="9">
                  <c:v>40996.0</c:v>
                </c:pt>
                <c:pt idx="10">
                  <c:v>40997.0</c:v>
                </c:pt>
                <c:pt idx="11">
                  <c:v>40998.0</c:v>
                </c:pt>
                <c:pt idx="12">
                  <c:v>40999.0</c:v>
                </c:pt>
                <c:pt idx="13">
                  <c:v>41002.0</c:v>
                </c:pt>
                <c:pt idx="14">
                  <c:v>41003.0</c:v>
                </c:pt>
                <c:pt idx="15">
                  <c:v>41004.0</c:v>
                </c:pt>
                <c:pt idx="16">
                  <c:v>41005.0</c:v>
                </c:pt>
                <c:pt idx="17">
                  <c:v>41006.0</c:v>
                </c:pt>
                <c:pt idx="18">
                  <c:v>41009.0</c:v>
                </c:pt>
                <c:pt idx="19">
                  <c:v>41010.0</c:v>
                </c:pt>
                <c:pt idx="20">
                  <c:v>41011.0</c:v>
                </c:pt>
                <c:pt idx="21">
                  <c:v>41012.0</c:v>
                </c:pt>
                <c:pt idx="22">
                  <c:v>41013.0</c:v>
                </c:pt>
                <c:pt idx="23">
                  <c:v>41016.0</c:v>
                </c:pt>
                <c:pt idx="24">
                  <c:v>41017.0</c:v>
                </c:pt>
                <c:pt idx="25">
                  <c:v>41018.0</c:v>
                </c:pt>
                <c:pt idx="26">
                  <c:v>41019.0</c:v>
                </c:pt>
                <c:pt idx="27">
                  <c:v>41020.0</c:v>
                </c:pt>
                <c:pt idx="28">
                  <c:v>41023.0</c:v>
                </c:pt>
                <c:pt idx="29">
                  <c:v>41024.0</c:v>
                </c:pt>
                <c:pt idx="30">
                  <c:v>41025.0</c:v>
                </c:pt>
                <c:pt idx="31">
                  <c:v>41026.0</c:v>
                </c:pt>
                <c:pt idx="32">
                  <c:v>41027.0</c:v>
                </c:pt>
                <c:pt idx="33">
                  <c:v>41030.0</c:v>
                </c:pt>
                <c:pt idx="34">
                  <c:v>41031.0</c:v>
                </c:pt>
                <c:pt idx="35">
                  <c:v>41032.0</c:v>
                </c:pt>
                <c:pt idx="36">
                  <c:v>41033.0</c:v>
                </c:pt>
                <c:pt idx="37">
                  <c:v>41034.0</c:v>
                </c:pt>
                <c:pt idx="38">
                  <c:v>41037.0</c:v>
                </c:pt>
                <c:pt idx="39">
                  <c:v>41038.0</c:v>
                </c:pt>
                <c:pt idx="40">
                  <c:v>41039.0</c:v>
                </c:pt>
                <c:pt idx="41">
                  <c:v>41040.0</c:v>
                </c:pt>
                <c:pt idx="42">
                  <c:v>41041.0</c:v>
                </c:pt>
                <c:pt idx="43">
                  <c:v>41044.0</c:v>
                </c:pt>
                <c:pt idx="44">
                  <c:v>41045.0</c:v>
                </c:pt>
                <c:pt idx="45">
                  <c:v>41046.0</c:v>
                </c:pt>
                <c:pt idx="46">
                  <c:v>41047.0</c:v>
                </c:pt>
                <c:pt idx="47">
                  <c:v>41048.0</c:v>
                </c:pt>
                <c:pt idx="48">
                  <c:v>41051.0</c:v>
                </c:pt>
                <c:pt idx="49">
                  <c:v>41052.0</c:v>
                </c:pt>
                <c:pt idx="50">
                  <c:v>41053.0</c:v>
                </c:pt>
                <c:pt idx="51">
                  <c:v>41054.0</c:v>
                </c:pt>
                <c:pt idx="52">
                  <c:v>41055.0</c:v>
                </c:pt>
                <c:pt idx="53">
                  <c:v>41059.0</c:v>
                </c:pt>
                <c:pt idx="54">
                  <c:v>41060.0</c:v>
                </c:pt>
                <c:pt idx="55">
                  <c:v>41061.0</c:v>
                </c:pt>
                <c:pt idx="56">
                  <c:v>41062.0</c:v>
                </c:pt>
                <c:pt idx="57">
                  <c:v>41065.0</c:v>
                </c:pt>
                <c:pt idx="58">
                  <c:v>41066.0</c:v>
                </c:pt>
                <c:pt idx="59">
                  <c:v>41067.0</c:v>
                </c:pt>
                <c:pt idx="60">
                  <c:v>41068.0</c:v>
                </c:pt>
              </c:numCache>
            </c:numRef>
          </c:cat>
          <c:val>
            <c:numRef>
              <c:f>isin10029!$B$2:$B$62</c:f>
              <c:numCache>
                <c:formatCode>General</c:formatCode>
                <c:ptCount val="61"/>
                <c:pt idx="0">
                  <c:v>30000.0</c:v>
                </c:pt>
                <c:pt idx="1">
                  <c:v>140000.0</c:v>
                </c:pt>
                <c:pt idx="2">
                  <c:v>220000.0</c:v>
                </c:pt>
                <c:pt idx="3">
                  <c:v>25000.0</c:v>
                </c:pt>
                <c:pt idx="4">
                  <c:v>215000.0</c:v>
                </c:pt>
                <c:pt idx="5">
                  <c:v>3.71E6</c:v>
                </c:pt>
                <c:pt idx="6">
                  <c:v>2.15E6</c:v>
                </c:pt>
                <c:pt idx="7">
                  <c:v>115000.0</c:v>
                </c:pt>
                <c:pt idx="8">
                  <c:v>15000.0</c:v>
                </c:pt>
                <c:pt idx="9">
                  <c:v>165000.0</c:v>
                </c:pt>
                <c:pt idx="10">
                  <c:v>30000.0</c:v>
                </c:pt>
                <c:pt idx="11">
                  <c:v>55000.0</c:v>
                </c:pt>
                <c:pt idx="12">
                  <c:v>80000.0</c:v>
                </c:pt>
                <c:pt idx="13">
                  <c:v>50000.0</c:v>
                </c:pt>
                <c:pt idx="14">
                  <c:v>50000.0</c:v>
                </c:pt>
                <c:pt idx="15">
                  <c:v>95000.0</c:v>
                </c:pt>
                <c:pt idx="16">
                  <c:v>80000.0</c:v>
                </c:pt>
                <c:pt idx="17">
                  <c:v>30000.0</c:v>
                </c:pt>
                <c:pt idx="18">
                  <c:v>40000.0</c:v>
                </c:pt>
                <c:pt idx="19">
                  <c:v>5000.0</c:v>
                </c:pt>
                <c:pt idx="20">
                  <c:v>55000.0</c:v>
                </c:pt>
                <c:pt idx="21">
                  <c:v>35000.0</c:v>
                </c:pt>
                <c:pt idx="22">
                  <c:v>45000.0</c:v>
                </c:pt>
                <c:pt idx="23">
                  <c:v>35000.0</c:v>
                </c:pt>
                <c:pt idx="24">
                  <c:v>235000.0</c:v>
                </c:pt>
                <c:pt idx="25">
                  <c:v>1.55E6</c:v>
                </c:pt>
                <c:pt idx="26">
                  <c:v>25000.0</c:v>
                </c:pt>
                <c:pt idx="27">
                  <c:v>35000.0</c:v>
                </c:pt>
                <c:pt idx="28">
                  <c:v>30000.0</c:v>
                </c:pt>
                <c:pt idx="29">
                  <c:v>25000.0</c:v>
                </c:pt>
                <c:pt idx="30">
                  <c:v>95000.0</c:v>
                </c:pt>
                <c:pt idx="31">
                  <c:v>30000.0</c:v>
                </c:pt>
                <c:pt idx="32">
                  <c:v>125000.0</c:v>
                </c:pt>
                <c:pt idx="33">
                  <c:v>50000.0</c:v>
                </c:pt>
                <c:pt idx="34">
                  <c:v>60000.0</c:v>
                </c:pt>
                <c:pt idx="35">
                  <c:v>45000.0</c:v>
                </c:pt>
                <c:pt idx="36">
                  <c:v>235000.0</c:v>
                </c:pt>
                <c:pt idx="37">
                  <c:v>20000.0</c:v>
                </c:pt>
                <c:pt idx="38">
                  <c:v>90000.0</c:v>
                </c:pt>
                <c:pt idx="39">
                  <c:v>30000.0</c:v>
                </c:pt>
                <c:pt idx="40">
                  <c:v>60000.0</c:v>
                </c:pt>
                <c:pt idx="41">
                  <c:v>105000.0</c:v>
                </c:pt>
                <c:pt idx="42">
                  <c:v>20000.0</c:v>
                </c:pt>
                <c:pt idx="43">
                  <c:v>210000.0</c:v>
                </c:pt>
                <c:pt idx="44">
                  <c:v>45000.0</c:v>
                </c:pt>
                <c:pt idx="45">
                  <c:v>235000.0</c:v>
                </c:pt>
                <c:pt idx="46">
                  <c:v>165000.0</c:v>
                </c:pt>
                <c:pt idx="47">
                  <c:v>45000.0</c:v>
                </c:pt>
                <c:pt idx="48">
                  <c:v>50000.0</c:v>
                </c:pt>
                <c:pt idx="49">
                  <c:v>85000.0</c:v>
                </c:pt>
                <c:pt idx="50">
                  <c:v>25000.0</c:v>
                </c:pt>
                <c:pt idx="51">
                  <c:v>40000.0</c:v>
                </c:pt>
                <c:pt idx="52">
                  <c:v>135000.0</c:v>
                </c:pt>
                <c:pt idx="53">
                  <c:v>70000.0</c:v>
                </c:pt>
                <c:pt idx="54">
                  <c:v>45000.0</c:v>
                </c:pt>
                <c:pt idx="55">
                  <c:v>100000.0</c:v>
                </c:pt>
                <c:pt idx="56">
                  <c:v>20000.0</c:v>
                </c:pt>
                <c:pt idx="57">
                  <c:v>210000.0</c:v>
                </c:pt>
                <c:pt idx="58">
                  <c:v>95000.0</c:v>
                </c:pt>
                <c:pt idx="59">
                  <c:v>195000.0</c:v>
                </c:pt>
                <c:pt idx="60">
                  <c:v>55000.0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isin10029!$C$1</c:f>
              <c:strCache>
                <c:ptCount val="1"/>
                <c:pt idx="0">
                  <c:v>S</c:v>
                </c:pt>
              </c:strCache>
            </c:strRef>
          </c:tx>
          <c:marker>
            <c:symbol val="none"/>
          </c:marker>
          <c:cat>
            <c:numRef>
              <c:f>isin10029!$A$2:$A$62</c:f>
              <c:numCache>
                <c:formatCode>m/d/yy</c:formatCode>
                <c:ptCount val="61"/>
                <c:pt idx="0">
                  <c:v>40983.0</c:v>
                </c:pt>
                <c:pt idx="1">
                  <c:v>40984.0</c:v>
                </c:pt>
                <c:pt idx="2">
                  <c:v>40985.0</c:v>
                </c:pt>
                <c:pt idx="3">
                  <c:v>40988.0</c:v>
                </c:pt>
                <c:pt idx="4">
                  <c:v>40989.0</c:v>
                </c:pt>
                <c:pt idx="5">
                  <c:v>40990.0</c:v>
                </c:pt>
                <c:pt idx="6">
                  <c:v>40991.0</c:v>
                </c:pt>
                <c:pt idx="7">
                  <c:v>40992.0</c:v>
                </c:pt>
                <c:pt idx="8">
                  <c:v>40995.0</c:v>
                </c:pt>
                <c:pt idx="9">
                  <c:v>40996.0</c:v>
                </c:pt>
                <c:pt idx="10">
                  <c:v>40997.0</c:v>
                </c:pt>
                <c:pt idx="11">
                  <c:v>40998.0</c:v>
                </c:pt>
                <c:pt idx="12">
                  <c:v>40999.0</c:v>
                </c:pt>
                <c:pt idx="13">
                  <c:v>41002.0</c:v>
                </c:pt>
                <c:pt idx="14">
                  <c:v>41003.0</c:v>
                </c:pt>
                <c:pt idx="15">
                  <c:v>41004.0</c:v>
                </c:pt>
                <c:pt idx="16">
                  <c:v>41005.0</c:v>
                </c:pt>
                <c:pt idx="17">
                  <c:v>41006.0</c:v>
                </c:pt>
                <c:pt idx="18">
                  <c:v>41009.0</c:v>
                </c:pt>
                <c:pt idx="19">
                  <c:v>41010.0</c:v>
                </c:pt>
                <c:pt idx="20">
                  <c:v>41011.0</c:v>
                </c:pt>
                <c:pt idx="21">
                  <c:v>41012.0</c:v>
                </c:pt>
                <c:pt idx="22">
                  <c:v>41013.0</c:v>
                </c:pt>
                <c:pt idx="23">
                  <c:v>41016.0</c:v>
                </c:pt>
                <c:pt idx="24">
                  <c:v>41017.0</c:v>
                </c:pt>
                <c:pt idx="25">
                  <c:v>41018.0</c:v>
                </c:pt>
                <c:pt idx="26">
                  <c:v>41019.0</c:v>
                </c:pt>
                <c:pt idx="27">
                  <c:v>41020.0</c:v>
                </c:pt>
                <c:pt idx="28">
                  <c:v>41023.0</c:v>
                </c:pt>
                <c:pt idx="29">
                  <c:v>41024.0</c:v>
                </c:pt>
                <c:pt idx="30">
                  <c:v>41025.0</c:v>
                </c:pt>
                <c:pt idx="31">
                  <c:v>41026.0</c:v>
                </c:pt>
                <c:pt idx="32">
                  <c:v>41027.0</c:v>
                </c:pt>
                <c:pt idx="33">
                  <c:v>41030.0</c:v>
                </c:pt>
                <c:pt idx="34">
                  <c:v>41031.0</c:v>
                </c:pt>
                <c:pt idx="35">
                  <c:v>41032.0</c:v>
                </c:pt>
                <c:pt idx="36">
                  <c:v>41033.0</c:v>
                </c:pt>
                <c:pt idx="37">
                  <c:v>41034.0</c:v>
                </c:pt>
                <c:pt idx="38">
                  <c:v>41037.0</c:v>
                </c:pt>
                <c:pt idx="39">
                  <c:v>41038.0</c:v>
                </c:pt>
                <c:pt idx="40">
                  <c:v>41039.0</c:v>
                </c:pt>
                <c:pt idx="41">
                  <c:v>41040.0</c:v>
                </c:pt>
                <c:pt idx="42">
                  <c:v>41041.0</c:v>
                </c:pt>
                <c:pt idx="43">
                  <c:v>41044.0</c:v>
                </c:pt>
                <c:pt idx="44">
                  <c:v>41045.0</c:v>
                </c:pt>
                <c:pt idx="45">
                  <c:v>41046.0</c:v>
                </c:pt>
                <c:pt idx="46">
                  <c:v>41047.0</c:v>
                </c:pt>
                <c:pt idx="47">
                  <c:v>41048.0</c:v>
                </c:pt>
                <c:pt idx="48">
                  <c:v>41051.0</c:v>
                </c:pt>
                <c:pt idx="49">
                  <c:v>41052.0</c:v>
                </c:pt>
                <c:pt idx="50">
                  <c:v>41053.0</c:v>
                </c:pt>
                <c:pt idx="51">
                  <c:v>41054.0</c:v>
                </c:pt>
                <c:pt idx="52">
                  <c:v>41055.0</c:v>
                </c:pt>
                <c:pt idx="53">
                  <c:v>41059.0</c:v>
                </c:pt>
                <c:pt idx="54">
                  <c:v>41060.0</c:v>
                </c:pt>
                <c:pt idx="55">
                  <c:v>41061.0</c:v>
                </c:pt>
                <c:pt idx="56">
                  <c:v>41062.0</c:v>
                </c:pt>
                <c:pt idx="57">
                  <c:v>41065.0</c:v>
                </c:pt>
                <c:pt idx="58">
                  <c:v>41066.0</c:v>
                </c:pt>
                <c:pt idx="59">
                  <c:v>41067.0</c:v>
                </c:pt>
                <c:pt idx="60">
                  <c:v>41068.0</c:v>
                </c:pt>
              </c:numCache>
            </c:numRef>
          </c:cat>
          <c:val>
            <c:numRef>
              <c:f>isin10029!$C$2:$C$62</c:f>
              <c:numCache>
                <c:formatCode>General</c:formatCode>
                <c:ptCount val="61"/>
                <c:pt idx="0">
                  <c:v>270000.0</c:v>
                </c:pt>
                <c:pt idx="1">
                  <c:v>65000.0</c:v>
                </c:pt>
                <c:pt idx="2">
                  <c:v>180000.0</c:v>
                </c:pt>
                <c:pt idx="3">
                  <c:v>290000.0</c:v>
                </c:pt>
                <c:pt idx="4">
                  <c:v>20000.0</c:v>
                </c:pt>
                <c:pt idx="5">
                  <c:v>1.0145E7</c:v>
                </c:pt>
                <c:pt idx="6">
                  <c:v>2.145E6</c:v>
                </c:pt>
                <c:pt idx="7">
                  <c:v>10000.0</c:v>
                </c:pt>
                <c:pt idx="8">
                  <c:v>625000.0</c:v>
                </c:pt>
                <c:pt idx="9">
                  <c:v>230000.0</c:v>
                </c:pt>
                <c:pt idx="10">
                  <c:v>95000.0</c:v>
                </c:pt>
                <c:pt idx="11">
                  <c:v>145000.0</c:v>
                </c:pt>
                <c:pt idx="12">
                  <c:v>55000.0</c:v>
                </c:pt>
                <c:pt idx="13">
                  <c:v>50000.0</c:v>
                </c:pt>
                <c:pt idx="14">
                  <c:v>5000.0</c:v>
                </c:pt>
                <c:pt idx="15">
                  <c:v>0.0</c:v>
                </c:pt>
                <c:pt idx="16">
                  <c:v>10000.0</c:v>
                </c:pt>
                <c:pt idx="17">
                  <c:v>20000.0</c:v>
                </c:pt>
                <c:pt idx="18">
                  <c:v>5000.0</c:v>
                </c:pt>
                <c:pt idx="19">
                  <c:v>30000.0</c:v>
                </c:pt>
                <c:pt idx="20">
                  <c:v>5000.0</c:v>
                </c:pt>
                <c:pt idx="21">
                  <c:v>30000.0</c:v>
                </c:pt>
                <c:pt idx="22">
                  <c:v>40000.0</c:v>
                </c:pt>
                <c:pt idx="23">
                  <c:v>210000.0</c:v>
                </c:pt>
                <c:pt idx="24">
                  <c:v>190000.0</c:v>
                </c:pt>
                <c:pt idx="25">
                  <c:v>40000.0</c:v>
                </c:pt>
                <c:pt idx="26">
                  <c:v>10000.0</c:v>
                </c:pt>
                <c:pt idx="27">
                  <c:v>175000.0</c:v>
                </c:pt>
                <c:pt idx="28">
                  <c:v>0.0</c:v>
                </c:pt>
                <c:pt idx="29">
                  <c:v>25000.0</c:v>
                </c:pt>
                <c:pt idx="30">
                  <c:v>515000.0</c:v>
                </c:pt>
                <c:pt idx="31">
                  <c:v>175000.0</c:v>
                </c:pt>
                <c:pt idx="32">
                  <c:v>35000.0</c:v>
                </c:pt>
                <c:pt idx="33">
                  <c:v>100000.0</c:v>
                </c:pt>
                <c:pt idx="34">
                  <c:v>50000.0</c:v>
                </c:pt>
                <c:pt idx="35">
                  <c:v>65000.0</c:v>
                </c:pt>
                <c:pt idx="36">
                  <c:v>300000.0</c:v>
                </c:pt>
                <c:pt idx="37">
                  <c:v>85000.0</c:v>
                </c:pt>
                <c:pt idx="38">
                  <c:v>45000.0</c:v>
                </c:pt>
                <c:pt idx="39">
                  <c:v>295000.0</c:v>
                </c:pt>
                <c:pt idx="40">
                  <c:v>30000.0</c:v>
                </c:pt>
                <c:pt idx="41">
                  <c:v>135000.0</c:v>
                </c:pt>
                <c:pt idx="42">
                  <c:v>140000.0</c:v>
                </c:pt>
                <c:pt idx="43">
                  <c:v>200000.0</c:v>
                </c:pt>
                <c:pt idx="44">
                  <c:v>140000.0</c:v>
                </c:pt>
                <c:pt idx="45">
                  <c:v>95000.0</c:v>
                </c:pt>
                <c:pt idx="46">
                  <c:v>85000.0</c:v>
                </c:pt>
                <c:pt idx="47">
                  <c:v>25000.0</c:v>
                </c:pt>
                <c:pt idx="48">
                  <c:v>5000.0</c:v>
                </c:pt>
                <c:pt idx="49">
                  <c:v>90000.0</c:v>
                </c:pt>
                <c:pt idx="50">
                  <c:v>205000.0</c:v>
                </c:pt>
                <c:pt idx="51">
                  <c:v>100000.0</c:v>
                </c:pt>
                <c:pt idx="52">
                  <c:v>30000.0</c:v>
                </c:pt>
                <c:pt idx="53">
                  <c:v>50000.0</c:v>
                </c:pt>
                <c:pt idx="54">
                  <c:v>115000.0</c:v>
                </c:pt>
                <c:pt idx="55">
                  <c:v>105000.0</c:v>
                </c:pt>
                <c:pt idx="56">
                  <c:v>65000.0</c:v>
                </c:pt>
                <c:pt idx="57">
                  <c:v>70000.0</c:v>
                </c:pt>
                <c:pt idx="58">
                  <c:v>0.0</c:v>
                </c:pt>
                <c:pt idx="59">
                  <c:v>160000.0</c:v>
                </c:pt>
                <c:pt idx="60">
                  <c:v>210000.0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6093160"/>
        <c:axId val="-2146126824"/>
      </c:lineChart>
      <c:dateAx>
        <c:axId val="-2146093160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crossAx val="-2146126824"/>
        <c:crosses val="autoZero"/>
        <c:auto val="1"/>
        <c:lblOffset val="100"/>
        <c:baseTimeUnit val="days"/>
      </c:dateAx>
      <c:valAx>
        <c:axId val="-21461268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60931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4266004341045"/>
          <c:y val="0.322217202363272"/>
          <c:w val="0.0670810669349076"/>
          <c:h val="0.1273256437969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0232-D396-5349-8AA0-8028ED969512}" type="datetimeFigureOut">
              <a:rPr lang="en-US" smtClean="0"/>
              <a:t>02/10/16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6196-9BFE-074A-824C-712C0014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5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0232-D396-5349-8AA0-8028ED969512}" type="datetimeFigureOut">
              <a:rPr lang="en-US" smtClean="0"/>
              <a:t>02/10/16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6196-9BFE-074A-824C-712C0014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0232-D396-5349-8AA0-8028ED969512}" type="datetimeFigureOut">
              <a:rPr lang="en-US" smtClean="0"/>
              <a:t>02/10/16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6196-9BFE-074A-824C-712C0014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6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0232-D396-5349-8AA0-8028ED969512}" type="datetimeFigureOut">
              <a:rPr lang="en-US" smtClean="0"/>
              <a:t>02/10/16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6196-9BFE-074A-824C-712C0014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9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0232-D396-5349-8AA0-8028ED969512}" type="datetimeFigureOut">
              <a:rPr lang="en-US" smtClean="0"/>
              <a:t>02/10/16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6196-9BFE-074A-824C-712C0014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7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0232-D396-5349-8AA0-8028ED969512}" type="datetimeFigureOut">
              <a:rPr lang="en-US" smtClean="0"/>
              <a:t>02/10/16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6196-9BFE-074A-824C-712C0014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5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0232-D396-5349-8AA0-8028ED969512}" type="datetimeFigureOut">
              <a:rPr lang="en-US" smtClean="0"/>
              <a:t>02/10/16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6196-9BFE-074A-824C-712C0014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0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0232-D396-5349-8AA0-8028ED969512}" type="datetimeFigureOut">
              <a:rPr lang="en-US" smtClean="0"/>
              <a:t>02/10/16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6196-9BFE-074A-824C-712C0014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4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0232-D396-5349-8AA0-8028ED969512}" type="datetimeFigureOut">
              <a:rPr lang="en-US" smtClean="0"/>
              <a:t>02/10/16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6196-9BFE-074A-824C-712C0014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6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0232-D396-5349-8AA0-8028ED969512}" type="datetimeFigureOut">
              <a:rPr lang="en-US" smtClean="0"/>
              <a:t>02/10/16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6196-9BFE-074A-824C-712C0014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1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0232-D396-5349-8AA0-8028ED969512}" type="datetimeFigureOut">
              <a:rPr lang="en-US" smtClean="0"/>
              <a:t>02/10/16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6196-9BFE-074A-824C-712C0014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8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E0232-D396-5349-8AA0-8028ED969512}" type="datetimeFigureOut">
              <a:rPr lang="en-US" smtClean="0"/>
              <a:t>02/10/16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E6196-9BFE-074A-824C-712C00146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6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93647"/>
            <a:ext cx="7772400" cy="3006803"/>
          </a:xfrm>
        </p:spPr>
        <p:txBody>
          <a:bodyPr>
            <a:normAutofit/>
          </a:bodyPr>
          <a:lstStyle/>
          <a:p>
            <a:r>
              <a:rPr lang="en-US" dirty="0" smtClean="0"/>
              <a:t>Bond Liquidity Prediction</a:t>
            </a:r>
            <a:br>
              <a:rPr lang="en-US" dirty="0" smtClean="0"/>
            </a:br>
            <a:r>
              <a:rPr lang="en-US" dirty="0" smtClean="0"/>
              <a:t>Team DATAMAFIA</a:t>
            </a:r>
            <a:br>
              <a:rPr lang="en-US" dirty="0" smtClean="0"/>
            </a:br>
            <a:r>
              <a:rPr lang="en-US" dirty="0" smtClean="0"/>
              <a:t>Indian Statistical Institute Kolkata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Ayan</a:t>
            </a:r>
            <a:r>
              <a:rPr lang="en-US" dirty="0" smtClean="0"/>
              <a:t> </a:t>
            </a:r>
            <a:r>
              <a:rPr lang="en-US" dirty="0" err="1" smtClean="0"/>
              <a:t>Sengupta</a:t>
            </a:r>
            <a:endParaRPr lang="en-US" dirty="0" smtClean="0"/>
          </a:p>
          <a:p>
            <a:r>
              <a:rPr lang="en-US" dirty="0" err="1" smtClean="0"/>
              <a:t>Bodhisattwa</a:t>
            </a:r>
            <a:r>
              <a:rPr lang="en-US" dirty="0" smtClean="0"/>
              <a:t> Prasad </a:t>
            </a:r>
            <a:r>
              <a:rPr lang="en-US" dirty="0" err="1" smtClean="0"/>
              <a:t>Majumder</a:t>
            </a:r>
            <a:endParaRPr lang="en-US" dirty="0" smtClean="0"/>
          </a:p>
          <a:p>
            <a:r>
              <a:rPr lang="en-US" dirty="0" smtClean="0"/>
              <a:t>Robin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48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Liquidity Distribution Changes </a:t>
            </a:r>
            <a:r>
              <a:rPr lang="en-US" sz="3200" dirty="0" err="1" smtClean="0"/>
              <a:t>wrt</a:t>
            </a:r>
            <a:r>
              <a:rPr lang="en-US" sz="3200" dirty="0" smtClean="0"/>
              <a:t> Event 1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194" y="1107194"/>
            <a:ext cx="5522206" cy="552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58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Liquidity Distribution Changes </a:t>
            </a:r>
            <a:r>
              <a:rPr lang="en-US" sz="3600" dirty="0" err="1" smtClean="0"/>
              <a:t>wrt</a:t>
            </a:r>
            <a:r>
              <a:rPr lang="en-US" sz="3600" dirty="0" smtClean="0"/>
              <a:t> Event 2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608" y="1148608"/>
            <a:ext cx="5480792" cy="548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39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Liquidity Distribution Changes </a:t>
            </a:r>
            <a:r>
              <a:rPr lang="en-US" sz="3200" dirty="0" err="1" smtClean="0"/>
              <a:t>wrt</a:t>
            </a:r>
            <a:r>
              <a:rPr lang="en-US" sz="3200" dirty="0" smtClean="0"/>
              <a:t> Event 3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560" y="1010560"/>
            <a:ext cx="5618840" cy="561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0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Huge Liquidity Values are dominant with Event 1 and Event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Liquidity Changes and Events mapping with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Market 0 is dominating in the cases when Event 1 and Event 2 lead to high Liquidity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Buy and Sell Volume Forecasts in such cases are </a:t>
            </a:r>
          </a:p>
          <a:p>
            <a:r>
              <a:rPr lang="en-US" dirty="0" smtClean="0"/>
              <a:t>Multiplied with factor </a:t>
            </a:r>
          </a:p>
          <a:p>
            <a:r>
              <a:rPr lang="en-US" dirty="0" smtClean="0"/>
              <a:t>Balanced to have Buy and Sell Volume equal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98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Buy/Sell Volume Forecast for a Bond</a:t>
            </a:r>
          </a:p>
          <a:p>
            <a:pPr marL="0" indent="0">
              <a:buNone/>
            </a:pPr>
            <a:r>
              <a:rPr lang="en-US" sz="1800" dirty="0" smtClean="0"/>
              <a:t>= 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/>
              <a:t>         Latest Trend Value + Seasonality Correction  (for bonds trading on more than 35 days)</a:t>
            </a:r>
          </a:p>
          <a:p>
            <a:pPr marL="0" indent="0">
              <a:buNone/>
            </a:pPr>
            <a:r>
              <a:rPr lang="en-US" sz="1800" dirty="0" smtClean="0"/>
              <a:t>         Average of volume on Friday-Monday-Tuesday (for bonds trading less than 35 days)</a:t>
            </a:r>
          </a:p>
          <a:p>
            <a:pPr marL="0" indent="0">
              <a:buNone/>
            </a:pPr>
            <a:r>
              <a:rPr lang="en-US" sz="1800" dirty="0" smtClean="0"/>
              <a:t>         0 (for bonds traded less than 2 times in 3 months)</a:t>
            </a:r>
          </a:p>
          <a:p>
            <a:pPr marL="0" indent="0">
              <a:buNone/>
            </a:pPr>
            <a:r>
              <a:rPr lang="en-US" sz="1800" dirty="0" smtClean="0"/>
              <a:t> }</a:t>
            </a:r>
          </a:p>
          <a:p>
            <a:pPr marL="0" indent="0">
              <a:buNone/>
            </a:pPr>
            <a:r>
              <a:rPr lang="en-US" sz="1800" dirty="0" smtClean="0"/>
              <a:t>+ 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/>
              <a:t>          Metadata based Correction</a:t>
            </a:r>
          </a:p>
          <a:p>
            <a:pPr marL="0" indent="0">
              <a:buNone/>
            </a:pPr>
            <a:r>
              <a:rPr lang="en-US" sz="1800" dirty="0"/>
              <a:t>}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798136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Trend and Seasonality Decomposition for individual 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Decomposition of unevenly spaced time series into Trend and Seasonality with cycle time of 5 days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739" y="3200400"/>
            <a:ext cx="61087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00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62" y="310233"/>
            <a:ext cx="7493000" cy="447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5365" y="5232374"/>
            <a:ext cx="686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Forecast = </a:t>
            </a:r>
            <a:r>
              <a:rPr lang="en-US" dirty="0" err="1" smtClean="0"/>
              <a:t>last_value_of_trend_series</a:t>
            </a:r>
            <a:r>
              <a:rPr lang="en-US" dirty="0" smtClean="0"/>
              <a:t> + </a:t>
            </a:r>
            <a:r>
              <a:rPr lang="en-US" dirty="0" err="1" smtClean="0"/>
              <a:t>Seasonality_correction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31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353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Average of Fri-Mon-Tues as forecast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208"/>
            <a:ext cx="8229600" cy="514595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Variation in Buy Sell Volumes variation over 3 months are flat except few spikes. Hence we can use average as a reliable forecast for Bonds with medium number of transactions in 3 months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0520220"/>
              </p:ext>
            </p:extLst>
          </p:nvPr>
        </p:nvGraphicFramePr>
        <p:xfrm>
          <a:off x="331317" y="3244348"/>
          <a:ext cx="8355483" cy="335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59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based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17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Steps of analysis</a:t>
            </a:r>
          </a:p>
          <a:p>
            <a:r>
              <a:rPr lang="en-US" dirty="0" smtClean="0"/>
              <a:t>Liquidity </a:t>
            </a:r>
            <a:r>
              <a:rPr lang="en-US" dirty="0" err="1" smtClean="0"/>
              <a:t>Def</a:t>
            </a:r>
            <a:r>
              <a:rPr lang="en-US" dirty="0" smtClean="0"/>
              <a:t> &amp; Calculation for each day</a:t>
            </a:r>
          </a:p>
          <a:p>
            <a:r>
              <a:rPr lang="en-US" dirty="0" smtClean="0"/>
              <a:t>Event Definition</a:t>
            </a:r>
          </a:p>
          <a:p>
            <a:r>
              <a:rPr lang="en-US" dirty="0" smtClean="0"/>
              <a:t>Study of change in distribution of liquidity with events</a:t>
            </a:r>
          </a:p>
          <a:p>
            <a:r>
              <a:rPr lang="en-US" dirty="0" smtClean="0"/>
              <a:t>Identify metaData variables indicating Bond response to Event</a:t>
            </a:r>
          </a:p>
          <a:p>
            <a:r>
              <a:rPr lang="en-US" dirty="0" smtClean="0"/>
              <a:t>Correction to the Buy and Sell Volume for the Bonds full filling the criteria </a:t>
            </a:r>
          </a:p>
        </p:txBody>
      </p:sp>
    </p:spTree>
    <p:extLst>
      <p:ext uri="{BB962C8B-B14F-4D97-AF65-F5344CB8AC3E}">
        <p14:creationId xmlns:p14="http://schemas.microsoft.com/office/powerpoint/2010/main" val="1482880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Liquidity Definition on a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467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(Buy Volume + Sell Volume)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566505"/>
            <a:ext cx="8229600" cy="74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absolute(Buy Volume - Sell Volume) + 100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58927" y="2346975"/>
            <a:ext cx="4914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5024" y="3907024"/>
            <a:ext cx="755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 has been added in the denominator as a smoothening factor to avoid infinite values during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55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Distribution of liquidity on all bonds and all days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315" y="1921680"/>
            <a:ext cx="4707719" cy="470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87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Event Type = 1 </a:t>
            </a:r>
            <a:r>
              <a:rPr lang="en-US" sz="2000" dirty="0" smtClean="0">
                <a:sym typeface="Wingdings"/>
              </a:rPr>
              <a:t> Rating announcement by Rating Agency 1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Event Type = 2 </a:t>
            </a:r>
            <a:r>
              <a:rPr lang="en-US" sz="2000" dirty="0" smtClean="0">
                <a:sym typeface="Wingdings"/>
              </a:rPr>
              <a:t> Rating announcement by Rating Agency 2</a:t>
            </a:r>
          </a:p>
          <a:p>
            <a:pPr marL="0" indent="0">
              <a:buNone/>
            </a:pPr>
            <a:endParaRPr lang="en-US" sz="2000" dirty="0">
              <a:sym typeface="Wingdings"/>
            </a:endParaRPr>
          </a:p>
          <a:p>
            <a:pPr marL="0" indent="0">
              <a:buNone/>
            </a:pPr>
            <a:r>
              <a:rPr lang="en-US" sz="2000" dirty="0" smtClean="0">
                <a:sym typeface="Wingdings"/>
              </a:rPr>
              <a:t>Event Type  = 3  Date of issuance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7914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361</Words>
  <Application>Microsoft Macintosh PowerPoint</Application>
  <PresentationFormat>On-screen Show (4:3)</PresentationFormat>
  <Paragraphs>50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Bond Liquidity Prediction Team DATAMAFIA Indian Statistical Institute Kolkata </vt:lpstr>
      <vt:lpstr>Methodology</vt:lpstr>
      <vt:lpstr>Trend and Seasonality Decomposition for individual time series</vt:lpstr>
      <vt:lpstr>PowerPoint Presentation</vt:lpstr>
      <vt:lpstr>Average of Fri-Mon-Tues as forecast</vt:lpstr>
      <vt:lpstr>Metadata based Correction</vt:lpstr>
      <vt:lpstr>Liquidity Definition on a day</vt:lpstr>
      <vt:lpstr>Distribution of liquidity on all bonds and all days</vt:lpstr>
      <vt:lpstr>Definition of Event</vt:lpstr>
      <vt:lpstr>Liquidity Distribution Changes wrt Event 1</vt:lpstr>
      <vt:lpstr>Liquidity Distribution Changes wrt Event 2</vt:lpstr>
      <vt:lpstr>Liquidity Distribution Changes wrt Event 3</vt:lpstr>
      <vt:lpstr>PowerPoint Presentation</vt:lpstr>
      <vt:lpstr>Liquidity Changes and Events mapping with MetaData</vt:lpstr>
    </vt:vector>
  </TitlesOfParts>
  <Company>IITD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Bond Liquidity Prediction Team DATAMAFIA Indian Statistical Institute Kolkata </dc:title>
  <dc:creator>ROBIN SINGH</dc:creator>
  <cp:lastModifiedBy>ROBIN SINGH</cp:lastModifiedBy>
  <cp:revision>7</cp:revision>
  <dcterms:created xsi:type="dcterms:W3CDTF">2016-10-02T15:35:08Z</dcterms:created>
  <dcterms:modified xsi:type="dcterms:W3CDTF">2016-10-02T20:25:50Z</dcterms:modified>
</cp:coreProperties>
</file>