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2087"/>
          </a:xfr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0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7544" y="1556792"/>
            <a:ext cx="8207375" cy="3816350"/>
          </a:xfrm>
        </p:spPr>
        <p:txBody>
          <a:bodyPr/>
          <a:lstStyle>
            <a:lvl1pPr algn="l"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1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3" y="6411913"/>
            <a:ext cx="9144001" cy="433387"/>
          </a:xfrm>
          <a:prstGeom prst="rect">
            <a:avLst/>
          </a:prstGeom>
          <a:solidFill>
            <a:srgbClr val="E00000"/>
          </a:solidFill>
          <a:ln>
            <a:solidFill>
              <a:srgbClr val="E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8988"/>
            <a:ext cx="9144000" cy="9032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2052" name="Picture 2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5945188"/>
            <a:ext cx="18129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Tahoma</a:t>
            </a:r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This is why Alchemy Worx is great</a:t>
            </a:r>
          </a:p>
          <a:p>
            <a:pPr lvl="1"/>
            <a:r>
              <a:rPr lang="en-GB" smtClean="0"/>
              <a:t>World leading email marketing the world over</a:t>
            </a:r>
          </a:p>
          <a:p>
            <a:pPr lvl="0"/>
            <a:r>
              <a:rPr lang="en-GB" smtClean="0"/>
              <a:t>Sometimes food is not the most important thing in life</a:t>
            </a:r>
          </a:p>
          <a:p>
            <a:pPr lvl="1"/>
            <a:r>
              <a:rPr lang="en-GB" smtClean="0"/>
              <a:t>Eggs and bacon, fish and chips means deliciousness</a:t>
            </a:r>
          </a:p>
          <a:p>
            <a:pPr lvl="1"/>
            <a:r>
              <a:rPr lang="en-GB" smtClean="0"/>
              <a:t>Chocolate cream</a:t>
            </a:r>
          </a:p>
        </p:txBody>
      </p:sp>
    </p:spTree>
    <p:extLst>
      <p:ext uri="{BB962C8B-B14F-4D97-AF65-F5344CB8AC3E}">
        <p14:creationId xmlns:p14="http://schemas.microsoft.com/office/powerpoint/2010/main" val="22356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ynergist%20V1025%20User%20Guide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AW Invoice Process</a:t>
            </a:r>
          </a:p>
        </p:txBody>
      </p:sp>
      <p:pic>
        <p:nvPicPr>
          <p:cNvPr id="4" name="Content Placeholder 3" descr="T:\2011\alchemy_worx\aw_characters\character_library\whatwedo_mainpage.jpg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r="1"/>
          <a:stretch/>
        </p:blipFill>
        <p:spPr bwMode="auto">
          <a:xfrm>
            <a:off x="468313" y="2202889"/>
            <a:ext cx="8207375" cy="252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373216"/>
            <a:ext cx="555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cs typeface="Arial" pitchFamily="34" charset="0"/>
              </a:rPr>
              <a:t>Prepared by Claire Rollinson, </a:t>
            </a:r>
            <a:r>
              <a:rPr lang="en-GB" dirty="0" smtClean="0">
                <a:solidFill>
                  <a:prstClr val="black"/>
                </a:solidFill>
                <a:cs typeface="Arial" pitchFamily="34" charset="0"/>
              </a:rPr>
              <a:t>September 2013</a:t>
            </a:r>
            <a:endParaRPr lang="en-GB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– 5c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r>
              <a:rPr lang="en-GB" sz="2000" b="0" dirty="0" smtClean="0"/>
              <a:t>Now go to ‘edit mode’ and amend the line details of what you want to appear on the invoice (as below)</a:t>
            </a:r>
            <a:endParaRPr lang="en-GB" sz="20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760640" cy="37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1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b="0" dirty="0" smtClean="0"/>
              <a:t>On ‘accounts analysis’ tab click on ‘edit’ and select ‘Auto analysis builder’ to pull through the nominal code and values. The total for ‘invoice analysis’ should match with ‘invoice total’</a:t>
            </a:r>
            <a:endParaRPr lang="en-GB" sz="1600" b="0" dirty="0" smtClean="0"/>
          </a:p>
          <a:p>
            <a:endParaRPr lang="en-GB" sz="2000" b="0" dirty="0" smtClean="0"/>
          </a:p>
          <a:p>
            <a:pPr marL="457200" lvl="1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37" y="2492896"/>
            <a:ext cx="7048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7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</a:t>
            </a:r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Click on ‘finish’</a:t>
            </a:r>
          </a:p>
          <a:p>
            <a:pPr lvl="1"/>
            <a:r>
              <a:rPr lang="en-GB" sz="1600" dirty="0" smtClean="0"/>
              <a:t>Click on the green tick ‘ready for approval’ </a:t>
            </a:r>
          </a:p>
          <a:p>
            <a:pPr lvl="1"/>
            <a:r>
              <a:rPr lang="en-GB" sz="1600" dirty="0" smtClean="0"/>
              <a:t>The draft invoice is now ready for approval</a:t>
            </a:r>
          </a:p>
          <a:p>
            <a:pPr lvl="1"/>
            <a:r>
              <a:rPr lang="en-GB" sz="1600" dirty="0" smtClean="0"/>
              <a:t>You can now exit invoice screen and press ‘ok’</a:t>
            </a:r>
          </a:p>
          <a:p>
            <a:pPr lvl="1"/>
            <a:r>
              <a:rPr lang="en-GB" sz="1600" dirty="0" smtClean="0"/>
              <a:t>Claire R/John will ‘approve’ all invoices every morning</a:t>
            </a:r>
            <a:endParaRPr lang="en-GB" sz="1600" dirty="0"/>
          </a:p>
          <a:p>
            <a:pPr lvl="1"/>
            <a:r>
              <a:rPr lang="en-GB" sz="1600" dirty="0" smtClean="0"/>
              <a:t>Invoice will remain as draft until it is ‘made real’ </a:t>
            </a:r>
            <a:r>
              <a:rPr lang="en-GB" sz="1600" dirty="0"/>
              <a:t> </a:t>
            </a:r>
            <a:r>
              <a:rPr lang="en-GB" sz="1600" dirty="0" smtClean="0"/>
              <a:t>by finance team who in turn will review all draft invoices every day</a:t>
            </a:r>
            <a:endParaRPr lang="en-GB" sz="1600" dirty="0"/>
          </a:p>
          <a:p>
            <a:pPr marL="457200" lvl="1" indent="0">
              <a:buNone/>
            </a:pPr>
            <a:r>
              <a:rPr lang="en-GB" sz="1600" b="1" dirty="0" smtClean="0"/>
              <a:t>Please note: As the draft invoice number becomes the real invoice number, please don’t delete draft invoices. Please just amend the invoice created before resubmitting for approval</a:t>
            </a:r>
          </a:p>
          <a:p>
            <a:pPr marL="457200" lvl="1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37699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- 8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dirty="0" smtClean="0"/>
              <a:t>For approvers (Claire R /John)</a:t>
            </a:r>
          </a:p>
          <a:p>
            <a:pPr lvl="1"/>
            <a:r>
              <a:rPr lang="en-GB" sz="1400" dirty="0" smtClean="0"/>
              <a:t>On a daily basis navigate to the ‘draft invoices’ screen on the menu bar</a:t>
            </a:r>
            <a:br>
              <a:rPr lang="en-GB" sz="1400" dirty="0" smtClean="0"/>
            </a:br>
            <a:endParaRPr lang="en-GB" sz="14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644871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Arrow 2"/>
          <p:cNvSpPr/>
          <p:nvPr/>
        </p:nvSpPr>
        <p:spPr>
          <a:xfrm>
            <a:off x="1619672" y="439147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</a:t>
            </a:r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b="0" dirty="0" smtClean="0"/>
              <a:t>Double click on the invoice you want to approve</a:t>
            </a:r>
          </a:p>
          <a:p>
            <a:pPr marL="457200" lvl="1" indent="0">
              <a:buNone/>
            </a:pP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644871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Arrow 2"/>
          <p:cNvSpPr/>
          <p:nvPr/>
        </p:nvSpPr>
        <p:spPr>
          <a:xfrm>
            <a:off x="7092280" y="282664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- 10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dirty="0" smtClean="0"/>
              <a:t>Check the invoice totals.</a:t>
            </a:r>
          </a:p>
          <a:p>
            <a:pPr lvl="1"/>
            <a:r>
              <a:rPr lang="en-GB" sz="1600" dirty="0" smtClean="0"/>
              <a:t>Check the CM fee is correct</a:t>
            </a:r>
          </a:p>
          <a:p>
            <a:pPr lvl="1"/>
            <a:r>
              <a:rPr lang="en-GB" sz="1600" b="0" dirty="0" smtClean="0"/>
              <a:t>Check all phases and stages have been invoiced for</a:t>
            </a:r>
          </a:p>
          <a:p>
            <a:pPr lvl="1"/>
            <a:r>
              <a:rPr lang="en-GB" sz="1600" dirty="0" smtClean="0"/>
              <a:t>If you are happy with invoice click on ‘approved by’</a:t>
            </a:r>
          </a:p>
          <a:p>
            <a:pPr lvl="1"/>
            <a:r>
              <a:rPr lang="en-GB" sz="1600" b="0" dirty="0" smtClean="0"/>
              <a:t>The invoice is now ready to be processed by finance</a:t>
            </a:r>
          </a:p>
          <a:p>
            <a:pPr marL="457200" lvl="1" indent="0">
              <a:buNone/>
            </a:pP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9445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3059832" y="5872660"/>
            <a:ext cx="281262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invoice with multiple jobs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dirty="0" smtClean="0"/>
              <a:t>Click on ‘+ New’  ‘Multi -job or phase invoice</a:t>
            </a:r>
          </a:p>
          <a:p>
            <a:pPr lvl="1"/>
            <a:r>
              <a:rPr lang="en-GB" sz="1800" dirty="0" smtClean="0"/>
              <a:t>Follow the same process as if you were creating a single job invoice</a:t>
            </a:r>
          </a:p>
          <a:p>
            <a:pPr lvl="1"/>
            <a:r>
              <a:rPr lang="en-GB" sz="1800" dirty="0" smtClean="0"/>
              <a:t>Select all the jobs you want to add to the invoice. (</a:t>
            </a:r>
            <a:r>
              <a:rPr lang="en-GB" sz="1800" i="1" dirty="0" smtClean="0"/>
              <a:t>Note the descriptions are at the bottom)</a:t>
            </a:r>
          </a:p>
          <a:p>
            <a:pPr lvl="1"/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4392488" cy="239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6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invoice with multiple jobs - 2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pPr marL="400050"/>
            <a:r>
              <a:rPr lang="en-GB" sz="2200" dirty="0" smtClean="0"/>
              <a:t>Select ‘quote’ by phase as is the default</a:t>
            </a:r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686970" cy="345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3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invoice with multiple jobs - 3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200" dirty="0" smtClean="0"/>
              <a:t>Check all jobs are listed are named correctly</a:t>
            </a:r>
          </a:p>
          <a:p>
            <a:r>
              <a:rPr lang="en-GB" sz="2200" dirty="0" smtClean="0"/>
              <a:t>Check all CM lines have values and are correct</a:t>
            </a:r>
            <a:br>
              <a:rPr lang="en-GB" sz="2200" dirty="0" smtClean="0"/>
            </a:br>
            <a:endParaRPr lang="en-GB" sz="22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454584" cy="32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6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invoice with multiple jobs - 4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dirty="0" smtClean="0"/>
              <a:t>Select ‘edit’ and then ‘auto analysis builder’</a:t>
            </a:r>
            <a:endParaRPr lang="en-GB" sz="20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70931"/>
            <a:ext cx="876440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0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Draft invoice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3240360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Once job is fully complete raise draft invoice</a:t>
            </a:r>
          </a:p>
          <a:p>
            <a:r>
              <a:rPr lang="en-GB" sz="2000" b="0" dirty="0" smtClean="0"/>
              <a:t>Before competing invoice, check all costs have been assigned to phase quote – especially amends and the correct CM fee!</a:t>
            </a:r>
          </a:p>
          <a:p>
            <a:r>
              <a:rPr lang="en-GB" sz="2000" dirty="0" smtClean="0"/>
              <a:t>The CM fee will need to be added manually if any costs have changed</a:t>
            </a:r>
          </a:p>
          <a:p>
            <a:r>
              <a:rPr lang="en-GB" sz="2000" b="0" dirty="0" smtClean="0"/>
              <a:t>Ensure job name is listed as a sub header at top</a:t>
            </a:r>
          </a:p>
          <a:p>
            <a:r>
              <a:rPr lang="en-GB" sz="2000" b="0" dirty="0" smtClean="0"/>
              <a:t>‘Delete’ any spare lines not required</a:t>
            </a:r>
          </a:p>
          <a:p>
            <a:endParaRPr lang="en-GB" sz="2000" b="0" dirty="0" smtClean="0"/>
          </a:p>
          <a:p>
            <a:pPr marL="457200" lvl="1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r>
              <a:rPr lang="en-GB" sz="1800" b="0" dirty="0" err="1" smtClean="0"/>
              <a:t>htgghht</a:t>
            </a:r>
            <a:endParaRPr lang="en-GB" sz="1800" b="0" dirty="0"/>
          </a:p>
          <a:p>
            <a:endParaRPr lang="en-GB" sz="18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1" y="4005064"/>
            <a:ext cx="793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3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invoice with multiple jobs - 5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b="0" dirty="0" smtClean="0"/>
              <a:t>Check all items have a nominal code listed</a:t>
            </a:r>
            <a:endParaRPr lang="en-GB" sz="2000" b="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9903"/>
            <a:ext cx="7956446" cy="37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0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invoice with multiple jobs - 6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7544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b="0" dirty="0" smtClean="0"/>
              <a:t>If you are happy then click ‘finish’</a:t>
            </a:r>
          </a:p>
          <a:p>
            <a:r>
              <a:rPr lang="en-GB" sz="2000" b="0" dirty="0" smtClean="0"/>
              <a:t>Again click on the green tick to shown invoice is ready for approval</a:t>
            </a:r>
          </a:p>
          <a:p>
            <a:r>
              <a:rPr lang="en-GB" sz="2000" b="0" dirty="0" smtClean="0"/>
              <a:t>Invoice is now ready for approval by a senior campaign manager</a:t>
            </a:r>
            <a:endParaRPr lang="en-GB" sz="2000" b="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08241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3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GB" sz="1800" b="0" dirty="0" smtClean="0"/>
              <a:t>If the invoice does not require a PO please input ‘N/A’ in the order </a:t>
            </a:r>
            <a:r>
              <a:rPr lang="en-GB" sz="1800" b="0" smtClean="0"/>
              <a:t>no </a:t>
            </a:r>
            <a:r>
              <a:rPr lang="en-GB" sz="1800" b="0" smtClean="0"/>
              <a:t>field</a:t>
            </a:r>
          </a:p>
          <a:p>
            <a:pPr lvl="0"/>
            <a:endParaRPr lang="en-GB" sz="1800" b="0" dirty="0" smtClean="0"/>
          </a:p>
          <a:p>
            <a:pPr lvl="0"/>
            <a:r>
              <a:rPr lang="en-GB" sz="1800" b="0" dirty="0" smtClean="0"/>
              <a:t>If the invoice is missing the PO number keep </a:t>
            </a:r>
            <a:r>
              <a:rPr lang="en-GB" sz="1800" b="0" dirty="0"/>
              <a:t>chasing client by phone until we receive  </a:t>
            </a:r>
            <a:r>
              <a:rPr lang="en-GB" sz="1800" b="0" dirty="0" smtClean="0"/>
              <a:t>the PO. The </a:t>
            </a:r>
            <a:r>
              <a:rPr lang="en-GB" sz="1800" b="0" dirty="0"/>
              <a:t>invoice and therefore the project is not complete until this has been </a:t>
            </a:r>
            <a:r>
              <a:rPr lang="en-GB" sz="1800" b="0" dirty="0" smtClean="0"/>
              <a:t>added ( the invoice cannot be sent to the client until we have PO)</a:t>
            </a:r>
          </a:p>
          <a:p>
            <a:pPr lvl="0"/>
            <a:endParaRPr lang="en-GB" sz="1800" b="0" dirty="0" smtClean="0"/>
          </a:p>
          <a:p>
            <a:r>
              <a:rPr lang="en-GB" sz="1800" b="0" dirty="0" smtClean="0"/>
              <a:t>If you add a PO to an invoice after it has ‘made real’ by finance. (</a:t>
            </a:r>
            <a:r>
              <a:rPr lang="en-GB" sz="1800" b="0" dirty="0" err="1" smtClean="0"/>
              <a:t>i.e</a:t>
            </a:r>
            <a:r>
              <a:rPr lang="en-GB" sz="1800" b="0" dirty="0" smtClean="0"/>
              <a:t> no longer a draft as indicated by ‘d’100878) then please add PO number as usual and then email Georgia/Charlotte to indicate PO has been added and invoice can now be sent to client</a:t>
            </a:r>
          </a:p>
          <a:p>
            <a:pPr marL="0" indent="0">
              <a:buNone/>
            </a:pPr>
            <a:endParaRPr lang="en-GB" sz="1800" b="0" dirty="0" smtClean="0"/>
          </a:p>
          <a:p>
            <a:pPr lvl="0"/>
            <a:r>
              <a:rPr lang="en-GB" sz="1800" b="0" dirty="0"/>
              <a:t>When you receive the ‘missing PO List</a:t>
            </a:r>
            <a:r>
              <a:rPr lang="en-GB" sz="1800" b="0" dirty="0" smtClean="0"/>
              <a:t>’ report </a:t>
            </a:r>
            <a:r>
              <a:rPr lang="en-GB" sz="1800" b="0" dirty="0"/>
              <a:t>from Georgia you should be going through this and checking all invoices for your clients. </a:t>
            </a: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31382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Draft invoice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Once job complete raise draft invoice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hlinkClick r:id="rId2" action="ppaction://hlinkfile"/>
              </a:rPr>
              <a:t>See page 40 of User guide </a:t>
            </a:r>
            <a:endParaRPr lang="en-GB" sz="1800" dirty="0"/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Navigate to the ‘financial’ tab on the job</a:t>
            </a:r>
            <a:endParaRPr lang="en-GB" sz="1800" dirty="0"/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Select ‘new’</a:t>
            </a:r>
          </a:p>
          <a:p>
            <a:pPr lvl="1">
              <a:buFont typeface="Arial" pitchFamily="34" charset="0"/>
              <a:buChar char="•"/>
            </a:pPr>
            <a:endParaRPr lang="en-GB" sz="1800" dirty="0"/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7629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483768" y="3068960"/>
            <a:ext cx="201622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Draft invoice 1 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For US and Euro invoices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Ensure the ‘invoice exchange rate’ is the same as the rate in the ‘standard exchange rate for currency’ field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pPr marL="0" indent="0">
              <a:buNone/>
            </a:pPr>
            <a:endParaRPr lang="en-GB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3876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Draft invoice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2000" dirty="0" smtClean="0"/>
              <a:t>Address details and PO number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If the invoice or delivery address is different to the company address select it here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Add the PO number to the ‘order no’ field on the top right if not already added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/>
              <a:t>S</a:t>
            </a:r>
            <a:r>
              <a:rPr lang="en-GB" sz="1800" dirty="0" smtClean="0"/>
              <a:t>elect ‘next’ and move onto next screen</a:t>
            </a:r>
          </a:p>
          <a:p>
            <a:pPr lvl="1">
              <a:buFont typeface="Arial" pitchFamily="34" charset="0"/>
              <a:buChar char="•"/>
            </a:pPr>
            <a:endParaRPr lang="en-GB" sz="1800" dirty="0"/>
          </a:p>
          <a:p>
            <a:pPr marL="457200" lvl="1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5479284" cy="30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b="0" dirty="0"/>
              <a:t>A</a:t>
            </a:r>
            <a:r>
              <a:rPr lang="en-GB" sz="2000" b="0" dirty="0" smtClean="0"/>
              <a:t>ll phases of job are invoiced as default. If you are only invoicing for one phase of job select it here</a:t>
            </a:r>
          </a:p>
          <a:p>
            <a:r>
              <a:rPr lang="en-GB" sz="2000" b="0" dirty="0" smtClean="0"/>
              <a:t>Select ‘next’ </a:t>
            </a:r>
          </a:p>
          <a:p>
            <a:pPr marL="457200" lvl="1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5145478" cy="371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1788840" y="1988840"/>
            <a:ext cx="2783160" cy="205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pPr marL="0" indent="0">
              <a:buNone/>
            </a:pPr>
            <a:endParaRPr lang="en-GB" sz="800" dirty="0" smtClean="0"/>
          </a:p>
          <a:p>
            <a:r>
              <a:rPr lang="en-GB" sz="2000" b="0" dirty="0" smtClean="0"/>
              <a:t>Select to show all content by ‘phase’ and ‘quote’</a:t>
            </a:r>
          </a:p>
          <a:p>
            <a:r>
              <a:rPr lang="en-GB" sz="2000" b="0" dirty="0" smtClean="0"/>
              <a:t>And select ‘next’</a:t>
            </a:r>
          </a:p>
          <a:p>
            <a:pPr marL="457200" lvl="1" indent="0">
              <a:buNone/>
            </a:pP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b="0" dirty="0" smtClean="0"/>
          </a:p>
          <a:p>
            <a:pPr marL="0" indent="0">
              <a:buNone/>
            </a:pPr>
            <a:endParaRPr lang="en-GB" sz="1800" b="0" dirty="0" smtClean="0"/>
          </a:p>
          <a:p>
            <a:endParaRPr lang="en-GB" sz="1800" b="0" dirty="0"/>
          </a:p>
          <a:p>
            <a:endParaRPr lang="en-GB" sz="1800" b="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4" y="2276872"/>
            <a:ext cx="5472608" cy="384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259632" y="1844824"/>
            <a:ext cx="0" cy="1756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- 5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r>
              <a:rPr lang="en-GB" sz="2000" dirty="0"/>
              <a:t>Click on </a:t>
            </a:r>
            <a:r>
              <a:rPr lang="en-GB" sz="2000" dirty="0" smtClean="0"/>
              <a:t>‘next’</a:t>
            </a:r>
            <a:endParaRPr lang="en-GB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77869" cy="404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invoice – 5b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95536" y="1268760"/>
            <a:ext cx="8207375" cy="4032374"/>
          </a:xfrm>
        </p:spPr>
        <p:txBody>
          <a:bodyPr/>
          <a:lstStyle/>
          <a:p>
            <a:r>
              <a:rPr lang="en-GB" sz="2000" dirty="0" smtClean="0"/>
              <a:t>If you need to amend the details on the invoice description. </a:t>
            </a:r>
            <a:r>
              <a:rPr lang="en-GB" sz="2000" b="0" dirty="0" smtClean="0"/>
              <a:t>For example to state ‘ Email marketing services </a:t>
            </a:r>
            <a:r>
              <a:rPr lang="en-GB" sz="2000" b="0" dirty="0" err="1" smtClean="0"/>
              <a:t>jan</a:t>
            </a:r>
            <a:r>
              <a:rPr lang="en-GB" sz="2000" b="0" dirty="0" smtClean="0"/>
              <a:t>’ then go back to previous screen and amend ‘quote’ to ‘show wording’ and select ‘job’</a:t>
            </a:r>
            <a:endParaRPr lang="en-GB" sz="2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019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(Black footer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885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 (Black footer)</vt:lpstr>
      <vt:lpstr>AW Invoice Process</vt:lpstr>
      <vt:lpstr>Creating a Draft invoice</vt:lpstr>
      <vt:lpstr>Creating a Draft invoice 1</vt:lpstr>
      <vt:lpstr>Creating a Draft invoice 1 a</vt:lpstr>
      <vt:lpstr>Creating a Draft invoice 2</vt:lpstr>
      <vt:lpstr>Draft invoice - 3</vt:lpstr>
      <vt:lpstr>Draft invoice - 4</vt:lpstr>
      <vt:lpstr>Draft invoice - 5</vt:lpstr>
      <vt:lpstr>Draft invoice – 5b</vt:lpstr>
      <vt:lpstr>Draft invoice – 5c</vt:lpstr>
      <vt:lpstr>Draft invoice - 6</vt:lpstr>
      <vt:lpstr>Draft invoice - 7</vt:lpstr>
      <vt:lpstr>Draft invoice - 8</vt:lpstr>
      <vt:lpstr>Draft invoice - 9</vt:lpstr>
      <vt:lpstr>Draft invoice - 10</vt:lpstr>
      <vt:lpstr>Creating an invoice with multiple jobs</vt:lpstr>
      <vt:lpstr>Creating an invoice with multiple jobs - 2</vt:lpstr>
      <vt:lpstr>Creating an invoice with multiple jobs - 3</vt:lpstr>
      <vt:lpstr>Creating an invoice with multiple jobs - 4</vt:lpstr>
      <vt:lpstr>Creating an invoice with multiple jobs - 5 </vt:lpstr>
      <vt:lpstr>Creating an invoice with multiple jobs - 6 </vt:lpstr>
      <vt:lpstr>PO’s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Invoice Process</dc:title>
  <dc:creator>crollinson</dc:creator>
  <cp:lastModifiedBy>crollinson</cp:lastModifiedBy>
  <cp:revision>7</cp:revision>
  <dcterms:created xsi:type="dcterms:W3CDTF">2013-09-20T10:45:04Z</dcterms:created>
  <dcterms:modified xsi:type="dcterms:W3CDTF">2013-09-23T15:42:33Z</dcterms:modified>
</cp:coreProperties>
</file>