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1" r:id="rId3"/>
    <p:sldId id="302" r:id="rId4"/>
    <p:sldId id="303" r:id="rId5"/>
    <p:sldId id="304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306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298" r:id="rId25"/>
    <p:sldId id="307" r:id="rId26"/>
    <p:sldId id="300" r:id="rId27"/>
    <p:sldId id="308" r:id="rId28"/>
    <p:sldId id="30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07" autoAdjust="0"/>
  </p:normalViewPr>
  <p:slideViewPr>
    <p:cSldViewPr snapToGrid="0">
      <p:cViewPr varScale="1">
        <p:scale>
          <a:sx n="41" d="100"/>
          <a:sy n="41" d="100"/>
        </p:scale>
        <p:origin x="-9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158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366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47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6788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068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795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549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948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941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348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0293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A68E-790F-4A66-983E-0C7F46322E1A}" type="datetimeFigureOut">
              <a:rPr lang="de-DE" smtClean="0"/>
              <a:pPr/>
              <a:t>12.02.2014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395C-C418-4AAD-A936-688591CFC0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025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363638" y="189781"/>
            <a:ext cx="82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382" y="744530"/>
            <a:ext cx="4964501" cy="24221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2036" y="744530"/>
            <a:ext cx="6107141" cy="20468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774" y="3252066"/>
            <a:ext cx="5358262" cy="35432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80801" y="2900304"/>
            <a:ext cx="5429609" cy="3811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85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34987" y="1398751"/>
            <a:ext cx="721750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Regeln beim Einfügen</a:t>
            </a:r>
          </a:p>
          <a:p>
            <a:pPr marL="228600" indent="-228600">
              <a:buAutoNum type="arabicPeriod"/>
            </a:pPr>
            <a:r>
              <a:rPr lang="de-DE" sz="2000" dirty="0" smtClean="0"/>
              <a:t>Beim Runterlaufen auf 4er Knoten prüfen</a:t>
            </a:r>
          </a:p>
          <a:p>
            <a:pPr marL="685800" lvl="1" indent="-228600">
              <a:buAutoNum type="arabicPeriod"/>
            </a:pPr>
            <a:r>
              <a:rPr lang="de-DE" sz="2000" dirty="0" smtClean="0"/>
              <a:t>Wenn 4er Knoten dann Konvertieren und SPLIT ausführen</a:t>
            </a:r>
          </a:p>
          <a:p>
            <a:pPr marL="685800" lvl="1" indent="-228600">
              <a:buAutoNum type="arabicPeriod"/>
            </a:pPr>
            <a:r>
              <a:rPr lang="de-DE" sz="2000" dirty="0" smtClean="0"/>
              <a:t>SPLIT prüft ob es einen Vater mit roter Kante gibt</a:t>
            </a:r>
          </a:p>
          <a:p>
            <a:pPr marL="685800" lvl="1" indent="-228600">
              <a:buAutoNum type="arabicPeriod"/>
            </a:pPr>
            <a:r>
              <a:rPr lang="de-DE" sz="2000" dirty="0" smtClean="0"/>
              <a:t>Wenn es einen Vater gibt dann Rotieren</a:t>
            </a:r>
          </a:p>
          <a:p>
            <a:pPr marL="685800" lvl="1" indent="-228600">
              <a:buAutoNum type="arabicPeriod"/>
            </a:pPr>
            <a:r>
              <a:rPr lang="de-DE" sz="2000" dirty="0" smtClean="0"/>
              <a:t>Bei Gleicher </a:t>
            </a:r>
            <a:r>
              <a:rPr lang="de-DE" sz="2000" dirty="0" err="1" smtClean="0"/>
              <a:t>ausrichtung</a:t>
            </a:r>
            <a:r>
              <a:rPr lang="de-DE" sz="2000" dirty="0" smtClean="0"/>
              <a:t> </a:t>
            </a:r>
            <a:r>
              <a:rPr lang="de-DE" sz="2000" dirty="0" err="1" smtClean="0"/>
              <a:t>rotate</a:t>
            </a:r>
            <a:r>
              <a:rPr lang="de-DE" sz="2000" dirty="0" smtClean="0"/>
              <a:t>(</a:t>
            </a:r>
            <a:r>
              <a:rPr lang="de-DE" sz="2000" dirty="0" err="1" smtClean="0"/>
              <a:t>großvater</a:t>
            </a:r>
            <a:r>
              <a:rPr lang="de-DE" sz="2000" dirty="0" smtClean="0"/>
              <a:t>)</a:t>
            </a:r>
          </a:p>
          <a:p>
            <a:pPr marL="685800" lvl="1" indent="-228600">
              <a:buAutoNum type="arabicPeriod"/>
            </a:pPr>
            <a:r>
              <a:rPr lang="de-DE" sz="2000" dirty="0" smtClean="0"/>
              <a:t>Bei ungleicher </a:t>
            </a:r>
            <a:r>
              <a:rPr lang="de-DE" sz="2000" dirty="0" err="1" smtClean="0"/>
              <a:t>ausrichtung</a:t>
            </a:r>
            <a:r>
              <a:rPr lang="de-DE" sz="2000" dirty="0" smtClean="0"/>
              <a:t> </a:t>
            </a:r>
            <a:r>
              <a:rPr lang="de-DE" sz="2000" dirty="0" err="1" smtClean="0"/>
              <a:t>rotate</a:t>
            </a:r>
            <a:r>
              <a:rPr lang="de-DE" sz="2000" dirty="0" smtClean="0"/>
              <a:t>(Vater) dann </a:t>
            </a:r>
            <a:r>
              <a:rPr lang="de-DE" sz="2000" dirty="0" err="1"/>
              <a:t>rotate</a:t>
            </a:r>
            <a:r>
              <a:rPr lang="de-DE" sz="2000" dirty="0"/>
              <a:t>(</a:t>
            </a:r>
            <a:r>
              <a:rPr lang="de-DE" sz="2000" dirty="0" err="1"/>
              <a:t>großvater</a:t>
            </a:r>
            <a:r>
              <a:rPr lang="de-DE" sz="2000" dirty="0"/>
              <a:t>)</a:t>
            </a:r>
            <a:endParaRPr lang="de-DE" sz="2000" dirty="0" smtClean="0"/>
          </a:p>
          <a:p>
            <a:pPr marL="228600" indent="-228600">
              <a:buAutoNum type="arabicPeriod"/>
            </a:pPr>
            <a:r>
              <a:rPr lang="de-DE" sz="2000" dirty="0" smtClean="0"/>
              <a:t>KNOTEN SETZEN</a:t>
            </a:r>
          </a:p>
          <a:p>
            <a:pPr marL="228600" indent="-228600">
              <a:buAutoNum type="arabicPeriod"/>
            </a:pPr>
            <a:r>
              <a:rPr lang="de-DE" sz="2000" dirty="0" smtClean="0"/>
              <a:t>SPLIT </a:t>
            </a:r>
          </a:p>
          <a:p>
            <a:pPr marL="228600" indent="-228600">
              <a:buAutoNum type="arabicPeriod"/>
            </a:pPr>
            <a:r>
              <a:rPr lang="de-DE" sz="2000" dirty="0" err="1" smtClean="0"/>
              <a:t>M_Root</a:t>
            </a:r>
            <a:r>
              <a:rPr lang="de-DE" sz="2000" dirty="0" smtClean="0"/>
              <a:t> = schwarz</a:t>
            </a:r>
          </a:p>
          <a:p>
            <a:pPr marL="228600" indent="-228600">
              <a:buAutoNum type="arabicPeriod"/>
            </a:pPr>
            <a:endParaRPr lang="de-DE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78418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156" name="Ellipse 155"/>
          <p:cNvSpPr/>
          <p:nvPr/>
        </p:nvSpPr>
        <p:spPr>
          <a:xfrm>
            <a:off x="454525" y="8754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7" name="Gerade Verbindung mit Pfeil 156"/>
          <p:cNvCxnSpPr>
            <a:endCxn id="156" idx="0"/>
          </p:cNvCxnSpPr>
          <p:nvPr/>
        </p:nvCxnSpPr>
        <p:spPr>
          <a:xfrm>
            <a:off x="712766" y="684222"/>
            <a:ext cx="0" cy="19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80545" y="262970"/>
            <a:ext cx="172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Bsp. 1, 8, 2, 7, 3, 6, 4, 5</a:t>
            </a:r>
          </a:p>
        </p:txBody>
      </p:sp>
      <p:sp>
        <p:nvSpPr>
          <p:cNvPr id="22" name="Ellipse 21"/>
          <p:cNvSpPr/>
          <p:nvPr/>
        </p:nvSpPr>
        <p:spPr>
          <a:xfrm>
            <a:off x="1364141" y="8754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>
            <a:endCxn id="22" idx="0"/>
          </p:cNvCxnSpPr>
          <p:nvPr/>
        </p:nvCxnSpPr>
        <p:spPr>
          <a:xfrm>
            <a:off x="1622382" y="684222"/>
            <a:ext cx="0" cy="19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1794100" y="155264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22" idx="5"/>
            <a:endCxn id="24" idx="0"/>
          </p:cNvCxnSpPr>
          <p:nvPr/>
        </p:nvCxnSpPr>
        <p:spPr>
          <a:xfrm>
            <a:off x="1804986" y="1253288"/>
            <a:ext cx="247355" cy="299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2552213" y="8754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>
            <a:endCxn id="29" idx="0"/>
          </p:cNvCxnSpPr>
          <p:nvPr/>
        </p:nvCxnSpPr>
        <p:spPr>
          <a:xfrm>
            <a:off x="2810454" y="684222"/>
            <a:ext cx="0" cy="19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2982172" y="155264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/>
          <p:cNvCxnSpPr>
            <a:stCxn id="29" idx="5"/>
            <a:endCxn id="31" idx="0"/>
          </p:cNvCxnSpPr>
          <p:nvPr/>
        </p:nvCxnSpPr>
        <p:spPr>
          <a:xfrm>
            <a:off x="2993058" y="1253288"/>
            <a:ext cx="247355" cy="299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60374" y="214612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/>
          <p:cNvCxnSpPr>
            <a:stCxn id="31" idx="3"/>
            <a:endCxn id="34" idx="0"/>
          </p:cNvCxnSpPr>
          <p:nvPr/>
        </p:nvCxnSpPr>
        <p:spPr>
          <a:xfrm flipH="1">
            <a:off x="2718615" y="1930507"/>
            <a:ext cx="339194" cy="21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3576605" y="8754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>
            <a:endCxn id="39" idx="0"/>
          </p:cNvCxnSpPr>
          <p:nvPr/>
        </p:nvCxnSpPr>
        <p:spPr>
          <a:xfrm>
            <a:off x="3834846" y="684222"/>
            <a:ext cx="0" cy="19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006564" y="155264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2" name="Gerade Verbindung mit Pfeil 41"/>
          <p:cNvCxnSpPr>
            <a:stCxn id="39" idx="5"/>
            <a:endCxn id="41" idx="0"/>
          </p:cNvCxnSpPr>
          <p:nvPr/>
        </p:nvCxnSpPr>
        <p:spPr>
          <a:xfrm>
            <a:off x="4017450" y="1253288"/>
            <a:ext cx="247355" cy="299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4389542" y="215500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>
            <a:stCxn id="41" idx="5"/>
            <a:endCxn id="43" idx="0"/>
          </p:cNvCxnSpPr>
          <p:nvPr/>
        </p:nvCxnSpPr>
        <p:spPr>
          <a:xfrm>
            <a:off x="4447409" y="1930507"/>
            <a:ext cx="200374" cy="22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5080056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/>
          <p:cNvCxnSpPr>
            <a:stCxn id="50" idx="3"/>
            <a:endCxn id="48" idx="0"/>
          </p:cNvCxnSpPr>
          <p:nvPr/>
        </p:nvCxnSpPr>
        <p:spPr>
          <a:xfrm flipH="1">
            <a:off x="5338297" y="1359988"/>
            <a:ext cx="333878" cy="22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5596538" y="9821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Gerade Verbindung mit Pfeil 50"/>
          <p:cNvCxnSpPr>
            <a:endCxn id="50" idx="0"/>
          </p:cNvCxnSpPr>
          <p:nvPr/>
        </p:nvCxnSpPr>
        <p:spPr>
          <a:xfrm>
            <a:off x="5854778" y="747601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5979516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mit Pfeil 52"/>
          <p:cNvCxnSpPr>
            <a:stCxn id="50" idx="5"/>
            <a:endCxn id="52" idx="0"/>
          </p:cNvCxnSpPr>
          <p:nvPr/>
        </p:nvCxnSpPr>
        <p:spPr>
          <a:xfrm>
            <a:off x="6037383" y="1359988"/>
            <a:ext cx="200374" cy="22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82678" y="705122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064879" y="705122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8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2209620" y="705122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771291" y="705122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7</a:t>
            </a:r>
          </a:p>
        </p:txBody>
      </p:sp>
      <p:sp>
        <p:nvSpPr>
          <p:cNvPr id="61" name="Ellipse 60"/>
          <p:cNvSpPr/>
          <p:nvPr/>
        </p:nvSpPr>
        <p:spPr>
          <a:xfrm>
            <a:off x="6803591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2" name="Gerade Verbindung mit Pfeil 61"/>
          <p:cNvCxnSpPr>
            <a:stCxn id="63" idx="3"/>
            <a:endCxn id="61" idx="0"/>
          </p:cNvCxnSpPr>
          <p:nvPr/>
        </p:nvCxnSpPr>
        <p:spPr>
          <a:xfrm flipH="1">
            <a:off x="7061832" y="1359988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7320073" y="9821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4" name="Gerade Verbindung mit Pfeil 63"/>
          <p:cNvCxnSpPr>
            <a:endCxn id="63" idx="0"/>
          </p:cNvCxnSpPr>
          <p:nvPr/>
        </p:nvCxnSpPr>
        <p:spPr>
          <a:xfrm>
            <a:off x="7578313" y="747601"/>
            <a:ext cx="1" cy="234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7703051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>
            <a:stCxn id="63" idx="5"/>
            <a:endCxn id="65" idx="0"/>
          </p:cNvCxnSpPr>
          <p:nvPr/>
        </p:nvCxnSpPr>
        <p:spPr>
          <a:xfrm>
            <a:off x="7760918" y="1359988"/>
            <a:ext cx="200374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8384828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/>
          <p:cNvCxnSpPr>
            <a:stCxn id="75" idx="3"/>
            <a:endCxn id="73" idx="0"/>
          </p:cNvCxnSpPr>
          <p:nvPr/>
        </p:nvCxnSpPr>
        <p:spPr>
          <a:xfrm flipH="1">
            <a:off x="8643069" y="1359988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8901310" y="9821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159550" y="747601"/>
            <a:ext cx="1" cy="234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9284288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mit Pfeil 77"/>
          <p:cNvCxnSpPr>
            <a:stCxn id="75" idx="5"/>
            <a:endCxn id="77" idx="0"/>
          </p:cNvCxnSpPr>
          <p:nvPr/>
        </p:nvCxnSpPr>
        <p:spPr>
          <a:xfrm>
            <a:off x="9342155" y="1359988"/>
            <a:ext cx="200374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8901309" y="225168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/>
          <p:cNvCxnSpPr>
            <a:stCxn id="77" idx="3"/>
            <a:endCxn id="79" idx="0"/>
          </p:cNvCxnSpPr>
          <p:nvPr/>
        </p:nvCxnSpPr>
        <p:spPr>
          <a:xfrm flipH="1">
            <a:off x="9159550" y="1962355"/>
            <a:ext cx="200375" cy="28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9996749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mit Pfeil 81"/>
          <p:cNvCxnSpPr>
            <a:stCxn id="83" idx="3"/>
            <a:endCxn id="81" idx="0"/>
          </p:cNvCxnSpPr>
          <p:nvPr/>
        </p:nvCxnSpPr>
        <p:spPr>
          <a:xfrm flipH="1">
            <a:off x="10254990" y="1359988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0513231" y="98212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4" name="Gerade Verbindung mit Pfeil 83"/>
          <p:cNvCxnSpPr>
            <a:endCxn id="83" idx="0"/>
          </p:cNvCxnSpPr>
          <p:nvPr/>
        </p:nvCxnSpPr>
        <p:spPr>
          <a:xfrm>
            <a:off x="10771471" y="747601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10896209" y="15844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>
            <a:stCxn id="83" idx="5"/>
            <a:endCxn id="85" idx="0"/>
          </p:cNvCxnSpPr>
          <p:nvPr/>
        </p:nvCxnSpPr>
        <p:spPr>
          <a:xfrm>
            <a:off x="10954076" y="1359988"/>
            <a:ext cx="200374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10513230" y="225168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/>
          <p:cNvCxnSpPr>
            <a:stCxn id="85" idx="3"/>
            <a:endCxn id="87" idx="0"/>
          </p:cNvCxnSpPr>
          <p:nvPr/>
        </p:nvCxnSpPr>
        <p:spPr>
          <a:xfrm flipH="1">
            <a:off x="10771471" y="1962355"/>
            <a:ext cx="200375" cy="28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535116" y="41544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>
            <a:stCxn id="91" idx="3"/>
            <a:endCxn id="89" idx="0"/>
          </p:cNvCxnSpPr>
          <p:nvPr/>
        </p:nvCxnSpPr>
        <p:spPr>
          <a:xfrm flipH="1">
            <a:off x="793357" y="3929933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1051598" y="355206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2" name="Gerade Verbindung mit Pfeil 91"/>
          <p:cNvCxnSpPr>
            <a:endCxn id="91" idx="0"/>
          </p:cNvCxnSpPr>
          <p:nvPr/>
        </p:nvCxnSpPr>
        <p:spPr>
          <a:xfrm>
            <a:off x="1309838" y="3317546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1434576" y="41544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4" name="Gerade Verbindung mit Pfeil 93"/>
          <p:cNvCxnSpPr>
            <a:stCxn id="91" idx="5"/>
            <a:endCxn id="93" idx="0"/>
          </p:cNvCxnSpPr>
          <p:nvPr/>
        </p:nvCxnSpPr>
        <p:spPr>
          <a:xfrm>
            <a:off x="1492443" y="3929933"/>
            <a:ext cx="200374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051597" y="482163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mit Pfeil 95"/>
          <p:cNvCxnSpPr>
            <a:stCxn id="93" idx="3"/>
            <a:endCxn id="95" idx="0"/>
          </p:cNvCxnSpPr>
          <p:nvPr/>
        </p:nvCxnSpPr>
        <p:spPr>
          <a:xfrm flipH="1">
            <a:off x="1309838" y="4532300"/>
            <a:ext cx="200375" cy="28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165511" y="3196652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</a:t>
            </a:r>
          </a:p>
        </p:txBody>
      </p:sp>
      <p:sp>
        <p:nvSpPr>
          <p:cNvPr id="99" name="Ellipse 98"/>
          <p:cNvSpPr/>
          <p:nvPr/>
        </p:nvSpPr>
        <p:spPr>
          <a:xfrm>
            <a:off x="684524" y="552664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mit Pfeil 99"/>
          <p:cNvCxnSpPr>
            <a:stCxn id="95" idx="3"/>
            <a:endCxn id="99" idx="0"/>
          </p:cNvCxnSpPr>
          <p:nvPr/>
        </p:nvCxnSpPr>
        <p:spPr>
          <a:xfrm flipH="1">
            <a:off x="942765" y="5199499"/>
            <a:ext cx="184469" cy="327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2373671" y="41544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5" name="Gerade Verbindung mit Pfeil 104"/>
          <p:cNvCxnSpPr>
            <a:stCxn id="106" idx="3"/>
            <a:endCxn id="104" idx="0"/>
          </p:cNvCxnSpPr>
          <p:nvPr/>
        </p:nvCxnSpPr>
        <p:spPr>
          <a:xfrm flipH="1">
            <a:off x="2631912" y="3929933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2890153" y="355206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7" name="Gerade Verbindung mit Pfeil 106"/>
          <p:cNvCxnSpPr>
            <a:endCxn id="106" idx="0"/>
          </p:cNvCxnSpPr>
          <p:nvPr/>
        </p:nvCxnSpPr>
        <p:spPr>
          <a:xfrm>
            <a:off x="3148393" y="3317546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748323" y="481156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/>
          <p:cNvCxnSpPr>
            <a:stCxn id="106" idx="5"/>
            <a:endCxn id="110" idx="0"/>
          </p:cNvCxnSpPr>
          <p:nvPr/>
        </p:nvCxnSpPr>
        <p:spPr>
          <a:xfrm>
            <a:off x="3330998" y="3929933"/>
            <a:ext cx="245607" cy="231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3318364" y="416131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/>
          <p:cNvCxnSpPr>
            <a:stCxn id="110" idx="5"/>
            <a:endCxn id="108" idx="0"/>
          </p:cNvCxnSpPr>
          <p:nvPr/>
        </p:nvCxnSpPr>
        <p:spPr>
          <a:xfrm>
            <a:off x="3759209" y="4539179"/>
            <a:ext cx="247355" cy="272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2891362" y="483539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/>
          <p:cNvCxnSpPr>
            <a:stCxn id="110" idx="3"/>
            <a:endCxn id="112" idx="0"/>
          </p:cNvCxnSpPr>
          <p:nvPr/>
        </p:nvCxnSpPr>
        <p:spPr>
          <a:xfrm flipH="1">
            <a:off x="3149603" y="4539179"/>
            <a:ext cx="244398" cy="296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4480332" y="3196652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6</a:t>
            </a:r>
          </a:p>
        </p:txBody>
      </p:sp>
      <p:sp>
        <p:nvSpPr>
          <p:cNvPr id="125" name="Ellipse 124"/>
          <p:cNvSpPr/>
          <p:nvPr/>
        </p:nvSpPr>
        <p:spPr>
          <a:xfrm>
            <a:off x="4605677" y="41544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6" name="Gerade Verbindung mit Pfeil 125"/>
          <p:cNvCxnSpPr>
            <a:stCxn id="127" idx="3"/>
            <a:endCxn id="125" idx="0"/>
          </p:cNvCxnSpPr>
          <p:nvPr/>
        </p:nvCxnSpPr>
        <p:spPr>
          <a:xfrm flipH="1">
            <a:off x="4863918" y="3929933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5122159" y="355206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8" name="Gerade Verbindung mit Pfeil 127"/>
          <p:cNvCxnSpPr>
            <a:endCxn id="127" idx="0"/>
          </p:cNvCxnSpPr>
          <p:nvPr/>
        </p:nvCxnSpPr>
        <p:spPr>
          <a:xfrm>
            <a:off x="5380399" y="3317546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5980329" y="481156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0" name="Gerade Verbindung mit Pfeil 129"/>
          <p:cNvCxnSpPr>
            <a:stCxn id="127" idx="5"/>
            <a:endCxn id="131" idx="0"/>
          </p:cNvCxnSpPr>
          <p:nvPr/>
        </p:nvCxnSpPr>
        <p:spPr>
          <a:xfrm>
            <a:off x="5563004" y="3929933"/>
            <a:ext cx="245607" cy="231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5550370" y="416131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2" name="Gerade Verbindung mit Pfeil 131"/>
          <p:cNvCxnSpPr>
            <a:stCxn id="131" idx="5"/>
            <a:endCxn id="129" idx="0"/>
          </p:cNvCxnSpPr>
          <p:nvPr/>
        </p:nvCxnSpPr>
        <p:spPr>
          <a:xfrm>
            <a:off x="5991215" y="4539179"/>
            <a:ext cx="247355" cy="27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>
            <a:off x="5123368" y="483539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4" name="Gerade Verbindung mit Pfeil 133"/>
          <p:cNvCxnSpPr>
            <a:stCxn id="131" idx="3"/>
            <a:endCxn id="133" idx="0"/>
          </p:cNvCxnSpPr>
          <p:nvPr/>
        </p:nvCxnSpPr>
        <p:spPr>
          <a:xfrm flipH="1">
            <a:off x="5381609" y="4539179"/>
            <a:ext cx="244398" cy="296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5515462" y="549251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7" name="Gerade Verbindung mit Pfeil 136"/>
          <p:cNvCxnSpPr>
            <a:stCxn id="133" idx="5"/>
            <a:endCxn id="136" idx="0"/>
          </p:cNvCxnSpPr>
          <p:nvPr/>
        </p:nvCxnSpPr>
        <p:spPr>
          <a:xfrm>
            <a:off x="5564213" y="5213257"/>
            <a:ext cx="209490" cy="27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/>
          <p:cNvSpPr txBox="1"/>
          <p:nvPr/>
        </p:nvSpPr>
        <p:spPr>
          <a:xfrm>
            <a:off x="6615910" y="3196652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</a:t>
            </a:r>
          </a:p>
        </p:txBody>
      </p:sp>
      <p:sp>
        <p:nvSpPr>
          <p:cNvPr id="142" name="Ellipse 141"/>
          <p:cNvSpPr/>
          <p:nvPr/>
        </p:nvSpPr>
        <p:spPr>
          <a:xfrm>
            <a:off x="6741255" y="41544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mit Pfeil 142"/>
          <p:cNvCxnSpPr>
            <a:stCxn id="144" idx="3"/>
            <a:endCxn id="142" idx="0"/>
          </p:cNvCxnSpPr>
          <p:nvPr/>
        </p:nvCxnSpPr>
        <p:spPr>
          <a:xfrm flipH="1">
            <a:off x="6999496" y="3929933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7257737" y="355206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5" name="Gerade Verbindung mit Pfeil 144"/>
          <p:cNvCxnSpPr>
            <a:endCxn id="144" idx="0"/>
          </p:cNvCxnSpPr>
          <p:nvPr/>
        </p:nvCxnSpPr>
        <p:spPr>
          <a:xfrm>
            <a:off x="7515977" y="3317546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8115907" y="481156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7" name="Gerade Verbindung mit Pfeil 146"/>
          <p:cNvCxnSpPr>
            <a:stCxn id="144" idx="5"/>
            <a:endCxn id="148" idx="0"/>
          </p:cNvCxnSpPr>
          <p:nvPr/>
        </p:nvCxnSpPr>
        <p:spPr>
          <a:xfrm>
            <a:off x="7698582" y="3929933"/>
            <a:ext cx="245607" cy="231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7685948" y="416131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/>
          <p:cNvCxnSpPr>
            <a:stCxn id="148" idx="5"/>
            <a:endCxn id="146" idx="0"/>
          </p:cNvCxnSpPr>
          <p:nvPr/>
        </p:nvCxnSpPr>
        <p:spPr>
          <a:xfrm>
            <a:off x="8126793" y="4539179"/>
            <a:ext cx="247355" cy="27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7258946" y="483539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5" name="Gerade Verbindung mit Pfeil 164"/>
          <p:cNvCxnSpPr>
            <a:stCxn id="148" idx="3"/>
            <a:endCxn id="150" idx="0"/>
          </p:cNvCxnSpPr>
          <p:nvPr/>
        </p:nvCxnSpPr>
        <p:spPr>
          <a:xfrm flipH="1">
            <a:off x="7517187" y="4539179"/>
            <a:ext cx="244398" cy="296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lipse 167"/>
          <p:cNvSpPr/>
          <p:nvPr/>
        </p:nvSpPr>
        <p:spPr>
          <a:xfrm>
            <a:off x="7651040" y="549251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9" name="Gerade Verbindung mit Pfeil 168"/>
          <p:cNvCxnSpPr>
            <a:stCxn id="150" idx="5"/>
            <a:endCxn id="168" idx="0"/>
          </p:cNvCxnSpPr>
          <p:nvPr/>
        </p:nvCxnSpPr>
        <p:spPr>
          <a:xfrm>
            <a:off x="7699791" y="5213257"/>
            <a:ext cx="209490" cy="27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7122904" y="611871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/>
          <p:cNvCxnSpPr>
            <a:stCxn id="168" idx="3"/>
            <a:endCxn id="170" idx="0"/>
          </p:cNvCxnSpPr>
          <p:nvPr/>
        </p:nvCxnSpPr>
        <p:spPr>
          <a:xfrm flipH="1">
            <a:off x="7381145" y="5870385"/>
            <a:ext cx="345532" cy="248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lipse 171"/>
          <p:cNvSpPr/>
          <p:nvPr/>
        </p:nvSpPr>
        <p:spPr>
          <a:xfrm>
            <a:off x="9388383" y="41544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3" name="Gerade Verbindung mit Pfeil 172"/>
          <p:cNvCxnSpPr>
            <a:stCxn id="174" idx="3"/>
            <a:endCxn id="172" idx="0"/>
          </p:cNvCxnSpPr>
          <p:nvPr/>
        </p:nvCxnSpPr>
        <p:spPr>
          <a:xfrm flipH="1">
            <a:off x="9646624" y="3929933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lipse 173"/>
          <p:cNvSpPr/>
          <p:nvPr/>
        </p:nvSpPr>
        <p:spPr>
          <a:xfrm>
            <a:off x="9904865" y="355206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5" name="Gerade Verbindung mit Pfeil 174"/>
          <p:cNvCxnSpPr>
            <a:endCxn id="174" idx="0"/>
          </p:cNvCxnSpPr>
          <p:nvPr/>
        </p:nvCxnSpPr>
        <p:spPr>
          <a:xfrm>
            <a:off x="10163105" y="3317546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lipse 175"/>
          <p:cNvSpPr/>
          <p:nvPr/>
        </p:nvSpPr>
        <p:spPr>
          <a:xfrm>
            <a:off x="10763035" y="481156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4" idx="5"/>
            <a:endCxn id="178" idx="0"/>
          </p:cNvCxnSpPr>
          <p:nvPr/>
        </p:nvCxnSpPr>
        <p:spPr>
          <a:xfrm>
            <a:off x="10345710" y="3929933"/>
            <a:ext cx="245607" cy="231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lipse 177"/>
          <p:cNvSpPr/>
          <p:nvPr/>
        </p:nvSpPr>
        <p:spPr>
          <a:xfrm>
            <a:off x="10333076" y="416131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9" name="Gerade Verbindung mit Pfeil 178"/>
          <p:cNvCxnSpPr>
            <a:stCxn id="178" idx="5"/>
            <a:endCxn id="176" idx="0"/>
          </p:cNvCxnSpPr>
          <p:nvPr/>
        </p:nvCxnSpPr>
        <p:spPr>
          <a:xfrm>
            <a:off x="10773921" y="4539179"/>
            <a:ext cx="247355" cy="27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lipse 179"/>
          <p:cNvSpPr/>
          <p:nvPr/>
        </p:nvSpPr>
        <p:spPr>
          <a:xfrm>
            <a:off x="9906074" y="483539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1" name="Gerade Verbindung mit Pfeil 180"/>
          <p:cNvCxnSpPr>
            <a:stCxn id="178" idx="3"/>
            <a:endCxn id="180" idx="0"/>
          </p:cNvCxnSpPr>
          <p:nvPr/>
        </p:nvCxnSpPr>
        <p:spPr>
          <a:xfrm flipH="1">
            <a:off x="10164315" y="4539179"/>
            <a:ext cx="244398" cy="296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10713605" y="611871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mit Pfeil 182"/>
          <p:cNvCxnSpPr>
            <a:stCxn id="184" idx="5"/>
            <a:endCxn id="182" idx="0"/>
          </p:cNvCxnSpPr>
          <p:nvPr/>
        </p:nvCxnSpPr>
        <p:spPr>
          <a:xfrm>
            <a:off x="10767089" y="5901055"/>
            <a:ext cx="204757" cy="217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Ellipse 183"/>
          <p:cNvSpPr/>
          <p:nvPr/>
        </p:nvSpPr>
        <p:spPr>
          <a:xfrm>
            <a:off x="10326244" y="552318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5" name="Gerade Verbindung mit Pfeil 184"/>
          <p:cNvCxnSpPr>
            <a:stCxn id="180" idx="5"/>
            <a:endCxn id="184" idx="0"/>
          </p:cNvCxnSpPr>
          <p:nvPr/>
        </p:nvCxnSpPr>
        <p:spPr>
          <a:xfrm>
            <a:off x="10346919" y="5213257"/>
            <a:ext cx="237566" cy="309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3518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0545" y="262970"/>
            <a:ext cx="1724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Bsp. 1, 8, 2, 7, 3, 6, 4, 5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80545" y="674833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</a:t>
            </a:r>
          </a:p>
        </p:txBody>
      </p:sp>
      <p:sp>
        <p:nvSpPr>
          <p:cNvPr id="172" name="Ellipse 171"/>
          <p:cNvSpPr/>
          <p:nvPr/>
        </p:nvSpPr>
        <p:spPr>
          <a:xfrm>
            <a:off x="513890" y="155419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3" name="Gerade Verbindung mit Pfeil 172"/>
          <p:cNvCxnSpPr>
            <a:stCxn id="174" idx="3"/>
            <a:endCxn id="172" idx="0"/>
          </p:cNvCxnSpPr>
          <p:nvPr/>
        </p:nvCxnSpPr>
        <p:spPr>
          <a:xfrm flipH="1">
            <a:off x="772131" y="1329699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lipse 173"/>
          <p:cNvSpPr/>
          <p:nvPr/>
        </p:nvSpPr>
        <p:spPr>
          <a:xfrm>
            <a:off x="1030372" y="95183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5" name="Gerade Verbindung mit Pfeil 174"/>
          <p:cNvCxnSpPr>
            <a:endCxn id="174" idx="0"/>
          </p:cNvCxnSpPr>
          <p:nvPr/>
        </p:nvCxnSpPr>
        <p:spPr>
          <a:xfrm>
            <a:off x="1288612" y="717312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Ellipse 175"/>
          <p:cNvSpPr/>
          <p:nvPr/>
        </p:nvSpPr>
        <p:spPr>
          <a:xfrm>
            <a:off x="1888542" y="221132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4" idx="5"/>
            <a:endCxn id="178" idx="0"/>
          </p:cNvCxnSpPr>
          <p:nvPr/>
        </p:nvCxnSpPr>
        <p:spPr>
          <a:xfrm>
            <a:off x="1471217" y="1329699"/>
            <a:ext cx="245607" cy="231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lipse 177"/>
          <p:cNvSpPr/>
          <p:nvPr/>
        </p:nvSpPr>
        <p:spPr>
          <a:xfrm>
            <a:off x="1458583" y="156107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9" name="Gerade Verbindung mit Pfeil 178"/>
          <p:cNvCxnSpPr>
            <a:stCxn id="178" idx="5"/>
            <a:endCxn id="176" idx="0"/>
          </p:cNvCxnSpPr>
          <p:nvPr/>
        </p:nvCxnSpPr>
        <p:spPr>
          <a:xfrm>
            <a:off x="1899428" y="1938945"/>
            <a:ext cx="247355" cy="27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lipse 179"/>
          <p:cNvSpPr/>
          <p:nvPr/>
        </p:nvSpPr>
        <p:spPr>
          <a:xfrm>
            <a:off x="511438" y="292295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1" name="Gerade Verbindung mit Pfeil 180"/>
          <p:cNvCxnSpPr>
            <a:stCxn id="178" idx="3"/>
            <a:endCxn id="184" idx="0"/>
          </p:cNvCxnSpPr>
          <p:nvPr/>
        </p:nvCxnSpPr>
        <p:spPr>
          <a:xfrm flipH="1">
            <a:off x="1207154" y="1938945"/>
            <a:ext cx="327066" cy="27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1382946" y="293140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mit Pfeil 182"/>
          <p:cNvCxnSpPr>
            <a:stCxn id="184" idx="5"/>
            <a:endCxn id="182" idx="0"/>
          </p:cNvCxnSpPr>
          <p:nvPr/>
        </p:nvCxnSpPr>
        <p:spPr>
          <a:xfrm>
            <a:off x="1389758" y="2589193"/>
            <a:ext cx="251429" cy="342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Ellipse 183"/>
          <p:cNvSpPr/>
          <p:nvPr/>
        </p:nvSpPr>
        <p:spPr>
          <a:xfrm>
            <a:off x="948913" y="221132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5" name="Gerade Verbindung mit Pfeil 184"/>
          <p:cNvCxnSpPr>
            <a:stCxn id="184" idx="3"/>
            <a:endCxn id="180" idx="0"/>
          </p:cNvCxnSpPr>
          <p:nvPr/>
        </p:nvCxnSpPr>
        <p:spPr>
          <a:xfrm flipH="1">
            <a:off x="769679" y="2589193"/>
            <a:ext cx="254871" cy="33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2498295" y="674833"/>
            <a:ext cx="289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5</a:t>
            </a:r>
          </a:p>
        </p:txBody>
      </p:sp>
      <p:sp>
        <p:nvSpPr>
          <p:cNvPr id="138" name="Ellipse 137"/>
          <p:cNvSpPr/>
          <p:nvPr/>
        </p:nvSpPr>
        <p:spPr>
          <a:xfrm>
            <a:off x="2931640" y="155419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/>
          <p:cNvCxnSpPr>
            <a:stCxn id="140" idx="3"/>
            <a:endCxn id="138" idx="0"/>
          </p:cNvCxnSpPr>
          <p:nvPr/>
        </p:nvCxnSpPr>
        <p:spPr>
          <a:xfrm flipH="1">
            <a:off x="3189881" y="1329699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3448122" y="95183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1" name="Gerade Verbindung mit Pfeil 150"/>
          <p:cNvCxnSpPr>
            <a:endCxn id="140" idx="0"/>
          </p:cNvCxnSpPr>
          <p:nvPr/>
        </p:nvCxnSpPr>
        <p:spPr>
          <a:xfrm>
            <a:off x="3706362" y="717312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/>
          <p:cNvSpPr/>
          <p:nvPr/>
        </p:nvSpPr>
        <p:spPr>
          <a:xfrm>
            <a:off x="4306292" y="221132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2"/>
          <p:cNvCxnSpPr>
            <a:stCxn id="140" idx="5"/>
            <a:endCxn id="154" idx="0"/>
          </p:cNvCxnSpPr>
          <p:nvPr/>
        </p:nvCxnSpPr>
        <p:spPr>
          <a:xfrm>
            <a:off x="3888967" y="1329699"/>
            <a:ext cx="245607" cy="231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153"/>
          <p:cNvSpPr/>
          <p:nvPr/>
        </p:nvSpPr>
        <p:spPr>
          <a:xfrm>
            <a:off x="3876333" y="156107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4"/>
          <p:cNvCxnSpPr>
            <a:stCxn id="154" idx="5"/>
            <a:endCxn id="152" idx="0"/>
          </p:cNvCxnSpPr>
          <p:nvPr/>
        </p:nvCxnSpPr>
        <p:spPr>
          <a:xfrm>
            <a:off x="4317178" y="1938945"/>
            <a:ext cx="247355" cy="27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2929188" y="292295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mit Pfeil 158"/>
          <p:cNvCxnSpPr>
            <a:stCxn id="154" idx="3"/>
            <a:endCxn id="162" idx="0"/>
          </p:cNvCxnSpPr>
          <p:nvPr/>
        </p:nvCxnSpPr>
        <p:spPr>
          <a:xfrm flipH="1">
            <a:off x="3624904" y="1938945"/>
            <a:ext cx="327066" cy="27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800696" y="293140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1" name="Gerade Verbindung mit Pfeil 160"/>
          <p:cNvCxnSpPr>
            <a:stCxn id="162" idx="5"/>
            <a:endCxn id="160" idx="0"/>
          </p:cNvCxnSpPr>
          <p:nvPr/>
        </p:nvCxnSpPr>
        <p:spPr>
          <a:xfrm>
            <a:off x="3807508" y="2589193"/>
            <a:ext cx="251429" cy="34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3366663" y="221132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3" name="Gerade Verbindung mit Pfeil 162"/>
          <p:cNvCxnSpPr>
            <a:stCxn id="162" idx="3"/>
            <a:endCxn id="158" idx="0"/>
          </p:cNvCxnSpPr>
          <p:nvPr/>
        </p:nvCxnSpPr>
        <p:spPr>
          <a:xfrm flipH="1">
            <a:off x="3187429" y="2589193"/>
            <a:ext cx="254871" cy="333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lipse 163"/>
          <p:cNvSpPr/>
          <p:nvPr/>
        </p:nvSpPr>
        <p:spPr>
          <a:xfrm>
            <a:off x="4988542" y="155419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/>
          <p:cNvCxnSpPr>
            <a:stCxn id="167" idx="3"/>
            <a:endCxn id="164" idx="0"/>
          </p:cNvCxnSpPr>
          <p:nvPr/>
        </p:nvCxnSpPr>
        <p:spPr>
          <a:xfrm flipH="1">
            <a:off x="5246783" y="1329699"/>
            <a:ext cx="333878" cy="22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Ellipse 166"/>
          <p:cNvSpPr/>
          <p:nvPr/>
        </p:nvSpPr>
        <p:spPr>
          <a:xfrm>
            <a:off x="5505024" y="95183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6" name="Gerade Verbindung mit Pfeil 185"/>
          <p:cNvCxnSpPr>
            <a:endCxn id="167" idx="0"/>
          </p:cNvCxnSpPr>
          <p:nvPr/>
        </p:nvCxnSpPr>
        <p:spPr>
          <a:xfrm>
            <a:off x="5763264" y="717312"/>
            <a:ext cx="1" cy="23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Ellipse 186"/>
          <p:cNvSpPr/>
          <p:nvPr/>
        </p:nvSpPr>
        <p:spPr>
          <a:xfrm>
            <a:off x="7251397" y="294421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88" name="Gerade Verbindung mit Pfeil 187"/>
          <p:cNvCxnSpPr>
            <a:stCxn id="195" idx="5"/>
            <a:endCxn id="189" idx="0"/>
          </p:cNvCxnSpPr>
          <p:nvPr/>
        </p:nvCxnSpPr>
        <p:spPr>
          <a:xfrm>
            <a:off x="6436758" y="1932065"/>
            <a:ext cx="464430" cy="381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Ellipse 188"/>
          <p:cNvSpPr/>
          <p:nvPr/>
        </p:nvSpPr>
        <p:spPr>
          <a:xfrm>
            <a:off x="6642947" y="231340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/>
          <p:cNvCxnSpPr>
            <a:stCxn id="189" idx="5"/>
            <a:endCxn id="187" idx="0"/>
          </p:cNvCxnSpPr>
          <p:nvPr/>
        </p:nvCxnSpPr>
        <p:spPr>
          <a:xfrm>
            <a:off x="7083792" y="2691269"/>
            <a:ext cx="425846" cy="25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Ellipse 190"/>
          <p:cNvSpPr/>
          <p:nvPr/>
        </p:nvSpPr>
        <p:spPr>
          <a:xfrm>
            <a:off x="5284944" y="236784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2" name="Gerade Verbindung mit Pfeil 191"/>
          <p:cNvCxnSpPr>
            <a:stCxn id="167" idx="5"/>
            <a:endCxn id="195" idx="0"/>
          </p:cNvCxnSpPr>
          <p:nvPr/>
        </p:nvCxnSpPr>
        <p:spPr>
          <a:xfrm>
            <a:off x="5945869" y="1329699"/>
            <a:ext cx="308285" cy="224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lipse 192"/>
          <p:cNvSpPr/>
          <p:nvPr/>
        </p:nvSpPr>
        <p:spPr>
          <a:xfrm>
            <a:off x="6071550" y="294421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4" name="Gerade Verbindung mit Pfeil 193"/>
          <p:cNvCxnSpPr>
            <a:stCxn id="189" idx="3"/>
            <a:endCxn id="193" idx="0"/>
          </p:cNvCxnSpPr>
          <p:nvPr/>
        </p:nvCxnSpPr>
        <p:spPr>
          <a:xfrm flipH="1">
            <a:off x="6329791" y="2691269"/>
            <a:ext cx="388793" cy="25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5995913" y="155419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6" name="Gerade Verbindung mit Pfeil 195"/>
          <p:cNvCxnSpPr>
            <a:stCxn id="195" idx="3"/>
            <a:endCxn id="191" idx="0"/>
          </p:cNvCxnSpPr>
          <p:nvPr/>
        </p:nvCxnSpPr>
        <p:spPr>
          <a:xfrm flipH="1">
            <a:off x="5543185" y="1932065"/>
            <a:ext cx="528365" cy="435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Ellipse 196"/>
          <p:cNvSpPr/>
          <p:nvPr/>
        </p:nvSpPr>
        <p:spPr>
          <a:xfrm>
            <a:off x="8346674" y="247309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8" name="Gerade Verbindung mit Pfeil 197"/>
          <p:cNvCxnSpPr>
            <a:stCxn id="199" idx="3"/>
            <a:endCxn id="197" idx="0"/>
          </p:cNvCxnSpPr>
          <p:nvPr/>
        </p:nvCxnSpPr>
        <p:spPr>
          <a:xfrm flipH="1">
            <a:off x="8604915" y="2177985"/>
            <a:ext cx="333878" cy="29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8863156" y="180011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0" name="Gerade Verbindung mit Pfeil 199"/>
          <p:cNvCxnSpPr>
            <a:stCxn id="209" idx="3"/>
            <a:endCxn id="199" idx="0"/>
          </p:cNvCxnSpPr>
          <p:nvPr/>
        </p:nvCxnSpPr>
        <p:spPr>
          <a:xfrm flipH="1">
            <a:off x="9121397" y="1561078"/>
            <a:ext cx="810563" cy="239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lipse 200"/>
          <p:cNvSpPr/>
          <p:nvPr/>
        </p:nvSpPr>
        <p:spPr>
          <a:xfrm>
            <a:off x="11422074" y="253364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/>
          <p:cNvCxnSpPr>
            <a:stCxn id="209" idx="5"/>
            <a:endCxn id="203" idx="0"/>
          </p:cNvCxnSpPr>
          <p:nvPr/>
        </p:nvCxnSpPr>
        <p:spPr>
          <a:xfrm>
            <a:off x="10297168" y="1561078"/>
            <a:ext cx="774697" cy="341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llipse 202"/>
          <p:cNvSpPr/>
          <p:nvPr/>
        </p:nvSpPr>
        <p:spPr>
          <a:xfrm>
            <a:off x="10813624" y="190283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mit Pfeil 203"/>
          <p:cNvCxnSpPr>
            <a:stCxn id="203" idx="5"/>
            <a:endCxn id="201" idx="0"/>
          </p:cNvCxnSpPr>
          <p:nvPr/>
        </p:nvCxnSpPr>
        <p:spPr>
          <a:xfrm>
            <a:off x="11254469" y="2280704"/>
            <a:ext cx="425846" cy="25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Ellipse 204"/>
          <p:cNvSpPr/>
          <p:nvPr/>
        </p:nvSpPr>
        <p:spPr>
          <a:xfrm>
            <a:off x="9284900" y="249132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mit Pfeil 205"/>
          <p:cNvCxnSpPr>
            <a:endCxn id="209" idx="0"/>
          </p:cNvCxnSpPr>
          <p:nvPr/>
        </p:nvCxnSpPr>
        <p:spPr>
          <a:xfrm>
            <a:off x="10114564" y="922604"/>
            <a:ext cx="0" cy="260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/>
          <p:cNvSpPr/>
          <p:nvPr/>
        </p:nvSpPr>
        <p:spPr>
          <a:xfrm>
            <a:off x="10242227" y="253364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08" name="Gerade Verbindung mit Pfeil 207"/>
          <p:cNvCxnSpPr>
            <a:stCxn id="203" idx="3"/>
            <a:endCxn id="207" idx="0"/>
          </p:cNvCxnSpPr>
          <p:nvPr/>
        </p:nvCxnSpPr>
        <p:spPr>
          <a:xfrm flipH="1">
            <a:off x="10500468" y="2280704"/>
            <a:ext cx="388793" cy="25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Ellipse 208"/>
          <p:cNvSpPr/>
          <p:nvPr/>
        </p:nvSpPr>
        <p:spPr>
          <a:xfrm>
            <a:off x="9856323" y="118321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0" name="Gerade Verbindung mit Pfeil 209"/>
          <p:cNvCxnSpPr>
            <a:stCxn id="199" idx="5"/>
            <a:endCxn id="205" idx="0"/>
          </p:cNvCxnSpPr>
          <p:nvPr/>
        </p:nvCxnSpPr>
        <p:spPr>
          <a:xfrm>
            <a:off x="9304001" y="2177985"/>
            <a:ext cx="239140" cy="313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/>
          <p:cNvSpPr/>
          <p:nvPr/>
        </p:nvSpPr>
        <p:spPr>
          <a:xfrm>
            <a:off x="633515" y="503740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mit Pfeil 211"/>
          <p:cNvCxnSpPr>
            <a:stCxn id="213" idx="3"/>
            <a:endCxn id="211" idx="0"/>
          </p:cNvCxnSpPr>
          <p:nvPr/>
        </p:nvCxnSpPr>
        <p:spPr>
          <a:xfrm flipH="1">
            <a:off x="891756" y="4742294"/>
            <a:ext cx="333878" cy="29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Ellipse 212"/>
          <p:cNvSpPr/>
          <p:nvPr/>
        </p:nvSpPr>
        <p:spPr>
          <a:xfrm>
            <a:off x="1149997" y="436442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4" name="Gerade Verbindung mit Pfeil 213"/>
          <p:cNvCxnSpPr>
            <a:stCxn id="223" idx="3"/>
            <a:endCxn id="213" idx="0"/>
          </p:cNvCxnSpPr>
          <p:nvPr/>
        </p:nvCxnSpPr>
        <p:spPr>
          <a:xfrm flipH="1">
            <a:off x="1408238" y="4125387"/>
            <a:ext cx="810563" cy="239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/>
          <p:cNvSpPr/>
          <p:nvPr/>
        </p:nvSpPr>
        <p:spPr>
          <a:xfrm>
            <a:off x="3708915" y="509795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6" name="Gerade Verbindung mit Pfeil 215"/>
          <p:cNvCxnSpPr>
            <a:stCxn id="223" idx="5"/>
            <a:endCxn id="217" idx="0"/>
          </p:cNvCxnSpPr>
          <p:nvPr/>
        </p:nvCxnSpPr>
        <p:spPr>
          <a:xfrm>
            <a:off x="2584009" y="4125387"/>
            <a:ext cx="774697" cy="341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/>
          <p:cNvSpPr/>
          <p:nvPr/>
        </p:nvSpPr>
        <p:spPr>
          <a:xfrm>
            <a:off x="3100465" y="446714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8" name="Gerade Verbindung mit Pfeil 217"/>
          <p:cNvCxnSpPr>
            <a:stCxn id="217" idx="5"/>
            <a:endCxn id="215" idx="0"/>
          </p:cNvCxnSpPr>
          <p:nvPr/>
        </p:nvCxnSpPr>
        <p:spPr>
          <a:xfrm>
            <a:off x="3541310" y="4845013"/>
            <a:ext cx="425846" cy="25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Ellipse 218"/>
          <p:cNvSpPr/>
          <p:nvPr/>
        </p:nvSpPr>
        <p:spPr>
          <a:xfrm>
            <a:off x="1571741" y="505563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0" name="Gerade Verbindung mit Pfeil 219"/>
          <p:cNvCxnSpPr>
            <a:endCxn id="223" idx="0"/>
          </p:cNvCxnSpPr>
          <p:nvPr/>
        </p:nvCxnSpPr>
        <p:spPr>
          <a:xfrm>
            <a:off x="2401405" y="3486913"/>
            <a:ext cx="0" cy="260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Ellipse 220"/>
          <p:cNvSpPr/>
          <p:nvPr/>
        </p:nvSpPr>
        <p:spPr>
          <a:xfrm>
            <a:off x="2529068" y="509795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2" name="Gerade Verbindung mit Pfeil 221"/>
          <p:cNvCxnSpPr>
            <a:stCxn id="217" idx="3"/>
            <a:endCxn id="221" idx="0"/>
          </p:cNvCxnSpPr>
          <p:nvPr/>
        </p:nvCxnSpPr>
        <p:spPr>
          <a:xfrm flipH="1">
            <a:off x="2787309" y="4845013"/>
            <a:ext cx="388793" cy="252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Ellipse 222"/>
          <p:cNvSpPr/>
          <p:nvPr/>
        </p:nvSpPr>
        <p:spPr>
          <a:xfrm>
            <a:off x="2143164" y="374752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4" name="Gerade Verbindung mit Pfeil 223"/>
          <p:cNvCxnSpPr>
            <a:stCxn id="213" idx="5"/>
            <a:endCxn id="219" idx="0"/>
          </p:cNvCxnSpPr>
          <p:nvPr/>
        </p:nvCxnSpPr>
        <p:spPr>
          <a:xfrm>
            <a:off x="1590842" y="4742294"/>
            <a:ext cx="239140" cy="313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Ellipse 224"/>
          <p:cNvSpPr/>
          <p:nvPr/>
        </p:nvSpPr>
        <p:spPr>
          <a:xfrm>
            <a:off x="2065698" y="575646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mit Pfeil 225"/>
          <p:cNvCxnSpPr>
            <a:stCxn id="221" idx="3"/>
            <a:endCxn id="225" idx="0"/>
          </p:cNvCxnSpPr>
          <p:nvPr/>
        </p:nvCxnSpPr>
        <p:spPr>
          <a:xfrm flipH="1">
            <a:off x="2323939" y="5475821"/>
            <a:ext cx="280766" cy="280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625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6" y="382211"/>
            <a:ext cx="177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Es gibt 9 Fälle:</a:t>
            </a:r>
            <a:endParaRPr lang="de-DE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6113" y="927968"/>
            <a:ext cx="10077450" cy="5381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456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6" y="382211"/>
            <a:ext cx="177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Es gibt 9 Fälle:</a:t>
            </a:r>
            <a:endParaRPr lang="de-DE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079" y="1445755"/>
            <a:ext cx="4928785" cy="374202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2235" y="1445755"/>
            <a:ext cx="5184686" cy="3697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170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6" y="382211"/>
            <a:ext cx="177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Es gibt 9 Fälle:</a:t>
            </a:r>
            <a:endParaRPr lang="de-DE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657" y="1725282"/>
            <a:ext cx="5209049" cy="366281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4600" y="1725282"/>
            <a:ext cx="5287725" cy="39219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36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19592" y="510230"/>
            <a:ext cx="821352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Regeln beim Löschen</a:t>
            </a:r>
          </a:p>
          <a:p>
            <a:pPr marL="228600" indent="-228600">
              <a:buAutoNum type="arabicPeriod"/>
            </a:pPr>
            <a:r>
              <a:rPr lang="de-DE" sz="2000" dirty="0" smtClean="0"/>
              <a:t>Beim Runterlaufen auf 2er Knoten prüfen JOIN()</a:t>
            </a:r>
          </a:p>
          <a:p>
            <a:pPr marL="685800" lvl="1" indent="-228600">
              <a:buAutoNum type="arabicPeriod"/>
            </a:pPr>
            <a:r>
              <a:rPr lang="de-DE" sz="2000" dirty="0" err="1" smtClean="0"/>
              <a:t>If</a:t>
            </a:r>
            <a:r>
              <a:rPr lang="de-DE" sz="2000" dirty="0" smtClean="0"/>
              <a:t>(FALL1 Wurzelfall) – Fall 1 = Kein Vater, beide Nachfolger 2er Knoten</a:t>
            </a:r>
          </a:p>
          <a:p>
            <a:pPr marL="1143000" lvl="2" indent="-228600">
              <a:buAutoNum type="arabicPeriod"/>
            </a:pPr>
            <a:r>
              <a:rPr lang="de-DE" sz="2000" dirty="0" smtClean="0"/>
              <a:t>Beide Nachfolger = ROT</a:t>
            </a:r>
          </a:p>
          <a:p>
            <a:pPr marL="685800" lvl="1" indent="-228600">
              <a:buAutoNum type="arabicPeriod"/>
            </a:pPr>
            <a:r>
              <a:rPr lang="de-DE" sz="2000" dirty="0" smtClean="0"/>
              <a:t>Else IF(Gibt es einen Vater)</a:t>
            </a:r>
          </a:p>
          <a:p>
            <a:pPr marL="1143000" lvl="2" indent="-228600">
              <a:buAutoNum type="arabicPeriod"/>
            </a:pPr>
            <a:r>
              <a:rPr lang="de-DE" sz="2000" dirty="0" err="1" smtClean="0"/>
              <a:t>If</a:t>
            </a:r>
            <a:r>
              <a:rPr lang="de-DE" sz="2000" dirty="0" smtClean="0"/>
              <a:t>(Bruder == ROT) FALL 6-9 </a:t>
            </a:r>
          </a:p>
          <a:p>
            <a:pPr marL="1600200" lvl="3" indent="-228600">
              <a:buAutoNum type="arabicPeriod"/>
            </a:pPr>
            <a:r>
              <a:rPr lang="de-DE" sz="2000" dirty="0" smtClean="0"/>
              <a:t>Rotiere(Bruder um Vater)</a:t>
            </a:r>
          </a:p>
          <a:p>
            <a:pPr marL="1143000" lvl="2" indent="-228600">
              <a:buAutoNum type="arabicPeriod"/>
            </a:pPr>
            <a:endParaRPr lang="de-DE" sz="2000" dirty="0"/>
          </a:p>
          <a:p>
            <a:pPr marL="1143000" lvl="2" indent="-228600">
              <a:buAutoNum type="arabicPeriod"/>
            </a:pPr>
            <a:r>
              <a:rPr lang="de-DE" sz="2000" dirty="0" err="1" smtClean="0"/>
              <a:t>If</a:t>
            </a:r>
            <a:r>
              <a:rPr lang="de-DE" sz="2000" dirty="0" smtClean="0"/>
              <a:t>(Bruder == 2er Knoten) FALL 2</a:t>
            </a:r>
          </a:p>
          <a:p>
            <a:pPr marL="1143000" lvl="2" indent="-228600">
              <a:buAutoNum type="arabicPeriod"/>
            </a:pPr>
            <a:endParaRPr lang="de-DE" sz="2000" dirty="0"/>
          </a:p>
          <a:p>
            <a:pPr marL="1143000" lvl="2" indent="-228600">
              <a:buAutoNum type="arabicPeriod"/>
            </a:pPr>
            <a:r>
              <a:rPr lang="de-DE" sz="2000" dirty="0" smtClean="0"/>
              <a:t>Else{</a:t>
            </a:r>
          </a:p>
          <a:p>
            <a:pPr marL="1600200" lvl="3" indent="-228600">
              <a:buAutoNum type="arabicPeriod"/>
            </a:pPr>
            <a:r>
              <a:rPr lang="de-DE" sz="2000" dirty="0" err="1" smtClean="0"/>
              <a:t>If</a:t>
            </a:r>
            <a:r>
              <a:rPr lang="de-DE" sz="2000" dirty="0" smtClean="0"/>
              <a:t>(gibt es einen Neffen und ist er ROT) FALL 4-5</a:t>
            </a:r>
          </a:p>
          <a:p>
            <a:pPr marL="2057400" lvl="4" indent="-228600">
              <a:buAutoNum type="arabicPeriod"/>
            </a:pPr>
            <a:r>
              <a:rPr lang="de-DE" sz="2000" smtClean="0"/>
              <a:t>Rotiere(Neffe </a:t>
            </a:r>
            <a:r>
              <a:rPr lang="de-DE" sz="2000" dirty="0" smtClean="0"/>
              <a:t>um Bruder)</a:t>
            </a:r>
          </a:p>
          <a:p>
            <a:pPr marL="1600200" lvl="3" indent="-228600">
              <a:buAutoNum type="arabicPeriod"/>
            </a:pPr>
            <a:endParaRPr lang="de-DE" sz="2000" dirty="0"/>
          </a:p>
          <a:p>
            <a:pPr marL="1600200" lvl="3" indent="-228600">
              <a:buAutoNum type="arabicPeriod"/>
            </a:pPr>
            <a:r>
              <a:rPr lang="de-DE" sz="2000" dirty="0" smtClean="0"/>
              <a:t>Fall 3</a:t>
            </a:r>
          </a:p>
          <a:p>
            <a:pPr marL="2057400" lvl="4" indent="-228600">
              <a:buAutoNum type="arabicPeriod"/>
            </a:pPr>
            <a:r>
              <a:rPr lang="de-DE" sz="2000" dirty="0" smtClean="0"/>
              <a:t>Rotiere Bruder um Vater</a:t>
            </a:r>
            <a:endParaRPr lang="de-DE" sz="2000" dirty="0"/>
          </a:p>
          <a:p>
            <a:pPr marL="1600200" lvl="3" indent="-228600">
              <a:buAutoNum type="arabicPeriod"/>
            </a:pPr>
            <a:endParaRPr lang="de-DE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94954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5" y="382211"/>
            <a:ext cx="39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Bsp.: </a:t>
            </a:r>
            <a:r>
              <a:rPr lang="de-DE" sz="1200" dirty="0" smtClean="0"/>
              <a:t>13, </a:t>
            </a:r>
            <a:r>
              <a:rPr lang="de-DE" sz="1200" dirty="0"/>
              <a:t>-</a:t>
            </a:r>
            <a:r>
              <a:rPr lang="de-DE" sz="1200" dirty="0" smtClean="0"/>
              <a:t>7, 45, 12, </a:t>
            </a:r>
            <a:r>
              <a:rPr lang="de-DE" sz="1200" dirty="0"/>
              <a:t>-1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005" y="1395671"/>
            <a:ext cx="1438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Löschen von 13</a:t>
            </a:r>
            <a:endParaRPr lang="de-DE" sz="1200" dirty="0" smtClean="0"/>
          </a:p>
        </p:txBody>
      </p:sp>
      <p:cxnSp>
        <p:nvCxnSpPr>
          <p:cNvPr id="9" name="Gerade Verbindung mit Pfeil 8"/>
          <p:cNvCxnSpPr>
            <a:stCxn id="19" idx="3"/>
            <a:endCxn id="21" idx="0"/>
          </p:cNvCxnSpPr>
          <p:nvPr/>
        </p:nvCxnSpPr>
        <p:spPr>
          <a:xfrm flipH="1">
            <a:off x="6412953" y="1231446"/>
            <a:ext cx="552630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5908728" y="59960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465588" y="98649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916355" y="98551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966304" y="148516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6244878" y="148516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623980" y="148516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6640010" y="198271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19" idx="5"/>
            <a:endCxn id="22" idx="0"/>
          </p:cNvCxnSpPr>
          <p:nvPr/>
        </p:nvCxnSpPr>
        <p:spPr>
          <a:xfrm>
            <a:off x="7203277" y="1231446"/>
            <a:ext cx="588778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7271463" y="198271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/>
          <p:cNvCxnSpPr>
            <a:stCxn id="22" idx="3"/>
            <a:endCxn id="29" idx="0"/>
          </p:cNvCxnSpPr>
          <p:nvPr/>
        </p:nvCxnSpPr>
        <p:spPr>
          <a:xfrm flipH="1">
            <a:off x="7439538" y="1731097"/>
            <a:ext cx="233670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1" idx="5"/>
            <a:endCxn id="23" idx="0"/>
          </p:cNvCxnSpPr>
          <p:nvPr/>
        </p:nvCxnSpPr>
        <p:spPr>
          <a:xfrm>
            <a:off x="6531800" y="1731097"/>
            <a:ext cx="27628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939986" y="198271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/>
          <p:cNvCxnSpPr>
            <a:stCxn id="21" idx="3"/>
            <a:endCxn id="37" idx="0"/>
          </p:cNvCxnSpPr>
          <p:nvPr/>
        </p:nvCxnSpPr>
        <p:spPr>
          <a:xfrm flipH="1">
            <a:off x="6108061" y="1731097"/>
            <a:ext cx="18604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0" idx="5"/>
            <a:endCxn id="19" idx="0"/>
          </p:cNvCxnSpPr>
          <p:nvPr/>
        </p:nvCxnSpPr>
        <p:spPr>
          <a:xfrm>
            <a:off x="6195650" y="845535"/>
            <a:ext cx="888780" cy="13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0" idx="3"/>
            <a:endCxn id="18" idx="0"/>
          </p:cNvCxnSpPr>
          <p:nvPr/>
        </p:nvCxnSpPr>
        <p:spPr>
          <a:xfrm flipH="1">
            <a:off x="4633663" y="845535"/>
            <a:ext cx="1324293" cy="140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8" idx="5"/>
            <a:endCxn id="20" idx="0"/>
          </p:cNvCxnSpPr>
          <p:nvPr/>
        </p:nvCxnSpPr>
        <p:spPr>
          <a:xfrm>
            <a:off x="4752510" y="1232431"/>
            <a:ext cx="381869" cy="25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3656131" y="148516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-7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18" idx="3"/>
            <a:endCxn id="57" idx="0"/>
          </p:cNvCxnSpPr>
          <p:nvPr/>
        </p:nvCxnSpPr>
        <p:spPr>
          <a:xfrm flipH="1">
            <a:off x="3824206" y="1232431"/>
            <a:ext cx="690610" cy="252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16914" y="198007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4586993" y="198007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4" name="Gerade Verbindung mit Pfeil 63"/>
          <p:cNvCxnSpPr>
            <a:stCxn id="20" idx="5"/>
            <a:endCxn id="62" idx="0"/>
          </p:cNvCxnSpPr>
          <p:nvPr/>
        </p:nvCxnSpPr>
        <p:spPr>
          <a:xfrm>
            <a:off x="5253226" y="1731097"/>
            <a:ext cx="231763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0" idx="3"/>
            <a:endCxn id="63" idx="0"/>
          </p:cNvCxnSpPr>
          <p:nvPr/>
        </p:nvCxnSpPr>
        <p:spPr>
          <a:xfrm flipH="1">
            <a:off x="4755068" y="1731097"/>
            <a:ext cx="260464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4117542" y="198007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234610" y="198007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/>
          <p:cNvCxnSpPr>
            <a:stCxn id="57" idx="5"/>
            <a:endCxn id="71" idx="0"/>
          </p:cNvCxnSpPr>
          <p:nvPr/>
        </p:nvCxnSpPr>
        <p:spPr>
          <a:xfrm>
            <a:off x="3943053" y="1731097"/>
            <a:ext cx="34256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57" idx="3"/>
            <a:endCxn id="72" idx="0"/>
          </p:cNvCxnSpPr>
          <p:nvPr/>
        </p:nvCxnSpPr>
        <p:spPr>
          <a:xfrm flipH="1">
            <a:off x="3402685" y="1731097"/>
            <a:ext cx="30267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3884592" y="244805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3387621" y="24651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>
            <a:stCxn id="72" idx="5"/>
            <a:endCxn id="80" idx="0"/>
          </p:cNvCxnSpPr>
          <p:nvPr/>
        </p:nvCxnSpPr>
        <p:spPr>
          <a:xfrm>
            <a:off x="3521532" y="2226009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1" idx="3"/>
            <a:endCxn id="78" idx="0"/>
          </p:cNvCxnSpPr>
          <p:nvPr/>
        </p:nvCxnSpPr>
        <p:spPr>
          <a:xfrm flipH="1">
            <a:off x="4052667" y="2226009"/>
            <a:ext cx="114103" cy="22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94" idx="3"/>
            <a:endCxn id="96" idx="0"/>
          </p:cNvCxnSpPr>
          <p:nvPr/>
        </p:nvCxnSpPr>
        <p:spPr>
          <a:xfrm flipH="1">
            <a:off x="10475457" y="1981757"/>
            <a:ext cx="552630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/>
          <p:cNvSpPr/>
          <p:nvPr/>
        </p:nvSpPr>
        <p:spPr>
          <a:xfrm>
            <a:off x="9971232" y="1349912"/>
            <a:ext cx="336150" cy="2881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528092" y="173680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10978859" y="1735823"/>
            <a:ext cx="336150" cy="2881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9028808" y="223547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10307382" y="223547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11686484" y="223547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0702514" y="273302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99" name="Gerade Verbindung mit Pfeil 98"/>
          <p:cNvCxnSpPr>
            <a:stCxn id="94" idx="5"/>
            <a:endCxn id="97" idx="0"/>
          </p:cNvCxnSpPr>
          <p:nvPr/>
        </p:nvCxnSpPr>
        <p:spPr>
          <a:xfrm>
            <a:off x="11265781" y="1981757"/>
            <a:ext cx="588778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11333967" y="273302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mit Pfeil 100"/>
          <p:cNvCxnSpPr>
            <a:stCxn id="97" idx="3"/>
            <a:endCxn id="100" idx="0"/>
          </p:cNvCxnSpPr>
          <p:nvPr/>
        </p:nvCxnSpPr>
        <p:spPr>
          <a:xfrm flipH="1">
            <a:off x="11502042" y="2481408"/>
            <a:ext cx="233670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96" idx="5"/>
            <a:endCxn id="98" idx="0"/>
          </p:cNvCxnSpPr>
          <p:nvPr/>
        </p:nvCxnSpPr>
        <p:spPr>
          <a:xfrm>
            <a:off x="10594304" y="2481408"/>
            <a:ext cx="27628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/>
          <p:cNvSpPr/>
          <p:nvPr/>
        </p:nvSpPr>
        <p:spPr>
          <a:xfrm>
            <a:off x="10002490" y="273302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4" name="Gerade Verbindung mit Pfeil 103"/>
          <p:cNvCxnSpPr>
            <a:stCxn id="96" idx="3"/>
            <a:endCxn id="103" idx="0"/>
          </p:cNvCxnSpPr>
          <p:nvPr/>
        </p:nvCxnSpPr>
        <p:spPr>
          <a:xfrm flipH="1">
            <a:off x="10170565" y="2481408"/>
            <a:ext cx="18604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92" idx="5"/>
            <a:endCxn id="94" idx="0"/>
          </p:cNvCxnSpPr>
          <p:nvPr/>
        </p:nvCxnSpPr>
        <p:spPr>
          <a:xfrm>
            <a:off x="10258154" y="1595846"/>
            <a:ext cx="888780" cy="139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92" idx="3"/>
            <a:endCxn id="93" idx="0"/>
          </p:cNvCxnSpPr>
          <p:nvPr/>
        </p:nvCxnSpPr>
        <p:spPr>
          <a:xfrm flipH="1">
            <a:off x="8696167" y="1595846"/>
            <a:ext cx="1324293" cy="14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93" idx="5"/>
            <a:endCxn id="95" idx="0"/>
          </p:cNvCxnSpPr>
          <p:nvPr/>
        </p:nvCxnSpPr>
        <p:spPr>
          <a:xfrm>
            <a:off x="8815014" y="1982742"/>
            <a:ext cx="381869" cy="25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7718635" y="223547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-7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/>
          <p:cNvCxnSpPr>
            <a:stCxn id="93" idx="3"/>
            <a:endCxn id="108" idx="0"/>
          </p:cNvCxnSpPr>
          <p:nvPr/>
        </p:nvCxnSpPr>
        <p:spPr>
          <a:xfrm flipH="1">
            <a:off x="7886710" y="1982742"/>
            <a:ext cx="690610" cy="25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9379418" y="273038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1" name="Ellipse 110"/>
          <p:cNvSpPr/>
          <p:nvPr/>
        </p:nvSpPr>
        <p:spPr>
          <a:xfrm>
            <a:off x="8649497" y="273038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12" name="Gerade Verbindung mit Pfeil 111"/>
          <p:cNvCxnSpPr>
            <a:stCxn id="95" idx="5"/>
            <a:endCxn id="110" idx="0"/>
          </p:cNvCxnSpPr>
          <p:nvPr/>
        </p:nvCxnSpPr>
        <p:spPr>
          <a:xfrm>
            <a:off x="9315730" y="2481408"/>
            <a:ext cx="231763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95" idx="3"/>
            <a:endCxn id="111" idx="0"/>
          </p:cNvCxnSpPr>
          <p:nvPr/>
        </p:nvCxnSpPr>
        <p:spPr>
          <a:xfrm flipH="1">
            <a:off x="8817572" y="2481408"/>
            <a:ext cx="260464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8180046" y="273038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5" name="Ellipse 114"/>
          <p:cNvSpPr/>
          <p:nvPr/>
        </p:nvSpPr>
        <p:spPr>
          <a:xfrm>
            <a:off x="7297114" y="273038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108" idx="5"/>
            <a:endCxn id="114" idx="0"/>
          </p:cNvCxnSpPr>
          <p:nvPr/>
        </p:nvCxnSpPr>
        <p:spPr>
          <a:xfrm>
            <a:off x="8005557" y="2481408"/>
            <a:ext cx="34256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08" idx="3"/>
            <a:endCxn id="115" idx="0"/>
          </p:cNvCxnSpPr>
          <p:nvPr/>
        </p:nvCxnSpPr>
        <p:spPr>
          <a:xfrm flipH="1">
            <a:off x="7465189" y="2481408"/>
            <a:ext cx="30267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947096" y="319836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7450125" y="321549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mit Pfeil 119"/>
          <p:cNvCxnSpPr>
            <a:stCxn id="115" idx="5"/>
            <a:endCxn id="119" idx="0"/>
          </p:cNvCxnSpPr>
          <p:nvPr/>
        </p:nvCxnSpPr>
        <p:spPr>
          <a:xfrm>
            <a:off x="7584036" y="2976320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114" idx="3"/>
            <a:endCxn id="118" idx="0"/>
          </p:cNvCxnSpPr>
          <p:nvPr/>
        </p:nvCxnSpPr>
        <p:spPr>
          <a:xfrm flipH="1">
            <a:off x="8115171" y="2976320"/>
            <a:ext cx="114103" cy="22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endCxn id="10" idx="0"/>
          </p:cNvCxnSpPr>
          <p:nvPr/>
        </p:nvCxnSpPr>
        <p:spPr>
          <a:xfrm>
            <a:off x="6076803" y="390715"/>
            <a:ext cx="0" cy="208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92" idx="0"/>
          </p:cNvCxnSpPr>
          <p:nvPr/>
        </p:nvCxnSpPr>
        <p:spPr>
          <a:xfrm>
            <a:off x="10139307" y="1170010"/>
            <a:ext cx="0" cy="179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139" idx="3"/>
            <a:endCxn id="141" idx="0"/>
          </p:cNvCxnSpPr>
          <p:nvPr/>
        </p:nvCxnSpPr>
        <p:spPr>
          <a:xfrm flipH="1">
            <a:off x="6834455" y="5681610"/>
            <a:ext cx="552630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/>
          <p:cNvSpPr/>
          <p:nvPr/>
        </p:nvSpPr>
        <p:spPr>
          <a:xfrm>
            <a:off x="6622932" y="4932787"/>
            <a:ext cx="336150" cy="2881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8" name="Ellipse 137"/>
          <p:cNvSpPr/>
          <p:nvPr/>
        </p:nvSpPr>
        <p:spPr>
          <a:xfrm>
            <a:off x="5572563" y="435967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9" name="Ellipse 138"/>
          <p:cNvSpPr/>
          <p:nvPr/>
        </p:nvSpPr>
        <p:spPr>
          <a:xfrm>
            <a:off x="7337857" y="543567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0" name="Ellipse 139"/>
          <p:cNvSpPr/>
          <p:nvPr/>
        </p:nvSpPr>
        <p:spPr>
          <a:xfrm>
            <a:off x="5783799" y="544538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1" name="Ellipse 140"/>
          <p:cNvSpPr/>
          <p:nvPr/>
        </p:nvSpPr>
        <p:spPr>
          <a:xfrm>
            <a:off x="6666380" y="593532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8045482" y="593532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43" name="Ellipse 142"/>
          <p:cNvSpPr/>
          <p:nvPr/>
        </p:nvSpPr>
        <p:spPr>
          <a:xfrm>
            <a:off x="7061512" y="643288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mit Pfeil 143"/>
          <p:cNvCxnSpPr>
            <a:stCxn id="139" idx="5"/>
            <a:endCxn id="142" idx="0"/>
          </p:cNvCxnSpPr>
          <p:nvPr/>
        </p:nvCxnSpPr>
        <p:spPr>
          <a:xfrm>
            <a:off x="7624779" y="5681610"/>
            <a:ext cx="588778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7692965" y="643288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46" name="Gerade Verbindung mit Pfeil 145"/>
          <p:cNvCxnSpPr>
            <a:stCxn id="142" idx="3"/>
            <a:endCxn id="145" idx="0"/>
          </p:cNvCxnSpPr>
          <p:nvPr/>
        </p:nvCxnSpPr>
        <p:spPr>
          <a:xfrm flipH="1">
            <a:off x="7861040" y="6181261"/>
            <a:ext cx="233670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>
            <a:stCxn id="141" idx="5"/>
            <a:endCxn id="143" idx="0"/>
          </p:cNvCxnSpPr>
          <p:nvPr/>
        </p:nvCxnSpPr>
        <p:spPr>
          <a:xfrm>
            <a:off x="6953302" y="6181261"/>
            <a:ext cx="27628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6361488" y="6432882"/>
            <a:ext cx="336150" cy="2881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/>
          <p:cNvCxnSpPr>
            <a:stCxn id="141" idx="3"/>
            <a:endCxn id="148" idx="0"/>
          </p:cNvCxnSpPr>
          <p:nvPr/>
        </p:nvCxnSpPr>
        <p:spPr>
          <a:xfrm flipH="1">
            <a:off x="6529563" y="6181261"/>
            <a:ext cx="18604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137" idx="5"/>
            <a:endCxn id="139" idx="0"/>
          </p:cNvCxnSpPr>
          <p:nvPr/>
        </p:nvCxnSpPr>
        <p:spPr>
          <a:xfrm>
            <a:off x="6909854" y="5178721"/>
            <a:ext cx="596078" cy="256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>
            <a:endCxn id="138" idx="0"/>
          </p:cNvCxnSpPr>
          <p:nvPr/>
        </p:nvCxnSpPr>
        <p:spPr>
          <a:xfrm flipH="1">
            <a:off x="5740638" y="4144578"/>
            <a:ext cx="3222" cy="215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137" idx="3"/>
            <a:endCxn id="140" idx="0"/>
          </p:cNvCxnSpPr>
          <p:nvPr/>
        </p:nvCxnSpPr>
        <p:spPr>
          <a:xfrm flipH="1">
            <a:off x="5951874" y="5178721"/>
            <a:ext cx="720286" cy="26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lipse 152"/>
          <p:cNvSpPr/>
          <p:nvPr/>
        </p:nvSpPr>
        <p:spPr>
          <a:xfrm>
            <a:off x="4581305" y="493278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-7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54" name="Gerade Verbindung mit Pfeil 153"/>
          <p:cNvCxnSpPr>
            <a:stCxn id="138" idx="3"/>
            <a:endCxn id="153" idx="0"/>
          </p:cNvCxnSpPr>
          <p:nvPr/>
        </p:nvCxnSpPr>
        <p:spPr>
          <a:xfrm flipH="1">
            <a:off x="4749380" y="4605608"/>
            <a:ext cx="872411" cy="32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134409" y="594029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5404488" y="594029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57" name="Gerade Verbindung mit Pfeil 156"/>
          <p:cNvCxnSpPr>
            <a:stCxn id="140" idx="5"/>
            <a:endCxn id="155" idx="0"/>
          </p:cNvCxnSpPr>
          <p:nvPr/>
        </p:nvCxnSpPr>
        <p:spPr>
          <a:xfrm>
            <a:off x="6070721" y="5691320"/>
            <a:ext cx="231763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140" idx="3"/>
            <a:endCxn id="156" idx="0"/>
          </p:cNvCxnSpPr>
          <p:nvPr/>
        </p:nvCxnSpPr>
        <p:spPr>
          <a:xfrm flipH="1">
            <a:off x="5572563" y="5691320"/>
            <a:ext cx="260464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/>
          <p:cNvSpPr/>
          <p:nvPr/>
        </p:nvSpPr>
        <p:spPr>
          <a:xfrm>
            <a:off x="5042716" y="54276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4159784" y="54276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61" name="Gerade Verbindung mit Pfeil 160"/>
          <p:cNvCxnSpPr>
            <a:stCxn id="153" idx="5"/>
            <a:endCxn id="159" idx="0"/>
          </p:cNvCxnSpPr>
          <p:nvPr/>
        </p:nvCxnSpPr>
        <p:spPr>
          <a:xfrm>
            <a:off x="4868227" y="5178721"/>
            <a:ext cx="34256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153" idx="3"/>
            <a:endCxn id="160" idx="0"/>
          </p:cNvCxnSpPr>
          <p:nvPr/>
        </p:nvCxnSpPr>
        <p:spPr>
          <a:xfrm flipH="1">
            <a:off x="4327859" y="5178721"/>
            <a:ext cx="30267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Ellipse 162"/>
          <p:cNvSpPr/>
          <p:nvPr/>
        </p:nvSpPr>
        <p:spPr>
          <a:xfrm>
            <a:off x="4809766" y="58956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4312795" y="59128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65" name="Gerade Verbindung mit Pfeil 164"/>
          <p:cNvCxnSpPr>
            <a:stCxn id="160" idx="5"/>
            <a:endCxn id="164" idx="0"/>
          </p:cNvCxnSpPr>
          <p:nvPr/>
        </p:nvCxnSpPr>
        <p:spPr>
          <a:xfrm>
            <a:off x="4446706" y="5673633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59" idx="3"/>
            <a:endCxn id="163" idx="0"/>
          </p:cNvCxnSpPr>
          <p:nvPr/>
        </p:nvCxnSpPr>
        <p:spPr>
          <a:xfrm flipH="1">
            <a:off x="4977841" y="5673633"/>
            <a:ext cx="114103" cy="22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stCxn id="138" idx="5"/>
            <a:endCxn id="137" idx="0"/>
          </p:cNvCxnSpPr>
          <p:nvPr/>
        </p:nvCxnSpPr>
        <p:spPr>
          <a:xfrm>
            <a:off x="5859485" y="4605608"/>
            <a:ext cx="931522" cy="32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>
            <a:stCxn id="196" idx="3"/>
            <a:endCxn id="198" idx="0"/>
          </p:cNvCxnSpPr>
          <p:nvPr/>
        </p:nvCxnSpPr>
        <p:spPr>
          <a:xfrm flipH="1">
            <a:off x="10558194" y="5113427"/>
            <a:ext cx="552630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10439360" y="4364604"/>
            <a:ext cx="336150" cy="2881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9406514" y="382688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11061596" y="486749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7" name="Ellipse 196"/>
          <p:cNvSpPr/>
          <p:nvPr/>
        </p:nvSpPr>
        <p:spPr>
          <a:xfrm>
            <a:off x="9600227" y="48772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8" name="Ellipse 197"/>
          <p:cNvSpPr/>
          <p:nvPr/>
        </p:nvSpPr>
        <p:spPr>
          <a:xfrm>
            <a:off x="10390119" y="536714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1769221" y="536714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0" name="Ellipse 199"/>
          <p:cNvSpPr/>
          <p:nvPr/>
        </p:nvSpPr>
        <p:spPr>
          <a:xfrm>
            <a:off x="10785251" y="58646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1" name="Gerade Verbindung mit Pfeil 200"/>
          <p:cNvCxnSpPr>
            <a:stCxn id="196" idx="5"/>
            <a:endCxn id="199" idx="0"/>
          </p:cNvCxnSpPr>
          <p:nvPr/>
        </p:nvCxnSpPr>
        <p:spPr>
          <a:xfrm>
            <a:off x="11348518" y="5113427"/>
            <a:ext cx="588778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Ellipse 201"/>
          <p:cNvSpPr/>
          <p:nvPr/>
        </p:nvSpPr>
        <p:spPr>
          <a:xfrm>
            <a:off x="11416704" y="58646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3" name="Gerade Verbindung mit Pfeil 202"/>
          <p:cNvCxnSpPr>
            <a:stCxn id="199" idx="3"/>
            <a:endCxn id="202" idx="0"/>
          </p:cNvCxnSpPr>
          <p:nvPr/>
        </p:nvCxnSpPr>
        <p:spPr>
          <a:xfrm flipH="1">
            <a:off x="11584779" y="5613078"/>
            <a:ext cx="233670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98" idx="5"/>
            <a:endCxn id="200" idx="0"/>
          </p:cNvCxnSpPr>
          <p:nvPr/>
        </p:nvCxnSpPr>
        <p:spPr>
          <a:xfrm>
            <a:off x="10677041" y="5613078"/>
            <a:ext cx="27628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>
            <a:stCxn id="194" idx="5"/>
            <a:endCxn id="196" idx="0"/>
          </p:cNvCxnSpPr>
          <p:nvPr/>
        </p:nvCxnSpPr>
        <p:spPr>
          <a:xfrm>
            <a:off x="10726282" y="4610538"/>
            <a:ext cx="503389" cy="256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endCxn id="195" idx="0"/>
          </p:cNvCxnSpPr>
          <p:nvPr/>
        </p:nvCxnSpPr>
        <p:spPr>
          <a:xfrm flipH="1">
            <a:off x="9574589" y="3611793"/>
            <a:ext cx="3222" cy="215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stCxn id="194" idx="3"/>
            <a:endCxn id="197" idx="0"/>
          </p:cNvCxnSpPr>
          <p:nvPr/>
        </p:nvCxnSpPr>
        <p:spPr>
          <a:xfrm flipH="1">
            <a:off x="9768302" y="4610538"/>
            <a:ext cx="720286" cy="26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8397733" y="43646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-7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210"/>
          <p:cNvCxnSpPr>
            <a:stCxn id="195" idx="3"/>
            <a:endCxn id="210" idx="0"/>
          </p:cNvCxnSpPr>
          <p:nvPr/>
        </p:nvCxnSpPr>
        <p:spPr>
          <a:xfrm flipH="1">
            <a:off x="8565808" y="4072823"/>
            <a:ext cx="889934" cy="29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Ellipse 211"/>
          <p:cNvSpPr/>
          <p:nvPr/>
        </p:nvSpPr>
        <p:spPr>
          <a:xfrm>
            <a:off x="9950837" y="537211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3" name="Ellipse 212"/>
          <p:cNvSpPr/>
          <p:nvPr/>
        </p:nvSpPr>
        <p:spPr>
          <a:xfrm>
            <a:off x="9220916" y="537211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/>
          <p:cNvCxnSpPr>
            <a:stCxn id="197" idx="5"/>
            <a:endCxn id="212" idx="0"/>
          </p:cNvCxnSpPr>
          <p:nvPr/>
        </p:nvCxnSpPr>
        <p:spPr>
          <a:xfrm>
            <a:off x="9887149" y="5123137"/>
            <a:ext cx="231763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197" idx="3"/>
            <a:endCxn id="213" idx="0"/>
          </p:cNvCxnSpPr>
          <p:nvPr/>
        </p:nvCxnSpPr>
        <p:spPr>
          <a:xfrm flipH="1">
            <a:off x="9388991" y="5123137"/>
            <a:ext cx="260464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Ellipse 215"/>
          <p:cNvSpPr/>
          <p:nvPr/>
        </p:nvSpPr>
        <p:spPr>
          <a:xfrm>
            <a:off x="8859144" y="485951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7" name="Ellipse 216"/>
          <p:cNvSpPr/>
          <p:nvPr/>
        </p:nvSpPr>
        <p:spPr>
          <a:xfrm>
            <a:off x="7976212" y="485951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8" name="Gerade Verbindung mit Pfeil 217"/>
          <p:cNvCxnSpPr>
            <a:stCxn id="210" idx="5"/>
            <a:endCxn id="216" idx="0"/>
          </p:cNvCxnSpPr>
          <p:nvPr/>
        </p:nvCxnSpPr>
        <p:spPr>
          <a:xfrm>
            <a:off x="8684655" y="4610538"/>
            <a:ext cx="34256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stCxn id="210" idx="3"/>
            <a:endCxn id="217" idx="0"/>
          </p:cNvCxnSpPr>
          <p:nvPr/>
        </p:nvCxnSpPr>
        <p:spPr>
          <a:xfrm flipH="1">
            <a:off x="8144287" y="4610538"/>
            <a:ext cx="30267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Ellipse 219"/>
          <p:cNvSpPr/>
          <p:nvPr/>
        </p:nvSpPr>
        <p:spPr>
          <a:xfrm>
            <a:off x="8626194" y="532749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1" name="Ellipse 220"/>
          <p:cNvSpPr/>
          <p:nvPr/>
        </p:nvSpPr>
        <p:spPr>
          <a:xfrm>
            <a:off x="8129223" y="534462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2" name="Gerade Verbindung mit Pfeil 221"/>
          <p:cNvCxnSpPr>
            <a:stCxn id="217" idx="5"/>
            <a:endCxn id="221" idx="0"/>
          </p:cNvCxnSpPr>
          <p:nvPr/>
        </p:nvCxnSpPr>
        <p:spPr>
          <a:xfrm>
            <a:off x="8263134" y="5105450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216" idx="3"/>
            <a:endCxn id="220" idx="0"/>
          </p:cNvCxnSpPr>
          <p:nvPr/>
        </p:nvCxnSpPr>
        <p:spPr>
          <a:xfrm flipH="1">
            <a:off x="8794269" y="5105450"/>
            <a:ext cx="114103" cy="22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195" idx="5"/>
            <a:endCxn id="194" idx="0"/>
          </p:cNvCxnSpPr>
          <p:nvPr/>
        </p:nvCxnSpPr>
        <p:spPr>
          <a:xfrm>
            <a:off x="9693436" y="4072823"/>
            <a:ext cx="913999" cy="29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feld 224"/>
          <p:cNvSpPr txBox="1"/>
          <p:nvPr/>
        </p:nvSpPr>
        <p:spPr>
          <a:xfrm>
            <a:off x="3570760" y="651290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sp>
        <p:nvSpPr>
          <p:cNvPr id="226" name="Textfeld 225"/>
          <p:cNvSpPr txBox="1"/>
          <p:nvPr/>
        </p:nvSpPr>
        <p:spPr>
          <a:xfrm>
            <a:off x="8779155" y="1139376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sp>
        <p:nvSpPr>
          <p:cNvPr id="227" name="Textfeld 226"/>
          <p:cNvSpPr txBox="1"/>
          <p:nvPr/>
        </p:nvSpPr>
        <p:spPr>
          <a:xfrm>
            <a:off x="5115913" y="3952233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3.</a:t>
            </a:r>
            <a:endParaRPr lang="de-DE" sz="1200" dirty="0"/>
          </a:p>
        </p:txBody>
      </p:sp>
      <p:sp>
        <p:nvSpPr>
          <p:cNvPr id="228" name="Textfeld 227"/>
          <p:cNvSpPr txBox="1"/>
          <p:nvPr/>
        </p:nvSpPr>
        <p:spPr>
          <a:xfrm>
            <a:off x="8141580" y="3882421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4.</a:t>
            </a:r>
            <a:endParaRPr lang="de-DE" sz="1200" dirty="0"/>
          </a:p>
        </p:txBody>
      </p:sp>
      <p:sp>
        <p:nvSpPr>
          <p:cNvPr id="229" name="Textfeld 228"/>
          <p:cNvSpPr txBox="1"/>
          <p:nvPr/>
        </p:nvSpPr>
        <p:spPr>
          <a:xfrm>
            <a:off x="73004" y="1863005"/>
            <a:ext cx="4120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REGELN: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JOIN</a:t>
            </a:r>
          </a:p>
          <a:p>
            <a:pPr marL="685800" lvl="1" indent="-228600">
              <a:buAutoNum type="arabicPeriod"/>
            </a:pPr>
            <a:r>
              <a:rPr lang="de-DE" sz="1200" dirty="0" err="1" smtClean="0"/>
              <a:t>If</a:t>
            </a:r>
            <a:r>
              <a:rPr lang="de-DE" sz="1200" dirty="0" smtClean="0"/>
              <a:t> 2erKnoten</a:t>
            </a:r>
          </a:p>
          <a:p>
            <a:pPr marL="685800" lvl="1" indent="-228600">
              <a:buAutoNum type="arabicPeriod"/>
            </a:pPr>
            <a:r>
              <a:rPr lang="de-DE" sz="1200" dirty="0" err="1" smtClean="0"/>
              <a:t>If</a:t>
            </a:r>
            <a:r>
              <a:rPr lang="de-DE" sz="1200" dirty="0" smtClean="0"/>
              <a:t> Wurzelfall</a:t>
            </a:r>
          </a:p>
          <a:p>
            <a:pPr marL="1143000" lvl="2" indent="-228600">
              <a:buAutoNum type="arabicPeriod"/>
            </a:pPr>
            <a:r>
              <a:rPr lang="de-DE" sz="1200" dirty="0" smtClean="0"/>
              <a:t>LEFT und RIGHT = ROT</a:t>
            </a:r>
          </a:p>
          <a:p>
            <a:pPr marL="685800" lvl="1" indent="-228600">
              <a:buAutoNum type="arabicPeriod"/>
            </a:pPr>
            <a:r>
              <a:rPr lang="de-DE" sz="1200" dirty="0" err="1" smtClean="0"/>
              <a:t>Elseif</a:t>
            </a:r>
            <a:r>
              <a:rPr lang="de-DE" sz="1200" dirty="0" smtClean="0"/>
              <a:t> Vater != null</a:t>
            </a:r>
          </a:p>
          <a:p>
            <a:pPr marL="1143000" lvl="2" indent="-228600">
              <a:buAutoNum type="arabicPeriod"/>
            </a:pPr>
            <a:r>
              <a:rPr lang="de-DE" sz="1200" dirty="0" err="1" smtClean="0"/>
              <a:t>If</a:t>
            </a:r>
            <a:r>
              <a:rPr lang="de-DE" sz="1200" dirty="0" smtClean="0"/>
              <a:t> BRUDER ist ROT</a:t>
            </a:r>
          </a:p>
          <a:p>
            <a:pPr marL="1600200" lvl="3" indent="-228600">
              <a:buAutoNum type="arabicPeriod"/>
            </a:pPr>
            <a:r>
              <a:rPr lang="de-DE" sz="1200" dirty="0" smtClean="0"/>
              <a:t>FALL 6-9 BRUDER und Vater Rotieren, </a:t>
            </a:r>
            <a:r>
              <a:rPr lang="de-DE" sz="1200" dirty="0" err="1" smtClean="0"/>
              <a:t>Nefen</a:t>
            </a:r>
            <a:r>
              <a:rPr lang="de-DE" sz="1200" dirty="0" smtClean="0"/>
              <a:t> im letzten Schritt nicht abfragen!!!</a:t>
            </a:r>
          </a:p>
          <a:p>
            <a:pPr marL="1143000" lvl="2" indent="-228600">
              <a:buAutoNum type="arabicPeriod"/>
            </a:pPr>
            <a:r>
              <a:rPr lang="de-DE" sz="1200" dirty="0" err="1" smtClean="0"/>
              <a:t>If</a:t>
            </a:r>
            <a:r>
              <a:rPr lang="de-DE" sz="1200" dirty="0" smtClean="0"/>
              <a:t> BRUDER ist 2er Knote</a:t>
            </a:r>
          </a:p>
          <a:p>
            <a:pPr marL="1600200" lvl="3" indent="-228600">
              <a:buAutoNum type="arabicPeriod"/>
            </a:pPr>
            <a:r>
              <a:rPr lang="de-DE" sz="1200" dirty="0" smtClean="0"/>
              <a:t>FALL 2</a:t>
            </a:r>
          </a:p>
          <a:p>
            <a:pPr marL="1143000" lvl="2" indent="-228600">
              <a:buAutoNum type="arabicPeriod"/>
            </a:pPr>
            <a:r>
              <a:rPr lang="de-DE" sz="1200" dirty="0" smtClean="0"/>
              <a:t>Else </a:t>
            </a:r>
          </a:p>
          <a:p>
            <a:pPr marL="1600200" lvl="3" indent="-228600">
              <a:buAutoNum type="arabicPeriod"/>
            </a:pP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Nefe</a:t>
            </a:r>
            <a:r>
              <a:rPr lang="de-DE" sz="1200" dirty="0" smtClean="0"/>
              <a:t> = ROT</a:t>
            </a:r>
          </a:p>
          <a:p>
            <a:pPr marL="2057400" lvl="4" indent="-228600">
              <a:buAutoNum type="arabicPeriod"/>
            </a:pPr>
            <a:r>
              <a:rPr lang="de-DE" sz="1200" dirty="0" smtClean="0"/>
              <a:t>Rotiere(</a:t>
            </a:r>
            <a:r>
              <a:rPr lang="de-DE" sz="1200" dirty="0" err="1" smtClean="0"/>
              <a:t>Nefe</a:t>
            </a:r>
            <a:r>
              <a:rPr lang="de-DE" sz="1200" dirty="0" smtClean="0"/>
              <a:t>, Vater von </a:t>
            </a:r>
            <a:r>
              <a:rPr lang="de-DE" sz="1200" dirty="0" err="1" smtClean="0"/>
              <a:t>Nefe</a:t>
            </a:r>
            <a:r>
              <a:rPr lang="de-DE" sz="1200" dirty="0" smtClean="0"/>
              <a:t>)</a:t>
            </a:r>
          </a:p>
          <a:p>
            <a:pPr marL="1600200" lvl="3" indent="-228600">
              <a:buAutoNum type="arabicPeriod"/>
            </a:pPr>
            <a:r>
              <a:rPr lang="de-DE" sz="1200" dirty="0" smtClean="0"/>
              <a:t>Rotiere Bruder und Vater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Rotation</a:t>
            </a:r>
          </a:p>
          <a:p>
            <a:pPr marL="685800" lvl="1" indent="-228600">
              <a:buAutoNum type="arabicPeriod"/>
            </a:pPr>
            <a:r>
              <a:rPr lang="de-DE" sz="1200" dirty="0" err="1" smtClean="0"/>
              <a:t>If</a:t>
            </a:r>
            <a:r>
              <a:rPr lang="de-DE" sz="1200" dirty="0" smtClean="0"/>
              <a:t> Son = ROT?</a:t>
            </a:r>
          </a:p>
          <a:p>
            <a:pPr marL="1143000" lvl="2" indent="-228600">
              <a:buAutoNum type="arabicPeriod"/>
            </a:pPr>
            <a:r>
              <a:rPr lang="de-DE" sz="1200" dirty="0" smtClean="0"/>
              <a:t>Son LEFT und RIGHT auf Schwarz setzen</a:t>
            </a:r>
          </a:p>
          <a:p>
            <a:pPr marL="1143000" lvl="2" indent="-228600">
              <a:buAutoNum type="arabicPeriod"/>
            </a:pPr>
            <a:r>
              <a:rPr lang="de-DE" sz="1200" dirty="0" smtClean="0"/>
              <a:t>Vater auf Schwarz setzen</a:t>
            </a:r>
          </a:p>
          <a:p>
            <a:pPr marL="1143000" lvl="2" indent="-228600">
              <a:buAutoNum type="arabicPeriod"/>
            </a:pPr>
            <a:r>
              <a:rPr lang="de-DE" sz="1200" dirty="0" smtClean="0"/>
              <a:t>Vater LEFT und RIGHT auf ROT setzen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Else </a:t>
            </a:r>
          </a:p>
          <a:p>
            <a:pPr marL="1143000" lvl="2" indent="-228600">
              <a:buAutoNum type="arabicPeriod"/>
            </a:pPr>
            <a:r>
              <a:rPr lang="de-DE" sz="1200" dirty="0" smtClean="0"/>
              <a:t>Vater und </a:t>
            </a:r>
            <a:r>
              <a:rPr lang="de-DE" sz="1200" dirty="0" err="1" smtClean="0"/>
              <a:t>sohn</a:t>
            </a:r>
            <a:r>
              <a:rPr lang="de-DE" sz="1200" dirty="0" smtClean="0"/>
              <a:t> tauschen Farben (wie beim einfügen)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Rotation</a:t>
            </a:r>
          </a:p>
          <a:p>
            <a:pPr marL="1600200" lvl="3" indent="-228600">
              <a:buAutoNum type="arabicPeriod"/>
            </a:pPr>
            <a:endParaRPr lang="de-DE" sz="1200" dirty="0" smtClean="0"/>
          </a:p>
          <a:p>
            <a:endParaRPr lang="de-DE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00098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5" y="382211"/>
            <a:ext cx="175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Bsp.: </a:t>
            </a:r>
            <a:r>
              <a:rPr lang="de-DE" sz="1200" dirty="0" smtClean="0"/>
              <a:t>13, </a:t>
            </a:r>
            <a:r>
              <a:rPr lang="de-DE" sz="1200" dirty="0"/>
              <a:t>-</a:t>
            </a:r>
            <a:r>
              <a:rPr lang="de-DE" sz="1200" dirty="0" smtClean="0"/>
              <a:t>7, 45, 12, </a:t>
            </a:r>
            <a:r>
              <a:rPr lang="de-DE" sz="1200" dirty="0"/>
              <a:t>-1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005" y="1395671"/>
            <a:ext cx="152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Löschen von -7</a:t>
            </a:r>
            <a:r>
              <a:rPr lang="de-DE" sz="1200" dirty="0"/>
              <a:t>	</a:t>
            </a:r>
            <a:endParaRPr lang="de-DE" sz="1200" dirty="0" smtClean="0"/>
          </a:p>
        </p:txBody>
      </p:sp>
      <p:cxnSp>
        <p:nvCxnSpPr>
          <p:cNvPr id="193" name="Gerade Verbindung mit Pfeil 192"/>
          <p:cNvCxnSpPr>
            <a:stCxn id="196" idx="3"/>
            <a:endCxn id="198" idx="0"/>
          </p:cNvCxnSpPr>
          <p:nvPr/>
        </p:nvCxnSpPr>
        <p:spPr>
          <a:xfrm flipH="1">
            <a:off x="4742252" y="1729388"/>
            <a:ext cx="552630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4504152" y="98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3453783" y="41542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5245654" y="148345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7" name="Ellipse 196"/>
          <p:cNvSpPr/>
          <p:nvPr/>
        </p:nvSpPr>
        <p:spPr>
          <a:xfrm>
            <a:off x="3665019" y="150114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8" name="Ellipse 197"/>
          <p:cNvSpPr/>
          <p:nvPr/>
        </p:nvSpPr>
        <p:spPr>
          <a:xfrm>
            <a:off x="4574177" y="198310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5953279" y="198310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0" name="Ellipse 199"/>
          <p:cNvSpPr/>
          <p:nvPr/>
        </p:nvSpPr>
        <p:spPr>
          <a:xfrm>
            <a:off x="4969309" y="248066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1" name="Gerade Verbindung mit Pfeil 200"/>
          <p:cNvCxnSpPr>
            <a:stCxn id="196" idx="5"/>
            <a:endCxn id="199" idx="0"/>
          </p:cNvCxnSpPr>
          <p:nvPr/>
        </p:nvCxnSpPr>
        <p:spPr>
          <a:xfrm>
            <a:off x="5532576" y="1729388"/>
            <a:ext cx="588778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Ellipse 201"/>
          <p:cNvSpPr/>
          <p:nvPr/>
        </p:nvSpPr>
        <p:spPr>
          <a:xfrm>
            <a:off x="5600762" y="248066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3" name="Gerade Verbindung mit Pfeil 202"/>
          <p:cNvCxnSpPr>
            <a:stCxn id="199" idx="3"/>
            <a:endCxn id="202" idx="0"/>
          </p:cNvCxnSpPr>
          <p:nvPr/>
        </p:nvCxnSpPr>
        <p:spPr>
          <a:xfrm flipH="1">
            <a:off x="5768837" y="2229039"/>
            <a:ext cx="233670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98" idx="5"/>
            <a:endCxn id="200" idx="0"/>
          </p:cNvCxnSpPr>
          <p:nvPr/>
        </p:nvCxnSpPr>
        <p:spPr>
          <a:xfrm>
            <a:off x="4861099" y="2229039"/>
            <a:ext cx="27628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>
            <a:stCxn id="194" idx="5"/>
            <a:endCxn id="196" idx="0"/>
          </p:cNvCxnSpPr>
          <p:nvPr/>
        </p:nvCxnSpPr>
        <p:spPr>
          <a:xfrm>
            <a:off x="4791074" y="1234476"/>
            <a:ext cx="622655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endCxn id="195" idx="0"/>
          </p:cNvCxnSpPr>
          <p:nvPr/>
        </p:nvCxnSpPr>
        <p:spPr>
          <a:xfrm flipH="1">
            <a:off x="3621858" y="200333"/>
            <a:ext cx="3222" cy="215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stCxn id="194" idx="3"/>
            <a:endCxn id="197" idx="0"/>
          </p:cNvCxnSpPr>
          <p:nvPr/>
        </p:nvCxnSpPr>
        <p:spPr>
          <a:xfrm flipH="1">
            <a:off x="3833094" y="1234476"/>
            <a:ext cx="720286" cy="26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2462525" y="98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-7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210"/>
          <p:cNvCxnSpPr>
            <a:stCxn id="195" idx="3"/>
            <a:endCxn id="210" idx="0"/>
          </p:cNvCxnSpPr>
          <p:nvPr/>
        </p:nvCxnSpPr>
        <p:spPr>
          <a:xfrm flipH="1">
            <a:off x="2630600" y="661363"/>
            <a:ext cx="872411" cy="32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Ellipse 211"/>
          <p:cNvSpPr/>
          <p:nvPr/>
        </p:nvSpPr>
        <p:spPr>
          <a:xfrm>
            <a:off x="4015629" y="199605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3" name="Ellipse 212"/>
          <p:cNvSpPr/>
          <p:nvPr/>
        </p:nvSpPr>
        <p:spPr>
          <a:xfrm>
            <a:off x="3285708" y="199605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/>
          <p:cNvCxnSpPr>
            <a:stCxn id="197" idx="5"/>
            <a:endCxn id="212" idx="0"/>
          </p:cNvCxnSpPr>
          <p:nvPr/>
        </p:nvCxnSpPr>
        <p:spPr>
          <a:xfrm>
            <a:off x="3951941" y="1747075"/>
            <a:ext cx="231763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197" idx="3"/>
            <a:endCxn id="213" idx="0"/>
          </p:cNvCxnSpPr>
          <p:nvPr/>
        </p:nvCxnSpPr>
        <p:spPr>
          <a:xfrm flipH="1">
            <a:off x="3453783" y="1747075"/>
            <a:ext cx="260464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Ellipse 215"/>
          <p:cNvSpPr/>
          <p:nvPr/>
        </p:nvSpPr>
        <p:spPr>
          <a:xfrm>
            <a:off x="2923936" y="148345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7" name="Ellipse 216"/>
          <p:cNvSpPr/>
          <p:nvPr/>
        </p:nvSpPr>
        <p:spPr>
          <a:xfrm>
            <a:off x="2041004" y="148345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8" name="Gerade Verbindung mit Pfeil 217"/>
          <p:cNvCxnSpPr>
            <a:stCxn id="210" idx="5"/>
            <a:endCxn id="216" idx="0"/>
          </p:cNvCxnSpPr>
          <p:nvPr/>
        </p:nvCxnSpPr>
        <p:spPr>
          <a:xfrm>
            <a:off x="2749447" y="1234476"/>
            <a:ext cx="34256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stCxn id="210" idx="3"/>
            <a:endCxn id="217" idx="0"/>
          </p:cNvCxnSpPr>
          <p:nvPr/>
        </p:nvCxnSpPr>
        <p:spPr>
          <a:xfrm flipH="1">
            <a:off x="2209079" y="1234476"/>
            <a:ext cx="30267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Ellipse 219"/>
          <p:cNvSpPr/>
          <p:nvPr/>
        </p:nvSpPr>
        <p:spPr>
          <a:xfrm>
            <a:off x="2690986" y="195143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1" name="Ellipse 220"/>
          <p:cNvSpPr/>
          <p:nvPr/>
        </p:nvSpPr>
        <p:spPr>
          <a:xfrm>
            <a:off x="2194015" y="196855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2" name="Gerade Verbindung mit Pfeil 221"/>
          <p:cNvCxnSpPr>
            <a:stCxn id="217" idx="5"/>
            <a:endCxn id="221" idx="0"/>
          </p:cNvCxnSpPr>
          <p:nvPr/>
        </p:nvCxnSpPr>
        <p:spPr>
          <a:xfrm>
            <a:off x="2327926" y="1729388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216" idx="3"/>
            <a:endCxn id="220" idx="0"/>
          </p:cNvCxnSpPr>
          <p:nvPr/>
        </p:nvCxnSpPr>
        <p:spPr>
          <a:xfrm flipH="1">
            <a:off x="2859061" y="1729388"/>
            <a:ext cx="114103" cy="22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195" idx="5"/>
            <a:endCxn id="194" idx="0"/>
          </p:cNvCxnSpPr>
          <p:nvPr/>
        </p:nvCxnSpPr>
        <p:spPr>
          <a:xfrm>
            <a:off x="3740705" y="661363"/>
            <a:ext cx="931522" cy="32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feld 227"/>
          <p:cNvSpPr txBox="1"/>
          <p:nvPr/>
        </p:nvSpPr>
        <p:spPr>
          <a:xfrm>
            <a:off x="2206372" y="506359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cxnSp>
        <p:nvCxnSpPr>
          <p:cNvPr id="168" name="Gerade Verbindung mit Pfeil 167"/>
          <p:cNvCxnSpPr>
            <a:stCxn id="171" idx="3"/>
            <a:endCxn id="173" idx="0"/>
          </p:cNvCxnSpPr>
          <p:nvPr/>
        </p:nvCxnSpPr>
        <p:spPr>
          <a:xfrm flipH="1">
            <a:off x="9891927" y="1771584"/>
            <a:ext cx="552630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Ellipse 168"/>
          <p:cNvSpPr/>
          <p:nvPr/>
        </p:nvSpPr>
        <p:spPr>
          <a:xfrm>
            <a:off x="9653827" y="103073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0" name="Ellipse 169"/>
          <p:cNvSpPr/>
          <p:nvPr/>
        </p:nvSpPr>
        <p:spPr>
          <a:xfrm>
            <a:off x="8603458" y="45762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10395329" y="152565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2" name="Ellipse 171"/>
          <p:cNvSpPr/>
          <p:nvPr/>
        </p:nvSpPr>
        <p:spPr>
          <a:xfrm>
            <a:off x="8814694" y="154333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3" name="Ellipse 172"/>
          <p:cNvSpPr/>
          <p:nvPr/>
        </p:nvSpPr>
        <p:spPr>
          <a:xfrm>
            <a:off x="9723852" y="202530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4" name="Ellipse 173"/>
          <p:cNvSpPr/>
          <p:nvPr/>
        </p:nvSpPr>
        <p:spPr>
          <a:xfrm>
            <a:off x="11102954" y="202530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10118984" y="252285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76" name="Gerade Verbindung mit Pfeil 175"/>
          <p:cNvCxnSpPr>
            <a:stCxn id="171" idx="5"/>
            <a:endCxn id="174" idx="0"/>
          </p:cNvCxnSpPr>
          <p:nvPr/>
        </p:nvCxnSpPr>
        <p:spPr>
          <a:xfrm>
            <a:off x="10682251" y="1771584"/>
            <a:ext cx="588778" cy="253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Ellipse 176"/>
          <p:cNvSpPr/>
          <p:nvPr/>
        </p:nvSpPr>
        <p:spPr>
          <a:xfrm>
            <a:off x="10750437" y="252285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78" name="Gerade Verbindung mit Pfeil 177"/>
          <p:cNvCxnSpPr>
            <a:stCxn id="174" idx="3"/>
            <a:endCxn id="177" idx="0"/>
          </p:cNvCxnSpPr>
          <p:nvPr/>
        </p:nvCxnSpPr>
        <p:spPr>
          <a:xfrm flipH="1">
            <a:off x="10918512" y="2271235"/>
            <a:ext cx="233670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173" idx="5"/>
            <a:endCxn id="175" idx="0"/>
          </p:cNvCxnSpPr>
          <p:nvPr/>
        </p:nvCxnSpPr>
        <p:spPr>
          <a:xfrm>
            <a:off x="10010774" y="2271235"/>
            <a:ext cx="276285" cy="25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169" idx="5"/>
            <a:endCxn id="171" idx="0"/>
          </p:cNvCxnSpPr>
          <p:nvPr/>
        </p:nvCxnSpPr>
        <p:spPr>
          <a:xfrm>
            <a:off x="9940749" y="1276672"/>
            <a:ext cx="622655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>
            <a:endCxn id="170" idx="0"/>
          </p:cNvCxnSpPr>
          <p:nvPr/>
        </p:nvCxnSpPr>
        <p:spPr>
          <a:xfrm flipH="1">
            <a:off x="8771533" y="242529"/>
            <a:ext cx="3222" cy="215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>
            <a:stCxn id="169" idx="3"/>
            <a:endCxn id="172" idx="0"/>
          </p:cNvCxnSpPr>
          <p:nvPr/>
        </p:nvCxnSpPr>
        <p:spPr>
          <a:xfrm flipH="1">
            <a:off x="8982769" y="1276672"/>
            <a:ext cx="720286" cy="266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Ellipse 182"/>
          <p:cNvSpPr/>
          <p:nvPr/>
        </p:nvSpPr>
        <p:spPr>
          <a:xfrm>
            <a:off x="7612200" y="103073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-7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84" name="Gerade Verbindung mit Pfeil 183"/>
          <p:cNvCxnSpPr>
            <a:stCxn id="170" idx="3"/>
            <a:endCxn id="183" idx="0"/>
          </p:cNvCxnSpPr>
          <p:nvPr/>
        </p:nvCxnSpPr>
        <p:spPr>
          <a:xfrm flipH="1">
            <a:off x="7780275" y="703559"/>
            <a:ext cx="872411" cy="327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Ellipse 184"/>
          <p:cNvSpPr/>
          <p:nvPr/>
        </p:nvSpPr>
        <p:spPr>
          <a:xfrm>
            <a:off x="9165304" y="203824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6" name="Ellipse 185"/>
          <p:cNvSpPr/>
          <p:nvPr/>
        </p:nvSpPr>
        <p:spPr>
          <a:xfrm>
            <a:off x="8435383" y="203824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/>
          <p:cNvCxnSpPr>
            <a:stCxn id="172" idx="5"/>
            <a:endCxn id="185" idx="0"/>
          </p:cNvCxnSpPr>
          <p:nvPr/>
        </p:nvCxnSpPr>
        <p:spPr>
          <a:xfrm>
            <a:off x="9101616" y="1789271"/>
            <a:ext cx="231763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72" idx="3"/>
            <a:endCxn id="186" idx="0"/>
          </p:cNvCxnSpPr>
          <p:nvPr/>
        </p:nvCxnSpPr>
        <p:spPr>
          <a:xfrm flipH="1">
            <a:off x="8603458" y="1789271"/>
            <a:ext cx="260464" cy="248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Ellipse 188"/>
          <p:cNvSpPr/>
          <p:nvPr/>
        </p:nvSpPr>
        <p:spPr>
          <a:xfrm>
            <a:off x="8073611" y="152565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0" name="Ellipse 189"/>
          <p:cNvSpPr/>
          <p:nvPr/>
        </p:nvSpPr>
        <p:spPr>
          <a:xfrm>
            <a:off x="7190679" y="152565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>
            <a:stCxn id="183" idx="5"/>
            <a:endCxn id="189" idx="0"/>
          </p:cNvCxnSpPr>
          <p:nvPr/>
        </p:nvCxnSpPr>
        <p:spPr>
          <a:xfrm>
            <a:off x="7899122" y="1276672"/>
            <a:ext cx="34256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83" idx="3"/>
            <a:endCxn id="190" idx="0"/>
          </p:cNvCxnSpPr>
          <p:nvPr/>
        </p:nvCxnSpPr>
        <p:spPr>
          <a:xfrm flipH="1">
            <a:off x="7358754" y="1276672"/>
            <a:ext cx="302674" cy="24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Ellipse 204"/>
          <p:cNvSpPr/>
          <p:nvPr/>
        </p:nvSpPr>
        <p:spPr>
          <a:xfrm>
            <a:off x="7840661" y="199363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6" name="Ellipse 205"/>
          <p:cNvSpPr/>
          <p:nvPr/>
        </p:nvSpPr>
        <p:spPr>
          <a:xfrm>
            <a:off x="7343690" y="201075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9" name="Gerade Verbindung mit Pfeil 228"/>
          <p:cNvCxnSpPr>
            <a:stCxn id="190" idx="5"/>
            <a:endCxn id="206" idx="0"/>
          </p:cNvCxnSpPr>
          <p:nvPr/>
        </p:nvCxnSpPr>
        <p:spPr>
          <a:xfrm>
            <a:off x="7477601" y="1771584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189" idx="3"/>
            <a:endCxn id="205" idx="0"/>
          </p:cNvCxnSpPr>
          <p:nvPr/>
        </p:nvCxnSpPr>
        <p:spPr>
          <a:xfrm flipH="1">
            <a:off x="8008736" y="1771584"/>
            <a:ext cx="114103" cy="22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170" idx="5"/>
            <a:endCxn id="169" idx="0"/>
          </p:cNvCxnSpPr>
          <p:nvPr/>
        </p:nvCxnSpPr>
        <p:spPr>
          <a:xfrm>
            <a:off x="8890380" y="703559"/>
            <a:ext cx="931522" cy="327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7356047" y="548555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cxnSp>
        <p:nvCxnSpPr>
          <p:cNvPr id="233" name="Gerade Verbindung mit Pfeil 232"/>
          <p:cNvCxnSpPr>
            <a:stCxn id="236" idx="3"/>
            <a:endCxn id="238" idx="0"/>
          </p:cNvCxnSpPr>
          <p:nvPr/>
        </p:nvCxnSpPr>
        <p:spPr>
          <a:xfrm flipH="1">
            <a:off x="3326893" y="3689106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Ellipse 233"/>
          <p:cNvSpPr/>
          <p:nvPr/>
        </p:nvSpPr>
        <p:spPr>
          <a:xfrm>
            <a:off x="3020929" y="299352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1985779" y="344317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3740009" y="344317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37" name="Ellipse 236"/>
          <p:cNvSpPr/>
          <p:nvPr/>
        </p:nvSpPr>
        <p:spPr>
          <a:xfrm>
            <a:off x="2523247" y="399213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38" name="Ellipse 237"/>
          <p:cNvSpPr/>
          <p:nvPr/>
        </p:nvSpPr>
        <p:spPr>
          <a:xfrm>
            <a:off x="3158818" y="399350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39" name="Ellipse 238"/>
          <p:cNvSpPr/>
          <p:nvPr/>
        </p:nvSpPr>
        <p:spPr>
          <a:xfrm>
            <a:off x="4106192" y="399213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40" name="Ellipse 239"/>
          <p:cNvSpPr/>
          <p:nvPr/>
        </p:nvSpPr>
        <p:spPr>
          <a:xfrm>
            <a:off x="3313474" y="45132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41" name="Gerade Verbindung mit Pfeil 240"/>
          <p:cNvCxnSpPr>
            <a:stCxn id="236" idx="5"/>
            <a:endCxn id="239" idx="0"/>
          </p:cNvCxnSpPr>
          <p:nvPr/>
        </p:nvCxnSpPr>
        <p:spPr>
          <a:xfrm>
            <a:off x="4026931" y="3689106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llipse 241"/>
          <p:cNvSpPr/>
          <p:nvPr/>
        </p:nvSpPr>
        <p:spPr>
          <a:xfrm>
            <a:off x="3886482" y="45132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43" name="Gerade Verbindung mit Pfeil 242"/>
          <p:cNvCxnSpPr>
            <a:stCxn id="239" idx="3"/>
            <a:endCxn id="242" idx="0"/>
          </p:cNvCxnSpPr>
          <p:nvPr/>
        </p:nvCxnSpPr>
        <p:spPr>
          <a:xfrm flipH="1">
            <a:off x="4054557" y="4238068"/>
            <a:ext cx="100863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>
            <a:stCxn id="238" idx="5"/>
            <a:endCxn id="240" idx="0"/>
          </p:cNvCxnSpPr>
          <p:nvPr/>
        </p:nvCxnSpPr>
        <p:spPr>
          <a:xfrm>
            <a:off x="3445740" y="4239434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/>
          <p:cNvCxnSpPr>
            <a:stCxn id="234" idx="5"/>
            <a:endCxn id="236" idx="0"/>
          </p:cNvCxnSpPr>
          <p:nvPr/>
        </p:nvCxnSpPr>
        <p:spPr>
          <a:xfrm>
            <a:off x="3307851" y="3239463"/>
            <a:ext cx="600233" cy="20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/>
          <p:cNvCxnSpPr>
            <a:stCxn id="234" idx="3"/>
            <a:endCxn id="235" idx="0"/>
          </p:cNvCxnSpPr>
          <p:nvPr/>
        </p:nvCxnSpPr>
        <p:spPr>
          <a:xfrm flipH="1">
            <a:off x="2153854" y="3239463"/>
            <a:ext cx="916303" cy="20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/>
          <p:cNvCxnSpPr>
            <a:stCxn id="235" idx="5"/>
            <a:endCxn id="237" idx="0"/>
          </p:cNvCxnSpPr>
          <p:nvPr/>
        </p:nvCxnSpPr>
        <p:spPr>
          <a:xfrm>
            <a:off x="2272701" y="3689106"/>
            <a:ext cx="418621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lipse 247"/>
          <p:cNvSpPr/>
          <p:nvPr/>
        </p:nvSpPr>
        <p:spPr>
          <a:xfrm>
            <a:off x="1110168" y="399213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-7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49" name="Gerade Verbindung mit Pfeil 248"/>
          <p:cNvCxnSpPr>
            <a:stCxn id="235" idx="3"/>
            <a:endCxn id="248" idx="0"/>
          </p:cNvCxnSpPr>
          <p:nvPr/>
        </p:nvCxnSpPr>
        <p:spPr>
          <a:xfrm flipH="1">
            <a:off x="1278243" y="3689106"/>
            <a:ext cx="756764" cy="303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Ellipse 249"/>
          <p:cNvSpPr/>
          <p:nvPr/>
        </p:nvSpPr>
        <p:spPr>
          <a:xfrm>
            <a:off x="2678687" y="451378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2175603" y="45132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52" name="Gerade Verbindung mit Pfeil 251"/>
          <p:cNvCxnSpPr>
            <a:stCxn id="237" idx="5"/>
            <a:endCxn id="250" idx="0"/>
          </p:cNvCxnSpPr>
          <p:nvPr/>
        </p:nvCxnSpPr>
        <p:spPr>
          <a:xfrm>
            <a:off x="2810169" y="4238068"/>
            <a:ext cx="36593" cy="275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>
            <a:stCxn id="237" idx="3"/>
            <a:endCxn id="251" idx="0"/>
          </p:cNvCxnSpPr>
          <p:nvPr/>
        </p:nvCxnSpPr>
        <p:spPr>
          <a:xfrm flipH="1">
            <a:off x="2343678" y="4238068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Ellipse 253"/>
          <p:cNvSpPr/>
          <p:nvPr/>
        </p:nvSpPr>
        <p:spPr>
          <a:xfrm>
            <a:off x="1544834" y="441322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661902" y="441322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56" name="Gerade Verbindung mit Pfeil 255"/>
          <p:cNvCxnSpPr>
            <a:stCxn id="248" idx="5"/>
            <a:endCxn id="254" idx="0"/>
          </p:cNvCxnSpPr>
          <p:nvPr/>
        </p:nvCxnSpPr>
        <p:spPr>
          <a:xfrm>
            <a:off x="1397090" y="4238068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248" idx="3"/>
            <a:endCxn id="255" idx="0"/>
          </p:cNvCxnSpPr>
          <p:nvPr/>
        </p:nvCxnSpPr>
        <p:spPr>
          <a:xfrm flipH="1">
            <a:off x="829977" y="4238068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Ellipse 257"/>
          <p:cNvSpPr/>
          <p:nvPr/>
        </p:nvSpPr>
        <p:spPr>
          <a:xfrm>
            <a:off x="1311884" y="48812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9" name="Ellipse 258"/>
          <p:cNvSpPr/>
          <p:nvPr/>
        </p:nvSpPr>
        <p:spPr>
          <a:xfrm>
            <a:off x="814913" y="489833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60" name="Gerade Verbindung mit Pfeil 259"/>
          <p:cNvCxnSpPr>
            <a:stCxn id="255" idx="5"/>
            <a:endCxn id="259" idx="0"/>
          </p:cNvCxnSpPr>
          <p:nvPr/>
        </p:nvCxnSpPr>
        <p:spPr>
          <a:xfrm>
            <a:off x="948824" y="4659163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mit Pfeil 260"/>
          <p:cNvCxnSpPr>
            <a:stCxn id="254" idx="3"/>
            <a:endCxn id="258" idx="0"/>
          </p:cNvCxnSpPr>
          <p:nvPr/>
        </p:nvCxnSpPr>
        <p:spPr>
          <a:xfrm flipH="1">
            <a:off x="1479959" y="4659163"/>
            <a:ext cx="114103" cy="22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mit Pfeil 261"/>
          <p:cNvCxnSpPr>
            <a:endCxn id="234" idx="0"/>
          </p:cNvCxnSpPr>
          <p:nvPr/>
        </p:nvCxnSpPr>
        <p:spPr>
          <a:xfrm>
            <a:off x="3178032" y="2617390"/>
            <a:ext cx="10972" cy="376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feld 262"/>
          <p:cNvSpPr txBox="1"/>
          <p:nvPr/>
        </p:nvSpPr>
        <p:spPr>
          <a:xfrm>
            <a:off x="827270" y="3436134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3.</a:t>
            </a:r>
            <a:endParaRPr lang="de-DE" sz="1200" dirty="0"/>
          </a:p>
        </p:txBody>
      </p:sp>
      <p:cxnSp>
        <p:nvCxnSpPr>
          <p:cNvPr id="264" name="Gerade Verbindung mit Pfeil 263"/>
          <p:cNvCxnSpPr>
            <a:stCxn id="267" idx="3"/>
            <a:endCxn id="269" idx="0"/>
          </p:cNvCxnSpPr>
          <p:nvPr/>
        </p:nvCxnSpPr>
        <p:spPr>
          <a:xfrm flipH="1">
            <a:off x="8136258" y="3944543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7830294" y="324896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6" name="Ellipse 265"/>
          <p:cNvSpPr/>
          <p:nvPr/>
        </p:nvSpPr>
        <p:spPr>
          <a:xfrm>
            <a:off x="6795144" y="36986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7" name="Ellipse 266"/>
          <p:cNvSpPr/>
          <p:nvPr/>
        </p:nvSpPr>
        <p:spPr>
          <a:xfrm>
            <a:off x="8549374" y="36986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8" name="Ellipse 267"/>
          <p:cNvSpPr/>
          <p:nvPr/>
        </p:nvSpPr>
        <p:spPr>
          <a:xfrm>
            <a:off x="7332612" y="424757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7968183" y="424893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70" name="Ellipse 269"/>
          <p:cNvSpPr/>
          <p:nvPr/>
        </p:nvSpPr>
        <p:spPr>
          <a:xfrm>
            <a:off x="8915557" y="424757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71" name="Ellipse 270"/>
          <p:cNvSpPr/>
          <p:nvPr/>
        </p:nvSpPr>
        <p:spPr>
          <a:xfrm>
            <a:off x="8122839" y="476864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72" name="Gerade Verbindung mit Pfeil 271"/>
          <p:cNvCxnSpPr>
            <a:stCxn id="267" idx="5"/>
            <a:endCxn id="270" idx="0"/>
          </p:cNvCxnSpPr>
          <p:nvPr/>
        </p:nvCxnSpPr>
        <p:spPr>
          <a:xfrm>
            <a:off x="8836296" y="3944543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Ellipse 272"/>
          <p:cNvSpPr/>
          <p:nvPr/>
        </p:nvSpPr>
        <p:spPr>
          <a:xfrm>
            <a:off x="8695847" y="476864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70" idx="3"/>
            <a:endCxn id="273" idx="0"/>
          </p:cNvCxnSpPr>
          <p:nvPr/>
        </p:nvCxnSpPr>
        <p:spPr>
          <a:xfrm flipH="1">
            <a:off x="8863922" y="4493505"/>
            <a:ext cx="100863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9" idx="5"/>
            <a:endCxn id="271" idx="0"/>
          </p:cNvCxnSpPr>
          <p:nvPr/>
        </p:nvCxnSpPr>
        <p:spPr>
          <a:xfrm>
            <a:off x="8255105" y="4494871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65" idx="5"/>
            <a:endCxn id="267" idx="0"/>
          </p:cNvCxnSpPr>
          <p:nvPr/>
        </p:nvCxnSpPr>
        <p:spPr>
          <a:xfrm>
            <a:off x="8117216" y="3494900"/>
            <a:ext cx="600233" cy="20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5" idx="3"/>
            <a:endCxn id="266" idx="0"/>
          </p:cNvCxnSpPr>
          <p:nvPr/>
        </p:nvCxnSpPr>
        <p:spPr>
          <a:xfrm flipH="1">
            <a:off x="6963219" y="3494900"/>
            <a:ext cx="916303" cy="20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/>
          <p:cNvCxnSpPr>
            <a:stCxn id="266" idx="5"/>
            <a:endCxn id="268" idx="0"/>
          </p:cNvCxnSpPr>
          <p:nvPr/>
        </p:nvCxnSpPr>
        <p:spPr>
          <a:xfrm>
            <a:off x="7082066" y="3944543"/>
            <a:ext cx="418621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Ellipse 278"/>
          <p:cNvSpPr/>
          <p:nvPr/>
        </p:nvSpPr>
        <p:spPr>
          <a:xfrm>
            <a:off x="5919533" y="424757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80" name="Gerade Verbindung mit Pfeil 279"/>
          <p:cNvCxnSpPr>
            <a:stCxn id="266" idx="3"/>
            <a:endCxn id="279" idx="0"/>
          </p:cNvCxnSpPr>
          <p:nvPr/>
        </p:nvCxnSpPr>
        <p:spPr>
          <a:xfrm flipH="1">
            <a:off x="6087608" y="3944543"/>
            <a:ext cx="756764" cy="303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7488052" y="476921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2" name="Ellipse 281"/>
          <p:cNvSpPr/>
          <p:nvPr/>
        </p:nvSpPr>
        <p:spPr>
          <a:xfrm>
            <a:off x="6984968" y="476864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83" name="Gerade Verbindung mit Pfeil 282"/>
          <p:cNvCxnSpPr>
            <a:stCxn id="268" idx="5"/>
            <a:endCxn id="281" idx="0"/>
          </p:cNvCxnSpPr>
          <p:nvPr/>
        </p:nvCxnSpPr>
        <p:spPr>
          <a:xfrm>
            <a:off x="7619534" y="4493505"/>
            <a:ext cx="36593" cy="275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/>
          <p:cNvCxnSpPr>
            <a:stCxn id="268" idx="3"/>
            <a:endCxn id="282" idx="0"/>
          </p:cNvCxnSpPr>
          <p:nvPr/>
        </p:nvCxnSpPr>
        <p:spPr>
          <a:xfrm flipH="1">
            <a:off x="7153043" y="4493505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Ellipse 284"/>
          <p:cNvSpPr/>
          <p:nvPr/>
        </p:nvSpPr>
        <p:spPr>
          <a:xfrm>
            <a:off x="6354199" y="466866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6" name="Ellipse 285"/>
          <p:cNvSpPr/>
          <p:nvPr/>
        </p:nvSpPr>
        <p:spPr>
          <a:xfrm>
            <a:off x="5471267" y="466866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87" name="Gerade Verbindung mit Pfeil 286"/>
          <p:cNvCxnSpPr>
            <a:stCxn id="279" idx="5"/>
            <a:endCxn id="285" idx="0"/>
          </p:cNvCxnSpPr>
          <p:nvPr/>
        </p:nvCxnSpPr>
        <p:spPr>
          <a:xfrm>
            <a:off x="6206455" y="4493505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>
            <a:stCxn id="279" idx="3"/>
            <a:endCxn id="286" idx="0"/>
          </p:cNvCxnSpPr>
          <p:nvPr/>
        </p:nvCxnSpPr>
        <p:spPr>
          <a:xfrm flipH="1">
            <a:off x="5639342" y="4493505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Ellipse 289"/>
          <p:cNvSpPr/>
          <p:nvPr/>
        </p:nvSpPr>
        <p:spPr>
          <a:xfrm>
            <a:off x="5624278" y="515377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6" idx="5"/>
            <a:endCxn id="290" idx="0"/>
          </p:cNvCxnSpPr>
          <p:nvPr/>
        </p:nvCxnSpPr>
        <p:spPr>
          <a:xfrm>
            <a:off x="5758189" y="4914600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/>
          <p:cNvCxnSpPr>
            <a:endCxn id="265" idx="0"/>
          </p:cNvCxnSpPr>
          <p:nvPr/>
        </p:nvCxnSpPr>
        <p:spPr>
          <a:xfrm>
            <a:off x="7987397" y="2872827"/>
            <a:ext cx="10972" cy="376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feld 293"/>
          <p:cNvSpPr txBox="1"/>
          <p:nvPr/>
        </p:nvSpPr>
        <p:spPr>
          <a:xfrm>
            <a:off x="5636635" y="3691571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4.</a:t>
            </a:r>
            <a:endParaRPr lang="de-DE" sz="1200" dirty="0"/>
          </a:p>
        </p:txBody>
      </p:sp>
    </p:spTree>
    <p:extLst>
      <p:ext uri="{BB962C8B-B14F-4D97-AF65-F5344CB8AC3E}">
        <p14:creationId xmlns="" xmlns:p14="http://schemas.microsoft.com/office/powerpoint/2010/main" val="382775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5" y="382211"/>
            <a:ext cx="175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Bsp.: </a:t>
            </a:r>
            <a:r>
              <a:rPr lang="de-DE" sz="1200" dirty="0" smtClean="0"/>
              <a:t>13, </a:t>
            </a:r>
            <a:r>
              <a:rPr lang="de-DE" sz="1200" dirty="0"/>
              <a:t>-</a:t>
            </a:r>
            <a:r>
              <a:rPr lang="de-DE" sz="1200" dirty="0" smtClean="0"/>
              <a:t>7, 45, 12, </a:t>
            </a:r>
            <a:r>
              <a:rPr lang="de-DE" sz="1200" dirty="0"/>
              <a:t>-1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005" y="1395671"/>
            <a:ext cx="152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Löschen von 45</a:t>
            </a:r>
            <a:r>
              <a:rPr lang="de-DE" sz="1200" dirty="0"/>
              <a:t>	</a:t>
            </a:r>
            <a:endParaRPr lang="de-DE" sz="1200" dirty="0" smtClean="0"/>
          </a:p>
        </p:txBody>
      </p:sp>
      <p:cxnSp>
        <p:nvCxnSpPr>
          <p:cNvPr id="264" name="Gerade Verbindung mit Pfeil 263"/>
          <p:cNvCxnSpPr>
            <a:stCxn id="267" idx="3"/>
            <a:endCxn id="269" idx="0"/>
          </p:cNvCxnSpPr>
          <p:nvPr/>
        </p:nvCxnSpPr>
        <p:spPr>
          <a:xfrm flipH="1">
            <a:off x="4259053" y="1274476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3953089" y="5788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6" name="Ellipse 265"/>
          <p:cNvSpPr/>
          <p:nvPr/>
        </p:nvSpPr>
        <p:spPr>
          <a:xfrm>
            <a:off x="2917939" y="102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7" name="Ellipse 266"/>
          <p:cNvSpPr/>
          <p:nvPr/>
        </p:nvSpPr>
        <p:spPr>
          <a:xfrm>
            <a:off x="4672169" y="102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8" name="Ellipse 267"/>
          <p:cNvSpPr/>
          <p:nvPr/>
        </p:nvSpPr>
        <p:spPr>
          <a:xfrm>
            <a:off x="3455407" y="15775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4090978" y="157887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70" name="Ellipse 269"/>
          <p:cNvSpPr/>
          <p:nvPr/>
        </p:nvSpPr>
        <p:spPr>
          <a:xfrm>
            <a:off x="5038352" y="15775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71" name="Ellipse 270"/>
          <p:cNvSpPr/>
          <p:nvPr/>
        </p:nvSpPr>
        <p:spPr>
          <a:xfrm>
            <a:off x="4245634" y="2098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72" name="Gerade Verbindung mit Pfeil 271"/>
          <p:cNvCxnSpPr>
            <a:stCxn id="267" idx="5"/>
            <a:endCxn id="270" idx="0"/>
          </p:cNvCxnSpPr>
          <p:nvPr/>
        </p:nvCxnSpPr>
        <p:spPr>
          <a:xfrm>
            <a:off x="4959091" y="1274476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Ellipse 272"/>
          <p:cNvSpPr/>
          <p:nvPr/>
        </p:nvSpPr>
        <p:spPr>
          <a:xfrm>
            <a:off x="4818642" y="2098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70" idx="3"/>
            <a:endCxn id="273" idx="0"/>
          </p:cNvCxnSpPr>
          <p:nvPr/>
        </p:nvCxnSpPr>
        <p:spPr>
          <a:xfrm flipH="1">
            <a:off x="4986717" y="1823438"/>
            <a:ext cx="100863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9" idx="5"/>
            <a:endCxn id="271" idx="0"/>
          </p:cNvCxnSpPr>
          <p:nvPr/>
        </p:nvCxnSpPr>
        <p:spPr>
          <a:xfrm>
            <a:off x="4377900" y="1824804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65" idx="5"/>
            <a:endCxn id="267" idx="0"/>
          </p:cNvCxnSpPr>
          <p:nvPr/>
        </p:nvCxnSpPr>
        <p:spPr>
          <a:xfrm>
            <a:off x="4240011" y="824833"/>
            <a:ext cx="600233" cy="20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5" idx="3"/>
            <a:endCxn id="266" idx="0"/>
          </p:cNvCxnSpPr>
          <p:nvPr/>
        </p:nvCxnSpPr>
        <p:spPr>
          <a:xfrm flipH="1">
            <a:off x="3086014" y="824833"/>
            <a:ext cx="916303" cy="20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/>
          <p:cNvCxnSpPr>
            <a:stCxn id="266" idx="5"/>
            <a:endCxn id="268" idx="0"/>
          </p:cNvCxnSpPr>
          <p:nvPr/>
        </p:nvCxnSpPr>
        <p:spPr>
          <a:xfrm>
            <a:off x="3204861" y="1274476"/>
            <a:ext cx="418621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Ellipse 278"/>
          <p:cNvSpPr/>
          <p:nvPr/>
        </p:nvSpPr>
        <p:spPr>
          <a:xfrm>
            <a:off x="2042328" y="15775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80" name="Gerade Verbindung mit Pfeil 279"/>
          <p:cNvCxnSpPr>
            <a:stCxn id="266" idx="3"/>
            <a:endCxn id="279" idx="0"/>
          </p:cNvCxnSpPr>
          <p:nvPr/>
        </p:nvCxnSpPr>
        <p:spPr>
          <a:xfrm flipH="1">
            <a:off x="2210403" y="1274476"/>
            <a:ext cx="756764" cy="303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3610847" y="209915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2" name="Ellipse 281"/>
          <p:cNvSpPr/>
          <p:nvPr/>
        </p:nvSpPr>
        <p:spPr>
          <a:xfrm>
            <a:off x="3107763" y="2098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83" name="Gerade Verbindung mit Pfeil 282"/>
          <p:cNvCxnSpPr>
            <a:stCxn id="268" idx="5"/>
            <a:endCxn id="281" idx="0"/>
          </p:cNvCxnSpPr>
          <p:nvPr/>
        </p:nvCxnSpPr>
        <p:spPr>
          <a:xfrm>
            <a:off x="3742329" y="1823438"/>
            <a:ext cx="36593" cy="275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/>
          <p:cNvCxnSpPr>
            <a:stCxn id="268" idx="3"/>
            <a:endCxn id="282" idx="0"/>
          </p:cNvCxnSpPr>
          <p:nvPr/>
        </p:nvCxnSpPr>
        <p:spPr>
          <a:xfrm flipH="1">
            <a:off x="3275838" y="1823438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Ellipse 284"/>
          <p:cNvSpPr/>
          <p:nvPr/>
        </p:nvSpPr>
        <p:spPr>
          <a:xfrm>
            <a:off x="2476994" y="19985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6" name="Ellipse 285"/>
          <p:cNvSpPr/>
          <p:nvPr/>
        </p:nvSpPr>
        <p:spPr>
          <a:xfrm>
            <a:off x="1594062" y="19985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87" name="Gerade Verbindung mit Pfeil 286"/>
          <p:cNvCxnSpPr>
            <a:stCxn id="279" idx="5"/>
            <a:endCxn id="285" idx="0"/>
          </p:cNvCxnSpPr>
          <p:nvPr/>
        </p:nvCxnSpPr>
        <p:spPr>
          <a:xfrm>
            <a:off x="2329250" y="1823438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>
            <a:stCxn id="279" idx="3"/>
            <a:endCxn id="286" idx="0"/>
          </p:cNvCxnSpPr>
          <p:nvPr/>
        </p:nvCxnSpPr>
        <p:spPr>
          <a:xfrm flipH="1">
            <a:off x="1762137" y="1823438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Ellipse 289"/>
          <p:cNvSpPr/>
          <p:nvPr/>
        </p:nvSpPr>
        <p:spPr>
          <a:xfrm>
            <a:off x="1747073" y="24837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6" idx="5"/>
            <a:endCxn id="290" idx="0"/>
          </p:cNvCxnSpPr>
          <p:nvPr/>
        </p:nvCxnSpPr>
        <p:spPr>
          <a:xfrm>
            <a:off x="1880984" y="2244533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/>
          <p:cNvCxnSpPr>
            <a:endCxn id="265" idx="0"/>
          </p:cNvCxnSpPr>
          <p:nvPr/>
        </p:nvCxnSpPr>
        <p:spPr>
          <a:xfrm>
            <a:off x="4121164" y="416541"/>
            <a:ext cx="0" cy="16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feld 293"/>
          <p:cNvSpPr txBox="1"/>
          <p:nvPr/>
        </p:nvSpPr>
        <p:spPr>
          <a:xfrm>
            <a:off x="1759430" y="1021504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cxnSp>
        <p:nvCxnSpPr>
          <p:cNvPr id="339" name="Gerade Verbindung mit Pfeil 338"/>
          <p:cNvCxnSpPr>
            <a:stCxn id="342" idx="3"/>
            <a:endCxn id="344" idx="0"/>
          </p:cNvCxnSpPr>
          <p:nvPr/>
        </p:nvCxnSpPr>
        <p:spPr>
          <a:xfrm flipH="1">
            <a:off x="9167938" y="1274476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Ellipse 339"/>
          <p:cNvSpPr/>
          <p:nvPr/>
        </p:nvSpPr>
        <p:spPr>
          <a:xfrm>
            <a:off x="8861974" y="5788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41" name="Ellipse 340"/>
          <p:cNvSpPr/>
          <p:nvPr/>
        </p:nvSpPr>
        <p:spPr>
          <a:xfrm>
            <a:off x="7826824" y="102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42" name="Ellipse 341"/>
          <p:cNvSpPr/>
          <p:nvPr/>
        </p:nvSpPr>
        <p:spPr>
          <a:xfrm>
            <a:off x="9581054" y="102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43" name="Ellipse 342"/>
          <p:cNvSpPr/>
          <p:nvPr/>
        </p:nvSpPr>
        <p:spPr>
          <a:xfrm>
            <a:off x="8364292" y="15775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44" name="Ellipse 343"/>
          <p:cNvSpPr/>
          <p:nvPr/>
        </p:nvSpPr>
        <p:spPr>
          <a:xfrm>
            <a:off x="8999863" y="157887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45" name="Ellipse 344"/>
          <p:cNvSpPr/>
          <p:nvPr/>
        </p:nvSpPr>
        <p:spPr>
          <a:xfrm>
            <a:off x="9947237" y="15775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46" name="Ellipse 345"/>
          <p:cNvSpPr/>
          <p:nvPr/>
        </p:nvSpPr>
        <p:spPr>
          <a:xfrm>
            <a:off x="9154519" y="2098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47" name="Gerade Verbindung mit Pfeil 346"/>
          <p:cNvCxnSpPr>
            <a:stCxn id="342" idx="5"/>
            <a:endCxn id="345" idx="0"/>
          </p:cNvCxnSpPr>
          <p:nvPr/>
        </p:nvCxnSpPr>
        <p:spPr>
          <a:xfrm>
            <a:off x="9867976" y="1274476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Ellipse 347"/>
          <p:cNvSpPr/>
          <p:nvPr/>
        </p:nvSpPr>
        <p:spPr>
          <a:xfrm>
            <a:off x="9727527" y="2098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49" name="Gerade Verbindung mit Pfeil 348"/>
          <p:cNvCxnSpPr>
            <a:stCxn id="345" idx="3"/>
            <a:endCxn id="348" idx="0"/>
          </p:cNvCxnSpPr>
          <p:nvPr/>
        </p:nvCxnSpPr>
        <p:spPr>
          <a:xfrm flipH="1">
            <a:off x="9895602" y="1823438"/>
            <a:ext cx="100863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rade Verbindung mit Pfeil 349"/>
          <p:cNvCxnSpPr>
            <a:stCxn id="344" idx="5"/>
            <a:endCxn id="346" idx="0"/>
          </p:cNvCxnSpPr>
          <p:nvPr/>
        </p:nvCxnSpPr>
        <p:spPr>
          <a:xfrm>
            <a:off x="9286785" y="1824804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 Verbindung mit Pfeil 350"/>
          <p:cNvCxnSpPr>
            <a:stCxn id="340" idx="5"/>
            <a:endCxn id="342" idx="0"/>
          </p:cNvCxnSpPr>
          <p:nvPr/>
        </p:nvCxnSpPr>
        <p:spPr>
          <a:xfrm>
            <a:off x="9148896" y="824833"/>
            <a:ext cx="600233" cy="203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mit Pfeil 351"/>
          <p:cNvCxnSpPr>
            <a:stCxn id="340" idx="3"/>
            <a:endCxn id="341" idx="0"/>
          </p:cNvCxnSpPr>
          <p:nvPr/>
        </p:nvCxnSpPr>
        <p:spPr>
          <a:xfrm flipH="1">
            <a:off x="7994899" y="824833"/>
            <a:ext cx="916303" cy="203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>
            <a:stCxn id="341" idx="5"/>
            <a:endCxn id="343" idx="0"/>
          </p:cNvCxnSpPr>
          <p:nvPr/>
        </p:nvCxnSpPr>
        <p:spPr>
          <a:xfrm>
            <a:off x="8113746" y="1274476"/>
            <a:ext cx="418621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Ellipse 353"/>
          <p:cNvSpPr/>
          <p:nvPr/>
        </p:nvSpPr>
        <p:spPr>
          <a:xfrm>
            <a:off x="6951213" y="15775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55" name="Gerade Verbindung mit Pfeil 354"/>
          <p:cNvCxnSpPr>
            <a:stCxn id="341" idx="3"/>
            <a:endCxn id="354" idx="0"/>
          </p:cNvCxnSpPr>
          <p:nvPr/>
        </p:nvCxnSpPr>
        <p:spPr>
          <a:xfrm flipH="1">
            <a:off x="7119288" y="1274476"/>
            <a:ext cx="756764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Ellipse 355"/>
          <p:cNvSpPr/>
          <p:nvPr/>
        </p:nvSpPr>
        <p:spPr>
          <a:xfrm>
            <a:off x="8519732" y="209915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57" name="Ellipse 356"/>
          <p:cNvSpPr/>
          <p:nvPr/>
        </p:nvSpPr>
        <p:spPr>
          <a:xfrm>
            <a:off x="8016648" y="2098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58" name="Gerade Verbindung mit Pfeil 357"/>
          <p:cNvCxnSpPr>
            <a:stCxn id="343" idx="5"/>
            <a:endCxn id="356" idx="0"/>
          </p:cNvCxnSpPr>
          <p:nvPr/>
        </p:nvCxnSpPr>
        <p:spPr>
          <a:xfrm>
            <a:off x="8651214" y="1823438"/>
            <a:ext cx="36593" cy="275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mit Pfeil 358"/>
          <p:cNvCxnSpPr>
            <a:stCxn id="343" idx="3"/>
            <a:endCxn id="357" idx="0"/>
          </p:cNvCxnSpPr>
          <p:nvPr/>
        </p:nvCxnSpPr>
        <p:spPr>
          <a:xfrm flipH="1">
            <a:off x="8184723" y="1823438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Ellipse 359"/>
          <p:cNvSpPr/>
          <p:nvPr/>
        </p:nvSpPr>
        <p:spPr>
          <a:xfrm>
            <a:off x="7385879" y="19985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61" name="Ellipse 360"/>
          <p:cNvSpPr/>
          <p:nvPr/>
        </p:nvSpPr>
        <p:spPr>
          <a:xfrm>
            <a:off x="6502947" y="19985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62" name="Gerade Verbindung mit Pfeil 361"/>
          <p:cNvCxnSpPr>
            <a:stCxn id="354" idx="5"/>
            <a:endCxn id="360" idx="0"/>
          </p:cNvCxnSpPr>
          <p:nvPr/>
        </p:nvCxnSpPr>
        <p:spPr>
          <a:xfrm>
            <a:off x="7238135" y="1823438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/>
          <p:cNvCxnSpPr>
            <a:stCxn id="354" idx="3"/>
            <a:endCxn id="361" idx="0"/>
          </p:cNvCxnSpPr>
          <p:nvPr/>
        </p:nvCxnSpPr>
        <p:spPr>
          <a:xfrm flipH="1">
            <a:off x="6671022" y="1823438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Ellipse 363"/>
          <p:cNvSpPr/>
          <p:nvPr/>
        </p:nvSpPr>
        <p:spPr>
          <a:xfrm>
            <a:off x="6655958" y="24837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65" name="Gerade Verbindung mit Pfeil 364"/>
          <p:cNvCxnSpPr>
            <a:stCxn id="361" idx="5"/>
            <a:endCxn id="364" idx="0"/>
          </p:cNvCxnSpPr>
          <p:nvPr/>
        </p:nvCxnSpPr>
        <p:spPr>
          <a:xfrm>
            <a:off x="6789869" y="2244533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Gerade Verbindung mit Pfeil 365"/>
          <p:cNvCxnSpPr>
            <a:endCxn id="340" idx="0"/>
          </p:cNvCxnSpPr>
          <p:nvPr/>
        </p:nvCxnSpPr>
        <p:spPr>
          <a:xfrm>
            <a:off x="9030049" y="416541"/>
            <a:ext cx="0" cy="162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feld 366"/>
          <p:cNvSpPr txBox="1"/>
          <p:nvPr/>
        </p:nvSpPr>
        <p:spPr>
          <a:xfrm>
            <a:off x="6668315" y="1021504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2.</a:t>
            </a:r>
            <a:endParaRPr lang="de-DE" sz="1200" dirty="0"/>
          </a:p>
        </p:txBody>
      </p:sp>
      <p:cxnSp>
        <p:nvCxnSpPr>
          <p:cNvPr id="368" name="Gerade Verbindung mit Pfeil 367"/>
          <p:cNvCxnSpPr>
            <a:stCxn id="371" idx="3"/>
            <a:endCxn id="373" idx="0"/>
          </p:cNvCxnSpPr>
          <p:nvPr/>
        </p:nvCxnSpPr>
        <p:spPr>
          <a:xfrm flipH="1">
            <a:off x="2983273" y="4850262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Ellipse 368"/>
          <p:cNvSpPr/>
          <p:nvPr/>
        </p:nvSpPr>
        <p:spPr>
          <a:xfrm>
            <a:off x="2829540" y="404832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70" name="Ellipse 369"/>
          <p:cNvSpPr/>
          <p:nvPr/>
        </p:nvSpPr>
        <p:spPr>
          <a:xfrm>
            <a:off x="2096611" y="346903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71" name="Ellipse 370"/>
          <p:cNvSpPr/>
          <p:nvPr/>
        </p:nvSpPr>
        <p:spPr>
          <a:xfrm>
            <a:off x="3396389" y="460432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72" name="Ellipse 371"/>
          <p:cNvSpPr/>
          <p:nvPr/>
        </p:nvSpPr>
        <p:spPr>
          <a:xfrm>
            <a:off x="2152092" y="460432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73" name="Ellipse 372"/>
          <p:cNvSpPr/>
          <p:nvPr/>
        </p:nvSpPr>
        <p:spPr>
          <a:xfrm>
            <a:off x="2815198" y="515465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74" name="Ellipse 373"/>
          <p:cNvSpPr/>
          <p:nvPr/>
        </p:nvSpPr>
        <p:spPr>
          <a:xfrm>
            <a:off x="3762572" y="515329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75" name="Ellipse 374"/>
          <p:cNvSpPr/>
          <p:nvPr/>
        </p:nvSpPr>
        <p:spPr>
          <a:xfrm>
            <a:off x="2969854" y="567436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76" name="Gerade Verbindung mit Pfeil 375"/>
          <p:cNvCxnSpPr>
            <a:stCxn id="371" idx="5"/>
            <a:endCxn id="374" idx="0"/>
          </p:cNvCxnSpPr>
          <p:nvPr/>
        </p:nvCxnSpPr>
        <p:spPr>
          <a:xfrm>
            <a:off x="3683311" y="4850262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Ellipse 376"/>
          <p:cNvSpPr/>
          <p:nvPr/>
        </p:nvSpPr>
        <p:spPr>
          <a:xfrm>
            <a:off x="3542862" y="567436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78" name="Gerade Verbindung mit Pfeil 377"/>
          <p:cNvCxnSpPr>
            <a:stCxn id="374" idx="3"/>
            <a:endCxn id="377" idx="0"/>
          </p:cNvCxnSpPr>
          <p:nvPr/>
        </p:nvCxnSpPr>
        <p:spPr>
          <a:xfrm flipH="1">
            <a:off x="3710937" y="5399224"/>
            <a:ext cx="100863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 Verbindung mit Pfeil 378"/>
          <p:cNvCxnSpPr>
            <a:stCxn id="373" idx="5"/>
            <a:endCxn id="375" idx="0"/>
          </p:cNvCxnSpPr>
          <p:nvPr/>
        </p:nvCxnSpPr>
        <p:spPr>
          <a:xfrm>
            <a:off x="3102120" y="5400590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mit Pfeil 379"/>
          <p:cNvCxnSpPr>
            <a:stCxn id="369" idx="5"/>
            <a:endCxn id="371" idx="0"/>
          </p:cNvCxnSpPr>
          <p:nvPr/>
        </p:nvCxnSpPr>
        <p:spPr>
          <a:xfrm>
            <a:off x="3116462" y="4294262"/>
            <a:ext cx="448002" cy="31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 Verbindung mit Pfeil 380"/>
          <p:cNvCxnSpPr>
            <a:endCxn id="370" idx="0"/>
          </p:cNvCxnSpPr>
          <p:nvPr/>
        </p:nvCxnSpPr>
        <p:spPr>
          <a:xfrm flipH="1">
            <a:off x="2264686" y="3193892"/>
            <a:ext cx="9886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>
            <a:stCxn id="369" idx="3"/>
            <a:endCxn id="372" idx="0"/>
          </p:cNvCxnSpPr>
          <p:nvPr/>
        </p:nvCxnSpPr>
        <p:spPr>
          <a:xfrm flipH="1">
            <a:off x="2320167" y="4294262"/>
            <a:ext cx="558601" cy="3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Ellipse 382"/>
          <p:cNvSpPr/>
          <p:nvPr/>
        </p:nvSpPr>
        <p:spPr>
          <a:xfrm>
            <a:off x="1103053" y="408646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84" name="Gerade Verbindung mit Pfeil 383"/>
          <p:cNvCxnSpPr>
            <a:stCxn id="370" idx="3"/>
            <a:endCxn id="383" idx="0"/>
          </p:cNvCxnSpPr>
          <p:nvPr/>
        </p:nvCxnSpPr>
        <p:spPr>
          <a:xfrm flipH="1">
            <a:off x="1271128" y="3714967"/>
            <a:ext cx="874711" cy="37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Ellipse 384"/>
          <p:cNvSpPr/>
          <p:nvPr/>
        </p:nvSpPr>
        <p:spPr>
          <a:xfrm>
            <a:off x="2307532" y="512597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86" name="Ellipse 385"/>
          <p:cNvSpPr/>
          <p:nvPr/>
        </p:nvSpPr>
        <p:spPr>
          <a:xfrm>
            <a:off x="1804448" y="51254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87" name="Gerade Verbindung mit Pfeil 386"/>
          <p:cNvCxnSpPr>
            <a:stCxn id="372" idx="5"/>
            <a:endCxn id="385" idx="0"/>
          </p:cNvCxnSpPr>
          <p:nvPr/>
        </p:nvCxnSpPr>
        <p:spPr>
          <a:xfrm>
            <a:off x="2439014" y="4850262"/>
            <a:ext cx="36593" cy="275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387"/>
          <p:cNvCxnSpPr>
            <a:stCxn id="372" idx="3"/>
            <a:endCxn id="386" idx="0"/>
          </p:cNvCxnSpPr>
          <p:nvPr/>
        </p:nvCxnSpPr>
        <p:spPr>
          <a:xfrm flipH="1">
            <a:off x="1972523" y="4850262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Ellipse 388"/>
          <p:cNvSpPr/>
          <p:nvPr/>
        </p:nvSpPr>
        <p:spPr>
          <a:xfrm>
            <a:off x="1537719" y="450755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90" name="Ellipse 389"/>
          <p:cNvSpPr/>
          <p:nvPr/>
        </p:nvSpPr>
        <p:spPr>
          <a:xfrm>
            <a:off x="654787" y="450755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91" name="Gerade Verbindung mit Pfeil 390"/>
          <p:cNvCxnSpPr>
            <a:stCxn id="383" idx="5"/>
            <a:endCxn id="389" idx="0"/>
          </p:cNvCxnSpPr>
          <p:nvPr/>
        </p:nvCxnSpPr>
        <p:spPr>
          <a:xfrm>
            <a:off x="1389975" y="4332396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391"/>
          <p:cNvCxnSpPr>
            <a:stCxn id="383" idx="3"/>
            <a:endCxn id="390" idx="0"/>
          </p:cNvCxnSpPr>
          <p:nvPr/>
        </p:nvCxnSpPr>
        <p:spPr>
          <a:xfrm flipH="1">
            <a:off x="822862" y="4332396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Ellipse 392"/>
          <p:cNvSpPr/>
          <p:nvPr/>
        </p:nvSpPr>
        <p:spPr>
          <a:xfrm>
            <a:off x="807798" y="499266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394" name="Gerade Verbindung mit Pfeil 393"/>
          <p:cNvCxnSpPr>
            <a:stCxn id="390" idx="5"/>
            <a:endCxn id="393" idx="0"/>
          </p:cNvCxnSpPr>
          <p:nvPr/>
        </p:nvCxnSpPr>
        <p:spPr>
          <a:xfrm>
            <a:off x="941709" y="4753491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 Verbindung mit Pfeil 394"/>
          <p:cNvCxnSpPr>
            <a:stCxn id="370" idx="5"/>
            <a:endCxn id="369" idx="0"/>
          </p:cNvCxnSpPr>
          <p:nvPr/>
        </p:nvCxnSpPr>
        <p:spPr>
          <a:xfrm>
            <a:off x="2383533" y="3714967"/>
            <a:ext cx="614082" cy="33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feld 395"/>
          <p:cNvSpPr txBox="1"/>
          <p:nvPr/>
        </p:nvSpPr>
        <p:spPr>
          <a:xfrm>
            <a:off x="155889" y="3932324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3.</a:t>
            </a:r>
            <a:endParaRPr lang="de-DE" sz="1200" dirty="0"/>
          </a:p>
        </p:txBody>
      </p:sp>
      <p:cxnSp>
        <p:nvCxnSpPr>
          <p:cNvPr id="397" name="Gerade Verbindung mit Pfeil 396"/>
          <p:cNvCxnSpPr>
            <a:stCxn id="400" idx="3"/>
            <a:endCxn id="402" idx="0"/>
          </p:cNvCxnSpPr>
          <p:nvPr/>
        </p:nvCxnSpPr>
        <p:spPr>
          <a:xfrm flipH="1">
            <a:off x="6843535" y="4887837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Ellipse 397"/>
          <p:cNvSpPr/>
          <p:nvPr/>
        </p:nvSpPr>
        <p:spPr>
          <a:xfrm>
            <a:off x="6689802" y="40859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99" name="Ellipse 398"/>
          <p:cNvSpPr/>
          <p:nvPr/>
        </p:nvSpPr>
        <p:spPr>
          <a:xfrm>
            <a:off x="5956873" y="350660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0" name="Ellipse 399"/>
          <p:cNvSpPr/>
          <p:nvPr/>
        </p:nvSpPr>
        <p:spPr>
          <a:xfrm>
            <a:off x="7256651" y="46419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1" name="Ellipse 400"/>
          <p:cNvSpPr/>
          <p:nvPr/>
        </p:nvSpPr>
        <p:spPr>
          <a:xfrm>
            <a:off x="6012354" y="464190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2" name="Ellipse 401"/>
          <p:cNvSpPr/>
          <p:nvPr/>
        </p:nvSpPr>
        <p:spPr>
          <a:xfrm>
            <a:off x="6675460" y="519223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3" name="Ellipse 402"/>
          <p:cNvSpPr/>
          <p:nvPr/>
        </p:nvSpPr>
        <p:spPr>
          <a:xfrm>
            <a:off x="7622834" y="519086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4" name="Ellipse 403"/>
          <p:cNvSpPr/>
          <p:nvPr/>
        </p:nvSpPr>
        <p:spPr>
          <a:xfrm>
            <a:off x="6830116" y="571194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05" name="Gerade Verbindung mit Pfeil 404"/>
          <p:cNvCxnSpPr>
            <a:stCxn id="400" idx="5"/>
            <a:endCxn id="403" idx="0"/>
          </p:cNvCxnSpPr>
          <p:nvPr/>
        </p:nvCxnSpPr>
        <p:spPr>
          <a:xfrm>
            <a:off x="7543573" y="4887837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Gerade Verbindung mit Pfeil 407"/>
          <p:cNvCxnSpPr>
            <a:stCxn id="402" idx="5"/>
            <a:endCxn id="404" idx="0"/>
          </p:cNvCxnSpPr>
          <p:nvPr/>
        </p:nvCxnSpPr>
        <p:spPr>
          <a:xfrm>
            <a:off x="6962382" y="5438165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Gerade Verbindung mit Pfeil 408"/>
          <p:cNvCxnSpPr>
            <a:stCxn id="398" idx="5"/>
            <a:endCxn id="400" idx="0"/>
          </p:cNvCxnSpPr>
          <p:nvPr/>
        </p:nvCxnSpPr>
        <p:spPr>
          <a:xfrm>
            <a:off x="6976724" y="4331837"/>
            <a:ext cx="448002" cy="31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mit Pfeil 409"/>
          <p:cNvCxnSpPr>
            <a:endCxn id="399" idx="0"/>
          </p:cNvCxnSpPr>
          <p:nvPr/>
        </p:nvCxnSpPr>
        <p:spPr>
          <a:xfrm flipH="1">
            <a:off x="6124948" y="3231467"/>
            <a:ext cx="9886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410"/>
          <p:cNvCxnSpPr>
            <a:stCxn id="398" idx="3"/>
            <a:endCxn id="401" idx="0"/>
          </p:cNvCxnSpPr>
          <p:nvPr/>
        </p:nvCxnSpPr>
        <p:spPr>
          <a:xfrm flipH="1">
            <a:off x="6180429" y="4331837"/>
            <a:ext cx="558601" cy="3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Ellipse 411"/>
          <p:cNvSpPr/>
          <p:nvPr/>
        </p:nvSpPr>
        <p:spPr>
          <a:xfrm>
            <a:off x="4963315" y="412403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13" name="Gerade Verbindung mit Pfeil 412"/>
          <p:cNvCxnSpPr>
            <a:stCxn id="399" idx="3"/>
            <a:endCxn id="412" idx="0"/>
          </p:cNvCxnSpPr>
          <p:nvPr/>
        </p:nvCxnSpPr>
        <p:spPr>
          <a:xfrm flipH="1">
            <a:off x="5131390" y="3752542"/>
            <a:ext cx="874711" cy="37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Ellipse 413"/>
          <p:cNvSpPr/>
          <p:nvPr/>
        </p:nvSpPr>
        <p:spPr>
          <a:xfrm>
            <a:off x="6167794" y="516355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15" name="Ellipse 414"/>
          <p:cNvSpPr/>
          <p:nvPr/>
        </p:nvSpPr>
        <p:spPr>
          <a:xfrm>
            <a:off x="5664710" y="516297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16" name="Gerade Verbindung mit Pfeil 415"/>
          <p:cNvCxnSpPr>
            <a:stCxn id="401" idx="5"/>
            <a:endCxn id="414" idx="0"/>
          </p:cNvCxnSpPr>
          <p:nvPr/>
        </p:nvCxnSpPr>
        <p:spPr>
          <a:xfrm>
            <a:off x="6299276" y="4887837"/>
            <a:ext cx="36593" cy="275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Gerade Verbindung mit Pfeil 416"/>
          <p:cNvCxnSpPr>
            <a:stCxn id="401" idx="3"/>
            <a:endCxn id="415" idx="0"/>
          </p:cNvCxnSpPr>
          <p:nvPr/>
        </p:nvCxnSpPr>
        <p:spPr>
          <a:xfrm flipH="1">
            <a:off x="5832785" y="4887837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Ellipse 417"/>
          <p:cNvSpPr/>
          <p:nvPr/>
        </p:nvSpPr>
        <p:spPr>
          <a:xfrm>
            <a:off x="5397981" y="454513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19" name="Ellipse 418"/>
          <p:cNvSpPr/>
          <p:nvPr/>
        </p:nvSpPr>
        <p:spPr>
          <a:xfrm>
            <a:off x="4515049" y="454513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20" name="Gerade Verbindung mit Pfeil 419"/>
          <p:cNvCxnSpPr>
            <a:stCxn id="412" idx="5"/>
            <a:endCxn id="418" idx="0"/>
          </p:cNvCxnSpPr>
          <p:nvPr/>
        </p:nvCxnSpPr>
        <p:spPr>
          <a:xfrm>
            <a:off x="5250237" y="4369971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420"/>
          <p:cNvCxnSpPr>
            <a:stCxn id="412" idx="3"/>
            <a:endCxn id="419" idx="0"/>
          </p:cNvCxnSpPr>
          <p:nvPr/>
        </p:nvCxnSpPr>
        <p:spPr>
          <a:xfrm flipH="1">
            <a:off x="4683124" y="4369971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Ellipse 421"/>
          <p:cNvSpPr/>
          <p:nvPr/>
        </p:nvSpPr>
        <p:spPr>
          <a:xfrm>
            <a:off x="4668060" y="503023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23" name="Gerade Verbindung mit Pfeil 422"/>
          <p:cNvCxnSpPr>
            <a:stCxn id="419" idx="5"/>
            <a:endCxn id="422" idx="0"/>
          </p:cNvCxnSpPr>
          <p:nvPr/>
        </p:nvCxnSpPr>
        <p:spPr>
          <a:xfrm>
            <a:off x="4801971" y="4791066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 Verbindung mit Pfeil 423"/>
          <p:cNvCxnSpPr>
            <a:stCxn id="399" idx="5"/>
            <a:endCxn id="398" idx="0"/>
          </p:cNvCxnSpPr>
          <p:nvPr/>
        </p:nvCxnSpPr>
        <p:spPr>
          <a:xfrm>
            <a:off x="6243795" y="3752542"/>
            <a:ext cx="614082" cy="33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feld 424"/>
          <p:cNvSpPr txBox="1"/>
          <p:nvPr/>
        </p:nvSpPr>
        <p:spPr>
          <a:xfrm>
            <a:off x="4259053" y="3614042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4.</a:t>
            </a:r>
            <a:endParaRPr lang="de-DE" sz="1200" dirty="0"/>
          </a:p>
        </p:txBody>
      </p:sp>
    </p:spTree>
    <p:extLst>
      <p:ext uri="{BB962C8B-B14F-4D97-AF65-F5344CB8AC3E}">
        <p14:creationId xmlns="" xmlns:p14="http://schemas.microsoft.com/office/powerpoint/2010/main" val="35141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935" y="189781"/>
            <a:ext cx="3995648" cy="29136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35" y="3440059"/>
            <a:ext cx="4460606" cy="297934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6838" y="1045288"/>
            <a:ext cx="6813468" cy="47895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033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5" y="382211"/>
            <a:ext cx="175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Bsp.: </a:t>
            </a:r>
            <a:r>
              <a:rPr lang="de-DE" sz="1200" dirty="0" smtClean="0"/>
              <a:t>13, </a:t>
            </a:r>
            <a:r>
              <a:rPr lang="de-DE" sz="1200" dirty="0"/>
              <a:t>-</a:t>
            </a:r>
            <a:r>
              <a:rPr lang="de-DE" sz="1200" dirty="0" smtClean="0"/>
              <a:t>7, 45, 12, </a:t>
            </a:r>
            <a:r>
              <a:rPr lang="de-DE" sz="1200" dirty="0"/>
              <a:t>-1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005" y="1395671"/>
            <a:ext cx="152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Löschen von 12</a:t>
            </a:r>
            <a:r>
              <a:rPr lang="de-DE" sz="1200" dirty="0"/>
              <a:t>	</a:t>
            </a:r>
            <a:endParaRPr lang="de-DE" sz="1200" dirty="0" smtClean="0"/>
          </a:p>
        </p:txBody>
      </p:sp>
      <p:cxnSp>
        <p:nvCxnSpPr>
          <p:cNvPr id="397" name="Gerade Verbindung mit Pfeil 396"/>
          <p:cNvCxnSpPr>
            <a:stCxn id="400" idx="3"/>
            <a:endCxn id="402" idx="0"/>
          </p:cNvCxnSpPr>
          <p:nvPr/>
        </p:nvCxnSpPr>
        <p:spPr>
          <a:xfrm flipH="1">
            <a:off x="4543097" y="1830476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Ellipse 397"/>
          <p:cNvSpPr/>
          <p:nvPr/>
        </p:nvSpPr>
        <p:spPr>
          <a:xfrm>
            <a:off x="4389364" y="102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99" name="Ellipse 398"/>
          <p:cNvSpPr/>
          <p:nvPr/>
        </p:nvSpPr>
        <p:spPr>
          <a:xfrm>
            <a:off x="3656435" y="44924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0" name="Ellipse 399"/>
          <p:cNvSpPr/>
          <p:nvPr/>
        </p:nvSpPr>
        <p:spPr>
          <a:xfrm>
            <a:off x="4956213" y="1584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1" name="Ellipse 400"/>
          <p:cNvSpPr/>
          <p:nvPr/>
        </p:nvSpPr>
        <p:spPr>
          <a:xfrm>
            <a:off x="3711916" y="1584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2" name="Ellipse 401"/>
          <p:cNvSpPr/>
          <p:nvPr/>
        </p:nvSpPr>
        <p:spPr>
          <a:xfrm>
            <a:off x="4375022" y="213487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3" name="Ellipse 402"/>
          <p:cNvSpPr/>
          <p:nvPr/>
        </p:nvSpPr>
        <p:spPr>
          <a:xfrm>
            <a:off x="5322396" y="21335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4" name="Ellipse 403"/>
          <p:cNvSpPr/>
          <p:nvPr/>
        </p:nvSpPr>
        <p:spPr>
          <a:xfrm>
            <a:off x="4529678" y="2654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05" name="Gerade Verbindung mit Pfeil 404"/>
          <p:cNvCxnSpPr>
            <a:stCxn id="400" idx="5"/>
            <a:endCxn id="403" idx="0"/>
          </p:cNvCxnSpPr>
          <p:nvPr/>
        </p:nvCxnSpPr>
        <p:spPr>
          <a:xfrm>
            <a:off x="5243135" y="1830476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Gerade Verbindung mit Pfeil 407"/>
          <p:cNvCxnSpPr>
            <a:stCxn id="402" idx="5"/>
            <a:endCxn id="404" idx="0"/>
          </p:cNvCxnSpPr>
          <p:nvPr/>
        </p:nvCxnSpPr>
        <p:spPr>
          <a:xfrm>
            <a:off x="4661944" y="2380804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Gerade Verbindung mit Pfeil 408"/>
          <p:cNvCxnSpPr>
            <a:stCxn id="398" idx="5"/>
            <a:endCxn id="400" idx="0"/>
          </p:cNvCxnSpPr>
          <p:nvPr/>
        </p:nvCxnSpPr>
        <p:spPr>
          <a:xfrm>
            <a:off x="4676286" y="1274476"/>
            <a:ext cx="448002" cy="31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mit Pfeil 409"/>
          <p:cNvCxnSpPr>
            <a:endCxn id="399" idx="0"/>
          </p:cNvCxnSpPr>
          <p:nvPr/>
        </p:nvCxnSpPr>
        <p:spPr>
          <a:xfrm flipH="1">
            <a:off x="3824510" y="174106"/>
            <a:ext cx="9886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410"/>
          <p:cNvCxnSpPr>
            <a:stCxn id="398" idx="3"/>
            <a:endCxn id="401" idx="0"/>
          </p:cNvCxnSpPr>
          <p:nvPr/>
        </p:nvCxnSpPr>
        <p:spPr>
          <a:xfrm flipH="1">
            <a:off x="3879991" y="1274476"/>
            <a:ext cx="558601" cy="3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Ellipse 411"/>
          <p:cNvSpPr/>
          <p:nvPr/>
        </p:nvSpPr>
        <p:spPr>
          <a:xfrm>
            <a:off x="2662877" y="106667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13" name="Gerade Verbindung mit Pfeil 412"/>
          <p:cNvCxnSpPr>
            <a:stCxn id="399" idx="3"/>
            <a:endCxn id="412" idx="0"/>
          </p:cNvCxnSpPr>
          <p:nvPr/>
        </p:nvCxnSpPr>
        <p:spPr>
          <a:xfrm flipH="1">
            <a:off x="2830952" y="695181"/>
            <a:ext cx="874711" cy="37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Ellipse 413"/>
          <p:cNvSpPr/>
          <p:nvPr/>
        </p:nvSpPr>
        <p:spPr>
          <a:xfrm>
            <a:off x="3867356" y="210619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12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15" name="Ellipse 414"/>
          <p:cNvSpPr/>
          <p:nvPr/>
        </p:nvSpPr>
        <p:spPr>
          <a:xfrm>
            <a:off x="3364272" y="210561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16" name="Gerade Verbindung mit Pfeil 415"/>
          <p:cNvCxnSpPr>
            <a:stCxn id="401" idx="5"/>
            <a:endCxn id="414" idx="0"/>
          </p:cNvCxnSpPr>
          <p:nvPr/>
        </p:nvCxnSpPr>
        <p:spPr>
          <a:xfrm>
            <a:off x="3998838" y="1830476"/>
            <a:ext cx="36593" cy="275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Gerade Verbindung mit Pfeil 416"/>
          <p:cNvCxnSpPr>
            <a:stCxn id="401" idx="3"/>
            <a:endCxn id="415" idx="0"/>
          </p:cNvCxnSpPr>
          <p:nvPr/>
        </p:nvCxnSpPr>
        <p:spPr>
          <a:xfrm flipH="1">
            <a:off x="3532347" y="1830476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Ellipse 417"/>
          <p:cNvSpPr/>
          <p:nvPr/>
        </p:nvSpPr>
        <p:spPr>
          <a:xfrm>
            <a:off x="3097543" y="148777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19" name="Ellipse 418"/>
          <p:cNvSpPr/>
          <p:nvPr/>
        </p:nvSpPr>
        <p:spPr>
          <a:xfrm>
            <a:off x="2214611" y="148777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20" name="Gerade Verbindung mit Pfeil 419"/>
          <p:cNvCxnSpPr>
            <a:stCxn id="412" idx="5"/>
            <a:endCxn id="418" idx="0"/>
          </p:cNvCxnSpPr>
          <p:nvPr/>
        </p:nvCxnSpPr>
        <p:spPr>
          <a:xfrm>
            <a:off x="2949799" y="1312610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420"/>
          <p:cNvCxnSpPr>
            <a:stCxn id="412" idx="3"/>
            <a:endCxn id="419" idx="0"/>
          </p:cNvCxnSpPr>
          <p:nvPr/>
        </p:nvCxnSpPr>
        <p:spPr>
          <a:xfrm flipH="1">
            <a:off x="2382686" y="1312610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Ellipse 421"/>
          <p:cNvSpPr/>
          <p:nvPr/>
        </p:nvSpPr>
        <p:spPr>
          <a:xfrm>
            <a:off x="2367622" y="197287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423" name="Gerade Verbindung mit Pfeil 422"/>
          <p:cNvCxnSpPr>
            <a:stCxn id="419" idx="5"/>
            <a:endCxn id="422" idx="0"/>
          </p:cNvCxnSpPr>
          <p:nvPr/>
        </p:nvCxnSpPr>
        <p:spPr>
          <a:xfrm>
            <a:off x="2501533" y="1733705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 Verbindung mit Pfeil 423"/>
          <p:cNvCxnSpPr>
            <a:stCxn id="399" idx="5"/>
            <a:endCxn id="398" idx="0"/>
          </p:cNvCxnSpPr>
          <p:nvPr/>
        </p:nvCxnSpPr>
        <p:spPr>
          <a:xfrm>
            <a:off x="3943357" y="695181"/>
            <a:ext cx="614082" cy="33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feld 424"/>
          <p:cNvSpPr txBox="1"/>
          <p:nvPr/>
        </p:nvSpPr>
        <p:spPr>
          <a:xfrm>
            <a:off x="1958615" y="556681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cxnSp>
        <p:nvCxnSpPr>
          <p:cNvPr id="119" name="Gerade Verbindung mit Pfeil 118"/>
          <p:cNvCxnSpPr>
            <a:stCxn id="122" idx="3"/>
            <a:endCxn id="124" idx="0"/>
          </p:cNvCxnSpPr>
          <p:nvPr/>
        </p:nvCxnSpPr>
        <p:spPr>
          <a:xfrm flipH="1">
            <a:off x="8769421" y="1796638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/>
          <p:cNvSpPr/>
          <p:nvPr/>
        </p:nvSpPr>
        <p:spPr>
          <a:xfrm>
            <a:off x="8615688" y="9947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7882759" y="4154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9182537" y="15507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938240" y="15507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8601346" y="210103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9548720" y="209966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8756002" y="262074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26"/>
          <p:cNvCxnSpPr>
            <a:stCxn id="122" idx="5"/>
            <a:endCxn id="125" idx="0"/>
          </p:cNvCxnSpPr>
          <p:nvPr/>
        </p:nvCxnSpPr>
        <p:spPr>
          <a:xfrm>
            <a:off x="9469459" y="1796638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124" idx="5"/>
            <a:endCxn id="126" idx="0"/>
          </p:cNvCxnSpPr>
          <p:nvPr/>
        </p:nvCxnSpPr>
        <p:spPr>
          <a:xfrm>
            <a:off x="8888268" y="2346966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20" idx="5"/>
            <a:endCxn id="122" idx="0"/>
          </p:cNvCxnSpPr>
          <p:nvPr/>
        </p:nvCxnSpPr>
        <p:spPr>
          <a:xfrm>
            <a:off x="8902610" y="1240638"/>
            <a:ext cx="448002" cy="31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endCxn id="121" idx="0"/>
          </p:cNvCxnSpPr>
          <p:nvPr/>
        </p:nvCxnSpPr>
        <p:spPr>
          <a:xfrm flipH="1">
            <a:off x="8050834" y="140268"/>
            <a:ext cx="9886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20" idx="3"/>
            <a:endCxn id="123" idx="0"/>
          </p:cNvCxnSpPr>
          <p:nvPr/>
        </p:nvCxnSpPr>
        <p:spPr>
          <a:xfrm flipH="1">
            <a:off x="8106315" y="1240638"/>
            <a:ext cx="558601" cy="3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6889201" y="103283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32"/>
          <p:cNvCxnSpPr>
            <a:stCxn id="121" idx="3"/>
            <a:endCxn id="132" idx="0"/>
          </p:cNvCxnSpPr>
          <p:nvPr/>
        </p:nvCxnSpPr>
        <p:spPr>
          <a:xfrm flipH="1">
            <a:off x="7057276" y="661343"/>
            <a:ext cx="874711" cy="37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7590596" y="20717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37" name="Gerade Verbindung mit Pfeil 136"/>
          <p:cNvCxnSpPr>
            <a:stCxn id="123" idx="3"/>
            <a:endCxn id="135" idx="0"/>
          </p:cNvCxnSpPr>
          <p:nvPr/>
        </p:nvCxnSpPr>
        <p:spPr>
          <a:xfrm flipH="1">
            <a:off x="7758671" y="1796638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>
            <a:off x="7323867" y="145393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9" name="Ellipse 138"/>
          <p:cNvSpPr/>
          <p:nvPr/>
        </p:nvSpPr>
        <p:spPr>
          <a:xfrm>
            <a:off x="6440935" y="145393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40" name="Gerade Verbindung mit Pfeil 139"/>
          <p:cNvCxnSpPr>
            <a:stCxn id="132" idx="5"/>
            <a:endCxn id="138" idx="0"/>
          </p:cNvCxnSpPr>
          <p:nvPr/>
        </p:nvCxnSpPr>
        <p:spPr>
          <a:xfrm>
            <a:off x="7176123" y="1278772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132" idx="3"/>
            <a:endCxn id="139" idx="0"/>
          </p:cNvCxnSpPr>
          <p:nvPr/>
        </p:nvCxnSpPr>
        <p:spPr>
          <a:xfrm flipH="1">
            <a:off x="6609010" y="1278772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/>
          <p:cNvSpPr/>
          <p:nvPr/>
        </p:nvSpPr>
        <p:spPr>
          <a:xfrm>
            <a:off x="6593946" y="193903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mit Pfeil 142"/>
          <p:cNvCxnSpPr>
            <a:stCxn id="139" idx="5"/>
            <a:endCxn id="142" idx="0"/>
          </p:cNvCxnSpPr>
          <p:nvPr/>
        </p:nvCxnSpPr>
        <p:spPr>
          <a:xfrm>
            <a:off x="6727857" y="1699867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>
            <a:stCxn id="121" idx="5"/>
            <a:endCxn id="120" idx="0"/>
          </p:cNvCxnSpPr>
          <p:nvPr/>
        </p:nvCxnSpPr>
        <p:spPr>
          <a:xfrm>
            <a:off x="8169681" y="661343"/>
            <a:ext cx="614082" cy="33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6184939" y="522843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  <a:r>
              <a:rPr lang="de-DE" sz="1200" dirty="0" smtClean="0"/>
              <a:t>.</a:t>
            </a:r>
            <a:endParaRPr lang="de-DE" sz="1200" dirty="0"/>
          </a:p>
        </p:txBody>
      </p:sp>
    </p:spTree>
    <p:extLst>
      <p:ext uri="{BB962C8B-B14F-4D97-AF65-F5344CB8AC3E}">
        <p14:creationId xmlns="" xmlns:p14="http://schemas.microsoft.com/office/powerpoint/2010/main" val="122699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5" y="382211"/>
            <a:ext cx="175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Löschen</a:t>
            </a: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Bsp.: </a:t>
            </a:r>
            <a:r>
              <a:rPr lang="de-DE" sz="1200" dirty="0" smtClean="0"/>
              <a:t>13, </a:t>
            </a:r>
            <a:r>
              <a:rPr lang="de-DE" sz="1200" dirty="0"/>
              <a:t>-</a:t>
            </a:r>
            <a:r>
              <a:rPr lang="de-DE" sz="1200" dirty="0" smtClean="0"/>
              <a:t>7, 45, 12, </a:t>
            </a:r>
            <a:r>
              <a:rPr lang="de-DE" sz="1200" dirty="0"/>
              <a:t>-1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005" y="1395671"/>
            <a:ext cx="1521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Löschen von -1</a:t>
            </a:r>
            <a:r>
              <a:rPr lang="de-DE" sz="1200" dirty="0"/>
              <a:t>	</a:t>
            </a:r>
            <a:endParaRPr lang="de-DE" sz="1200" dirty="0" smtClean="0"/>
          </a:p>
        </p:txBody>
      </p:sp>
      <p:cxnSp>
        <p:nvCxnSpPr>
          <p:cNvPr id="119" name="Gerade Verbindung mit Pfeil 118"/>
          <p:cNvCxnSpPr>
            <a:stCxn id="122" idx="3"/>
            <a:endCxn id="124" idx="0"/>
          </p:cNvCxnSpPr>
          <p:nvPr/>
        </p:nvCxnSpPr>
        <p:spPr>
          <a:xfrm flipH="1">
            <a:off x="4413282" y="1792342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/>
          <p:cNvSpPr/>
          <p:nvPr/>
        </p:nvSpPr>
        <p:spPr>
          <a:xfrm>
            <a:off x="4259549" y="99040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3526620" y="41111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4826398" y="154640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3582101" y="154640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4245207" y="209673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5192581" y="209537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4399863" y="261644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26"/>
          <p:cNvCxnSpPr>
            <a:stCxn id="122" idx="5"/>
            <a:endCxn id="125" idx="0"/>
          </p:cNvCxnSpPr>
          <p:nvPr/>
        </p:nvCxnSpPr>
        <p:spPr>
          <a:xfrm>
            <a:off x="5113320" y="1792342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124" idx="5"/>
            <a:endCxn id="126" idx="0"/>
          </p:cNvCxnSpPr>
          <p:nvPr/>
        </p:nvCxnSpPr>
        <p:spPr>
          <a:xfrm>
            <a:off x="4532129" y="2342670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20" idx="5"/>
            <a:endCxn id="122" idx="0"/>
          </p:cNvCxnSpPr>
          <p:nvPr/>
        </p:nvCxnSpPr>
        <p:spPr>
          <a:xfrm>
            <a:off x="4546471" y="1236342"/>
            <a:ext cx="448002" cy="31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endCxn id="121" idx="0"/>
          </p:cNvCxnSpPr>
          <p:nvPr/>
        </p:nvCxnSpPr>
        <p:spPr>
          <a:xfrm flipH="1">
            <a:off x="3694695" y="135972"/>
            <a:ext cx="9886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20" idx="3"/>
            <a:endCxn id="123" idx="0"/>
          </p:cNvCxnSpPr>
          <p:nvPr/>
        </p:nvCxnSpPr>
        <p:spPr>
          <a:xfrm flipH="1">
            <a:off x="3750176" y="1236342"/>
            <a:ext cx="558601" cy="3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2533062" y="102854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32"/>
          <p:cNvCxnSpPr>
            <a:stCxn id="121" idx="3"/>
            <a:endCxn id="132" idx="0"/>
          </p:cNvCxnSpPr>
          <p:nvPr/>
        </p:nvCxnSpPr>
        <p:spPr>
          <a:xfrm flipH="1">
            <a:off x="2701137" y="657047"/>
            <a:ext cx="874711" cy="37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/>
          <p:cNvSpPr/>
          <p:nvPr/>
        </p:nvSpPr>
        <p:spPr>
          <a:xfrm>
            <a:off x="3234457" y="206748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37" name="Gerade Verbindung mit Pfeil 136"/>
          <p:cNvCxnSpPr>
            <a:stCxn id="123" idx="3"/>
            <a:endCxn id="135" idx="0"/>
          </p:cNvCxnSpPr>
          <p:nvPr/>
        </p:nvCxnSpPr>
        <p:spPr>
          <a:xfrm flipH="1">
            <a:off x="3402532" y="1792342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>
            <a:off x="2967728" y="144963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9" name="Ellipse 138"/>
          <p:cNvSpPr/>
          <p:nvPr/>
        </p:nvSpPr>
        <p:spPr>
          <a:xfrm>
            <a:off x="2084796" y="144963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40" name="Gerade Verbindung mit Pfeil 139"/>
          <p:cNvCxnSpPr>
            <a:stCxn id="132" idx="5"/>
            <a:endCxn id="138" idx="0"/>
          </p:cNvCxnSpPr>
          <p:nvPr/>
        </p:nvCxnSpPr>
        <p:spPr>
          <a:xfrm>
            <a:off x="2819984" y="1274476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132" idx="3"/>
            <a:endCxn id="139" idx="0"/>
          </p:cNvCxnSpPr>
          <p:nvPr/>
        </p:nvCxnSpPr>
        <p:spPr>
          <a:xfrm flipH="1">
            <a:off x="2252871" y="1274476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/>
          <p:cNvSpPr/>
          <p:nvPr/>
        </p:nvSpPr>
        <p:spPr>
          <a:xfrm>
            <a:off x="2237807" y="193474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mit Pfeil 142"/>
          <p:cNvCxnSpPr>
            <a:stCxn id="139" idx="5"/>
            <a:endCxn id="142" idx="0"/>
          </p:cNvCxnSpPr>
          <p:nvPr/>
        </p:nvCxnSpPr>
        <p:spPr>
          <a:xfrm>
            <a:off x="2371718" y="1695571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>
            <a:stCxn id="121" idx="5"/>
            <a:endCxn id="120" idx="0"/>
          </p:cNvCxnSpPr>
          <p:nvPr/>
        </p:nvCxnSpPr>
        <p:spPr>
          <a:xfrm>
            <a:off x="3813542" y="657047"/>
            <a:ext cx="614082" cy="33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/>
          <p:cNvSpPr txBox="1"/>
          <p:nvPr/>
        </p:nvSpPr>
        <p:spPr>
          <a:xfrm>
            <a:off x="1828800" y="518547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1.</a:t>
            </a:r>
            <a:endParaRPr lang="de-DE" sz="1200" dirty="0"/>
          </a:p>
        </p:txBody>
      </p:sp>
      <p:cxnSp>
        <p:nvCxnSpPr>
          <p:cNvPr id="57" name="Gerade Verbindung mit Pfeil 56"/>
          <p:cNvCxnSpPr>
            <a:stCxn id="60" idx="3"/>
            <a:endCxn id="62" idx="0"/>
          </p:cNvCxnSpPr>
          <p:nvPr/>
        </p:nvCxnSpPr>
        <p:spPr>
          <a:xfrm flipH="1">
            <a:off x="8860154" y="2019338"/>
            <a:ext cx="462344" cy="30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8706421" y="12174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7973492" y="6381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9273270" y="17734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8028973" y="177340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8692079" y="2323732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9639453" y="232236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8846735" y="284344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>
            <a:stCxn id="60" idx="5"/>
            <a:endCxn id="63" idx="0"/>
          </p:cNvCxnSpPr>
          <p:nvPr/>
        </p:nvCxnSpPr>
        <p:spPr>
          <a:xfrm>
            <a:off x="9560192" y="2019338"/>
            <a:ext cx="247336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2" idx="5"/>
            <a:endCxn id="64" idx="0"/>
          </p:cNvCxnSpPr>
          <p:nvPr/>
        </p:nvCxnSpPr>
        <p:spPr>
          <a:xfrm>
            <a:off x="8979001" y="2569666"/>
            <a:ext cx="35809" cy="273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8" idx="5"/>
            <a:endCxn id="60" idx="0"/>
          </p:cNvCxnSpPr>
          <p:nvPr/>
        </p:nvCxnSpPr>
        <p:spPr>
          <a:xfrm>
            <a:off x="8993343" y="1463338"/>
            <a:ext cx="448002" cy="3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3"/>
            <a:endCxn id="61" idx="0"/>
          </p:cNvCxnSpPr>
          <p:nvPr/>
        </p:nvCxnSpPr>
        <p:spPr>
          <a:xfrm flipH="1">
            <a:off x="8197048" y="1463338"/>
            <a:ext cx="558601" cy="31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6979934" y="125553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mit Pfeil 69"/>
          <p:cNvCxnSpPr>
            <a:stCxn id="59" idx="3"/>
            <a:endCxn id="69" idx="0"/>
          </p:cNvCxnSpPr>
          <p:nvPr/>
        </p:nvCxnSpPr>
        <p:spPr>
          <a:xfrm flipH="1">
            <a:off x="7148009" y="884043"/>
            <a:ext cx="874711" cy="371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7681329" y="22944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/>
          <p:cNvCxnSpPr>
            <a:stCxn id="61" idx="3"/>
            <a:endCxn id="71" idx="0"/>
          </p:cNvCxnSpPr>
          <p:nvPr/>
        </p:nvCxnSpPr>
        <p:spPr>
          <a:xfrm flipH="1">
            <a:off x="7849404" y="2019338"/>
            <a:ext cx="228797" cy="27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414600" y="167663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6531668" y="167663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/>
          <p:cNvCxnSpPr>
            <a:stCxn id="69" idx="5"/>
            <a:endCxn id="73" idx="0"/>
          </p:cNvCxnSpPr>
          <p:nvPr/>
        </p:nvCxnSpPr>
        <p:spPr>
          <a:xfrm>
            <a:off x="7266856" y="1501472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69" idx="3"/>
            <a:endCxn id="74" idx="0"/>
          </p:cNvCxnSpPr>
          <p:nvPr/>
        </p:nvCxnSpPr>
        <p:spPr>
          <a:xfrm flipH="1">
            <a:off x="6699743" y="1501472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6684679" y="216173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mit Pfeil 77"/>
          <p:cNvCxnSpPr>
            <a:stCxn id="74" idx="5"/>
            <a:endCxn id="77" idx="0"/>
          </p:cNvCxnSpPr>
          <p:nvPr/>
        </p:nvCxnSpPr>
        <p:spPr>
          <a:xfrm>
            <a:off x="6818590" y="1922567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9" idx="5"/>
            <a:endCxn id="58" idx="0"/>
          </p:cNvCxnSpPr>
          <p:nvPr/>
        </p:nvCxnSpPr>
        <p:spPr>
          <a:xfrm>
            <a:off x="8260414" y="884043"/>
            <a:ext cx="614082" cy="333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6275672" y="745543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cxnSp>
        <p:nvCxnSpPr>
          <p:cNvPr id="81" name="Gerade Verbindung mit Pfeil 80"/>
          <p:cNvCxnSpPr>
            <a:endCxn id="59" idx="0"/>
          </p:cNvCxnSpPr>
          <p:nvPr/>
        </p:nvCxnSpPr>
        <p:spPr>
          <a:xfrm>
            <a:off x="8141567" y="382211"/>
            <a:ext cx="0" cy="255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87" idx="3"/>
            <a:endCxn id="89" idx="0"/>
          </p:cNvCxnSpPr>
          <p:nvPr/>
        </p:nvCxnSpPr>
        <p:spPr>
          <a:xfrm flipH="1">
            <a:off x="2874882" y="3361168"/>
            <a:ext cx="236208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2423462" y="274432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1620084" y="311523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3061862" y="311523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2083735" y="349229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2706807" y="349229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3406774" y="349229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2970160" y="390968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/>
          <p:cNvCxnSpPr>
            <a:stCxn id="87" idx="5"/>
            <a:endCxn id="90" idx="0"/>
          </p:cNvCxnSpPr>
          <p:nvPr/>
        </p:nvCxnSpPr>
        <p:spPr>
          <a:xfrm>
            <a:off x="3348784" y="3361168"/>
            <a:ext cx="226065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89" idx="5"/>
            <a:endCxn id="91" idx="0"/>
          </p:cNvCxnSpPr>
          <p:nvPr/>
        </p:nvCxnSpPr>
        <p:spPr>
          <a:xfrm>
            <a:off x="2993729" y="3738229"/>
            <a:ext cx="144506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85" idx="5"/>
            <a:endCxn id="87" idx="0"/>
          </p:cNvCxnSpPr>
          <p:nvPr/>
        </p:nvCxnSpPr>
        <p:spPr>
          <a:xfrm>
            <a:off x="2710384" y="2990261"/>
            <a:ext cx="519553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86" idx="5"/>
            <a:endCxn id="88" idx="0"/>
          </p:cNvCxnSpPr>
          <p:nvPr/>
        </p:nvCxnSpPr>
        <p:spPr>
          <a:xfrm>
            <a:off x="1907006" y="3361168"/>
            <a:ext cx="344804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964708" y="349229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97" name="Gerade Verbindung mit Pfeil 96"/>
          <p:cNvCxnSpPr>
            <a:stCxn id="86" idx="3"/>
            <a:endCxn id="96" idx="0"/>
          </p:cNvCxnSpPr>
          <p:nvPr/>
        </p:nvCxnSpPr>
        <p:spPr>
          <a:xfrm flipH="1">
            <a:off x="1132783" y="3361168"/>
            <a:ext cx="536529" cy="131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1886804" y="390968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99" name="Gerade Verbindung mit Pfeil 98"/>
          <p:cNvCxnSpPr>
            <a:stCxn id="88" idx="3"/>
            <a:endCxn id="98" idx="0"/>
          </p:cNvCxnSpPr>
          <p:nvPr/>
        </p:nvCxnSpPr>
        <p:spPr>
          <a:xfrm flipH="1">
            <a:off x="2054879" y="3738229"/>
            <a:ext cx="78084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1399374" y="391339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516442" y="391339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/>
          <p:cNvCxnSpPr>
            <a:stCxn id="96" idx="5"/>
            <a:endCxn id="100" idx="0"/>
          </p:cNvCxnSpPr>
          <p:nvPr/>
        </p:nvCxnSpPr>
        <p:spPr>
          <a:xfrm>
            <a:off x="1251630" y="3738229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96" idx="3"/>
            <a:endCxn id="101" idx="0"/>
          </p:cNvCxnSpPr>
          <p:nvPr/>
        </p:nvCxnSpPr>
        <p:spPr>
          <a:xfrm flipH="1">
            <a:off x="684517" y="3738229"/>
            <a:ext cx="3294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669453" y="439849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5" name="Gerade Verbindung mit Pfeil 104"/>
          <p:cNvCxnSpPr>
            <a:stCxn id="101" idx="5"/>
            <a:endCxn id="104" idx="0"/>
          </p:cNvCxnSpPr>
          <p:nvPr/>
        </p:nvCxnSpPr>
        <p:spPr>
          <a:xfrm>
            <a:off x="803364" y="4159324"/>
            <a:ext cx="34164" cy="23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endCxn id="85" idx="0"/>
          </p:cNvCxnSpPr>
          <p:nvPr/>
        </p:nvCxnSpPr>
        <p:spPr>
          <a:xfrm>
            <a:off x="2591537" y="2409449"/>
            <a:ext cx="0" cy="334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260446" y="2982300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3.</a:t>
            </a:r>
            <a:endParaRPr lang="de-DE" sz="1200" dirty="0"/>
          </a:p>
        </p:txBody>
      </p:sp>
      <p:cxnSp>
        <p:nvCxnSpPr>
          <p:cNvPr id="108" name="Gerade Verbindung mit Pfeil 107"/>
          <p:cNvCxnSpPr>
            <a:stCxn id="85" idx="3"/>
            <a:endCxn id="86" idx="0"/>
          </p:cNvCxnSpPr>
          <p:nvPr/>
        </p:nvCxnSpPr>
        <p:spPr>
          <a:xfrm flipH="1">
            <a:off x="1788159" y="2990261"/>
            <a:ext cx="684531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72" idx="3"/>
            <a:endCxn id="174" idx="0"/>
          </p:cNvCxnSpPr>
          <p:nvPr/>
        </p:nvCxnSpPr>
        <p:spPr>
          <a:xfrm flipH="1">
            <a:off x="3134659" y="5379972"/>
            <a:ext cx="236208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2683239" y="476313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1" name="Ellipse 170"/>
          <p:cNvSpPr/>
          <p:nvPr/>
        </p:nvSpPr>
        <p:spPr>
          <a:xfrm>
            <a:off x="1879861" y="513403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2" name="Ellipse 171"/>
          <p:cNvSpPr/>
          <p:nvPr/>
        </p:nvSpPr>
        <p:spPr>
          <a:xfrm>
            <a:off x="3321639" y="5134038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3" name="Ellipse 172"/>
          <p:cNvSpPr/>
          <p:nvPr/>
        </p:nvSpPr>
        <p:spPr>
          <a:xfrm>
            <a:off x="2343512" y="55110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4" name="Ellipse 173"/>
          <p:cNvSpPr/>
          <p:nvPr/>
        </p:nvSpPr>
        <p:spPr>
          <a:xfrm>
            <a:off x="2966584" y="55110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3666551" y="55110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6" name="Ellipse 175"/>
          <p:cNvSpPr/>
          <p:nvPr/>
        </p:nvSpPr>
        <p:spPr>
          <a:xfrm>
            <a:off x="3229937" y="592848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>
            <a:stCxn id="172" idx="5"/>
            <a:endCxn id="175" idx="0"/>
          </p:cNvCxnSpPr>
          <p:nvPr/>
        </p:nvCxnSpPr>
        <p:spPr>
          <a:xfrm>
            <a:off x="3608561" y="5379972"/>
            <a:ext cx="226065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>
            <a:stCxn id="174" idx="5"/>
            <a:endCxn id="176" idx="0"/>
          </p:cNvCxnSpPr>
          <p:nvPr/>
        </p:nvCxnSpPr>
        <p:spPr>
          <a:xfrm>
            <a:off x="3253506" y="5757033"/>
            <a:ext cx="144506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170" idx="5"/>
            <a:endCxn id="172" idx="0"/>
          </p:cNvCxnSpPr>
          <p:nvPr/>
        </p:nvCxnSpPr>
        <p:spPr>
          <a:xfrm>
            <a:off x="2970161" y="5009065"/>
            <a:ext cx="519553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171" idx="5"/>
            <a:endCxn id="173" idx="0"/>
          </p:cNvCxnSpPr>
          <p:nvPr/>
        </p:nvCxnSpPr>
        <p:spPr>
          <a:xfrm>
            <a:off x="2166783" y="5379972"/>
            <a:ext cx="344804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1224485" y="551109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82" name="Gerade Verbindung mit Pfeil 181"/>
          <p:cNvCxnSpPr>
            <a:stCxn id="171" idx="3"/>
            <a:endCxn id="181" idx="0"/>
          </p:cNvCxnSpPr>
          <p:nvPr/>
        </p:nvCxnSpPr>
        <p:spPr>
          <a:xfrm flipH="1">
            <a:off x="1392560" y="5379972"/>
            <a:ext cx="536529" cy="131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Ellipse 182"/>
          <p:cNvSpPr/>
          <p:nvPr/>
        </p:nvSpPr>
        <p:spPr>
          <a:xfrm>
            <a:off x="2146581" y="592848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84" name="Gerade Verbindung mit Pfeil 183"/>
          <p:cNvCxnSpPr>
            <a:stCxn id="173" idx="3"/>
            <a:endCxn id="183" idx="0"/>
          </p:cNvCxnSpPr>
          <p:nvPr/>
        </p:nvCxnSpPr>
        <p:spPr>
          <a:xfrm flipH="1">
            <a:off x="2314656" y="5757033"/>
            <a:ext cx="78084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Ellipse 184"/>
          <p:cNvSpPr/>
          <p:nvPr/>
        </p:nvSpPr>
        <p:spPr>
          <a:xfrm>
            <a:off x="1659151" y="593219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6" name="Ellipse 185"/>
          <p:cNvSpPr/>
          <p:nvPr/>
        </p:nvSpPr>
        <p:spPr>
          <a:xfrm>
            <a:off x="485453" y="634957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86"/>
          <p:cNvCxnSpPr>
            <a:stCxn id="181" idx="5"/>
            <a:endCxn id="185" idx="0"/>
          </p:cNvCxnSpPr>
          <p:nvPr/>
        </p:nvCxnSpPr>
        <p:spPr>
          <a:xfrm>
            <a:off x="1511407" y="5757033"/>
            <a:ext cx="31581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89" idx="3"/>
            <a:endCxn id="186" idx="0"/>
          </p:cNvCxnSpPr>
          <p:nvPr/>
        </p:nvCxnSpPr>
        <p:spPr>
          <a:xfrm flipH="1">
            <a:off x="653528" y="6174418"/>
            <a:ext cx="247359" cy="175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Ellipse 188"/>
          <p:cNvSpPr/>
          <p:nvPr/>
        </p:nvSpPr>
        <p:spPr>
          <a:xfrm>
            <a:off x="851659" y="592848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90" name="Gerade Verbindung mit Pfeil 189"/>
          <p:cNvCxnSpPr>
            <a:stCxn id="181" idx="3"/>
            <a:endCxn id="189" idx="0"/>
          </p:cNvCxnSpPr>
          <p:nvPr/>
        </p:nvCxnSpPr>
        <p:spPr>
          <a:xfrm flipH="1">
            <a:off x="1019734" y="5757033"/>
            <a:ext cx="253979" cy="17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endCxn id="170" idx="0"/>
          </p:cNvCxnSpPr>
          <p:nvPr/>
        </p:nvCxnSpPr>
        <p:spPr>
          <a:xfrm>
            <a:off x="2851314" y="4428253"/>
            <a:ext cx="0" cy="334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feld 191"/>
          <p:cNvSpPr txBox="1"/>
          <p:nvPr/>
        </p:nvSpPr>
        <p:spPr>
          <a:xfrm>
            <a:off x="520223" y="5001104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4.</a:t>
            </a:r>
            <a:endParaRPr lang="de-DE" sz="1200" dirty="0"/>
          </a:p>
        </p:txBody>
      </p:sp>
      <p:cxnSp>
        <p:nvCxnSpPr>
          <p:cNvPr id="193" name="Gerade Verbindung mit Pfeil 192"/>
          <p:cNvCxnSpPr>
            <a:stCxn id="170" idx="3"/>
            <a:endCxn id="171" idx="0"/>
          </p:cNvCxnSpPr>
          <p:nvPr/>
        </p:nvCxnSpPr>
        <p:spPr>
          <a:xfrm flipH="1">
            <a:off x="2047936" y="5009065"/>
            <a:ext cx="684531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>
            <a:stCxn id="197" idx="3"/>
            <a:endCxn id="199" idx="0"/>
          </p:cNvCxnSpPr>
          <p:nvPr/>
        </p:nvCxnSpPr>
        <p:spPr>
          <a:xfrm flipH="1">
            <a:off x="7011309" y="3576224"/>
            <a:ext cx="236208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6559889" y="295938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5756511" y="333029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7" name="Ellipse 196"/>
          <p:cNvSpPr/>
          <p:nvPr/>
        </p:nvSpPr>
        <p:spPr>
          <a:xfrm>
            <a:off x="7198289" y="333029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8" name="Ellipse 197"/>
          <p:cNvSpPr/>
          <p:nvPr/>
        </p:nvSpPr>
        <p:spPr>
          <a:xfrm>
            <a:off x="6220162" y="370735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6843234" y="370735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0" name="Ellipse 199"/>
          <p:cNvSpPr/>
          <p:nvPr/>
        </p:nvSpPr>
        <p:spPr>
          <a:xfrm>
            <a:off x="7543201" y="370735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1" name="Ellipse 200"/>
          <p:cNvSpPr/>
          <p:nvPr/>
        </p:nvSpPr>
        <p:spPr>
          <a:xfrm>
            <a:off x="7106587" y="412473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2" name="Gerade Verbindung mit Pfeil 201"/>
          <p:cNvCxnSpPr>
            <a:stCxn id="197" idx="5"/>
            <a:endCxn id="200" idx="0"/>
          </p:cNvCxnSpPr>
          <p:nvPr/>
        </p:nvCxnSpPr>
        <p:spPr>
          <a:xfrm>
            <a:off x="7485211" y="3576224"/>
            <a:ext cx="226065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>
            <a:stCxn id="199" idx="5"/>
            <a:endCxn id="201" idx="0"/>
          </p:cNvCxnSpPr>
          <p:nvPr/>
        </p:nvCxnSpPr>
        <p:spPr>
          <a:xfrm>
            <a:off x="7130156" y="3953285"/>
            <a:ext cx="144506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95" idx="5"/>
            <a:endCxn id="197" idx="0"/>
          </p:cNvCxnSpPr>
          <p:nvPr/>
        </p:nvCxnSpPr>
        <p:spPr>
          <a:xfrm>
            <a:off x="6846811" y="3205317"/>
            <a:ext cx="519553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>
            <a:stCxn id="196" idx="5"/>
            <a:endCxn id="198" idx="0"/>
          </p:cNvCxnSpPr>
          <p:nvPr/>
        </p:nvCxnSpPr>
        <p:spPr>
          <a:xfrm>
            <a:off x="6043433" y="3576224"/>
            <a:ext cx="344804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lipse 205"/>
          <p:cNvSpPr/>
          <p:nvPr/>
        </p:nvSpPr>
        <p:spPr>
          <a:xfrm>
            <a:off x="5101135" y="370735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7" name="Gerade Verbindung mit Pfeil 206"/>
          <p:cNvCxnSpPr>
            <a:stCxn id="196" idx="3"/>
            <a:endCxn id="206" idx="0"/>
          </p:cNvCxnSpPr>
          <p:nvPr/>
        </p:nvCxnSpPr>
        <p:spPr>
          <a:xfrm flipH="1">
            <a:off x="5269210" y="3576224"/>
            <a:ext cx="536529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lipse 207"/>
          <p:cNvSpPr/>
          <p:nvPr/>
        </p:nvSpPr>
        <p:spPr>
          <a:xfrm>
            <a:off x="6023231" y="412473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mit Pfeil 208"/>
          <p:cNvCxnSpPr>
            <a:stCxn id="198" idx="3"/>
            <a:endCxn id="208" idx="0"/>
          </p:cNvCxnSpPr>
          <p:nvPr/>
        </p:nvCxnSpPr>
        <p:spPr>
          <a:xfrm flipH="1">
            <a:off x="6191306" y="3953285"/>
            <a:ext cx="78084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5535801" y="412844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1" name="Ellipse 210"/>
          <p:cNvSpPr/>
          <p:nvPr/>
        </p:nvSpPr>
        <p:spPr>
          <a:xfrm>
            <a:off x="4362103" y="4545831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mit Pfeil 211"/>
          <p:cNvCxnSpPr>
            <a:stCxn id="206" idx="5"/>
            <a:endCxn id="210" idx="0"/>
          </p:cNvCxnSpPr>
          <p:nvPr/>
        </p:nvCxnSpPr>
        <p:spPr>
          <a:xfrm>
            <a:off x="5388057" y="3953285"/>
            <a:ext cx="315819" cy="175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214" idx="3"/>
            <a:endCxn id="211" idx="0"/>
          </p:cNvCxnSpPr>
          <p:nvPr/>
        </p:nvCxnSpPr>
        <p:spPr>
          <a:xfrm flipH="1">
            <a:off x="4530178" y="4370670"/>
            <a:ext cx="247359" cy="17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Ellipse 213"/>
          <p:cNvSpPr/>
          <p:nvPr/>
        </p:nvSpPr>
        <p:spPr>
          <a:xfrm>
            <a:off x="4728309" y="412473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15" name="Gerade Verbindung mit Pfeil 214"/>
          <p:cNvCxnSpPr>
            <a:stCxn id="206" idx="3"/>
            <a:endCxn id="214" idx="0"/>
          </p:cNvCxnSpPr>
          <p:nvPr/>
        </p:nvCxnSpPr>
        <p:spPr>
          <a:xfrm flipH="1">
            <a:off x="4896384" y="3953285"/>
            <a:ext cx="253979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/>
          <p:cNvCxnSpPr>
            <a:endCxn id="195" idx="0"/>
          </p:cNvCxnSpPr>
          <p:nvPr/>
        </p:nvCxnSpPr>
        <p:spPr>
          <a:xfrm>
            <a:off x="6727964" y="2624505"/>
            <a:ext cx="0" cy="334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4600980" y="3324975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5.</a:t>
            </a:r>
            <a:endParaRPr lang="de-DE" sz="1200" dirty="0"/>
          </a:p>
        </p:txBody>
      </p:sp>
      <p:cxnSp>
        <p:nvCxnSpPr>
          <p:cNvPr id="218" name="Gerade Verbindung mit Pfeil 217"/>
          <p:cNvCxnSpPr>
            <a:stCxn id="195" idx="3"/>
            <a:endCxn id="196" idx="0"/>
          </p:cNvCxnSpPr>
          <p:nvPr/>
        </p:nvCxnSpPr>
        <p:spPr>
          <a:xfrm flipH="1">
            <a:off x="5924586" y="3205317"/>
            <a:ext cx="684531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stCxn id="222" idx="3"/>
            <a:endCxn id="224" idx="0"/>
          </p:cNvCxnSpPr>
          <p:nvPr/>
        </p:nvCxnSpPr>
        <p:spPr>
          <a:xfrm flipH="1">
            <a:off x="7025078" y="5433397"/>
            <a:ext cx="236208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Ellipse 219"/>
          <p:cNvSpPr/>
          <p:nvPr/>
        </p:nvSpPr>
        <p:spPr>
          <a:xfrm>
            <a:off x="6573658" y="4816556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1" name="Ellipse 220"/>
          <p:cNvSpPr/>
          <p:nvPr/>
        </p:nvSpPr>
        <p:spPr>
          <a:xfrm>
            <a:off x="5770280" y="518746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2" name="Ellipse 221"/>
          <p:cNvSpPr/>
          <p:nvPr/>
        </p:nvSpPr>
        <p:spPr>
          <a:xfrm>
            <a:off x="7212058" y="5187463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3" name="Ellipse 222"/>
          <p:cNvSpPr/>
          <p:nvPr/>
        </p:nvSpPr>
        <p:spPr>
          <a:xfrm>
            <a:off x="6233931" y="556452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4" name="Ellipse 223"/>
          <p:cNvSpPr/>
          <p:nvPr/>
        </p:nvSpPr>
        <p:spPr>
          <a:xfrm>
            <a:off x="6857003" y="556452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7556970" y="556452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6" name="Ellipse 225"/>
          <p:cNvSpPr/>
          <p:nvPr/>
        </p:nvSpPr>
        <p:spPr>
          <a:xfrm>
            <a:off x="7120356" y="59819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27" name="Gerade Verbindung mit Pfeil 226"/>
          <p:cNvCxnSpPr>
            <a:stCxn id="222" idx="5"/>
            <a:endCxn id="225" idx="0"/>
          </p:cNvCxnSpPr>
          <p:nvPr/>
        </p:nvCxnSpPr>
        <p:spPr>
          <a:xfrm>
            <a:off x="7498980" y="5433397"/>
            <a:ext cx="226065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>
            <a:stCxn id="224" idx="5"/>
            <a:endCxn id="226" idx="0"/>
          </p:cNvCxnSpPr>
          <p:nvPr/>
        </p:nvCxnSpPr>
        <p:spPr>
          <a:xfrm>
            <a:off x="7143925" y="5810458"/>
            <a:ext cx="144506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20" idx="5"/>
            <a:endCxn id="222" idx="0"/>
          </p:cNvCxnSpPr>
          <p:nvPr/>
        </p:nvCxnSpPr>
        <p:spPr>
          <a:xfrm>
            <a:off x="6860580" y="5062490"/>
            <a:ext cx="519553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221" idx="5"/>
            <a:endCxn id="223" idx="0"/>
          </p:cNvCxnSpPr>
          <p:nvPr/>
        </p:nvCxnSpPr>
        <p:spPr>
          <a:xfrm>
            <a:off x="6057202" y="5433397"/>
            <a:ext cx="344804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Ellipse 230"/>
          <p:cNvSpPr/>
          <p:nvPr/>
        </p:nvSpPr>
        <p:spPr>
          <a:xfrm>
            <a:off x="5434926" y="598566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mit Pfeil 231"/>
          <p:cNvCxnSpPr>
            <a:stCxn id="239" idx="5"/>
            <a:endCxn id="231" idx="0"/>
          </p:cNvCxnSpPr>
          <p:nvPr/>
        </p:nvCxnSpPr>
        <p:spPr>
          <a:xfrm>
            <a:off x="5395226" y="5811898"/>
            <a:ext cx="207775" cy="17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Ellipse 232"/>
          <p:cNvSpPr/>
          <p:nvPr/>
        </p:nvSpPr>
        <p:spPr>
          <a:xfrm>
            <a:off x="6037000" y="598190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/>
          <p:cNvCxnSpPr>
            <a:stCxn id="223" idx="3"/>
            <a:endCxn id="233" idx="0"/>
          </p:cNvCxnSpPr>
          <p:nvPr/>
        </p:nvCxnSpPr>
        <p:spPr>
          <a:xfrm flipH="1">
            <a:off x="6205075" y="5810458"/>
            <a:ext cx="78084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5726327" y="641625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-1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36" name="Ellipse 235"/>
          <p:cNvSpPr/>
          <p:nvPr/>
        </p:nvSpPr>
        <p:spPr>
          <a:xfrm>
            <a:off x="4701383" y="5985669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37" name="Gerade Verbindung mit Pfeil 236"/>
          <p:cNvCxnSpPr>
            <a:stCxn id="231" idx="5"/>
            <a:endCxn id="235" idx="0"/>
          </p:cNvCxnSpPr>
          <p:nvPr/>
        </p:nvCxnSpPr>
        <p:spPr>
          <a:xfrm>
            <a:off x="5721848" y="6231603"/>
            <a:ext cx="172554" cy="184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>
            <a:stCxn id="239" idx="3"/>
            <a:endCxn id="236" idx="0"/>
          </p:cNvCxnSpPr>
          <p:nvPr/>
        </p:nvCxnSpPr>
        <p:spPr>
          <a:xfrm flipH="1">
            <a:off x="4869458" y="5811898"/>
            <a:ext cx="288074" cy="17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Ellipse 238"/>
          <p:cNvSpPr/>
          <p:nvPr/>
        </p:nvSpPr>
        <p:spPr>
          <a:xfrm>
            <a:off x="5108304" y="556596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40" name="Gerade Verbindung mit Pfeil 239"/>
          <p:cNvCxnSpPr>
            <a:stCxn id="221" idx="3"/>
            <a:endCxn id="239" idx="0"/>
          </p:cNvCxnSpPr>
          <p:nvPr/>
        </p:nvCxnSpPr>
        <p:spPr>
          <a:xfrm flipH="1">
            <a:off x="5276379" y="5433397"/>
            <a:ext cx="543129" cy="132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>
            <a:endCxn id="220" idx="0"/>
          </p:cNvCxnSpPr>
          <p:nvPr/>
        </p:nvCxnSpPr>
        <p:spPr>
          <a:xfrm>
            <a:off x="6741733" y="4481678"/>
            <a:ext cx="0" cy="334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feld 241"/>
          <p:cNvSpPr txBox="1"/>
          <p:nvPr/>
        </p:nvSpPr>
        <p:spPr>
          <a:xfrm>
            <a:off x="4410642" y="5054529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6.</a:t>
            </a:r>
            <a:endParaRPr lang="de-DE" sz="1200" dirty="0"/>
          </a:p>
        </p:txBody>
      </p:sp>
      <p:cxnSp>
        <p:nvCxnSpPr>
          <p:cNvPr id="243" name="Gerade Verbindung mit Pfeil 242"/>
          <p:cNvCxnSpPr>
            <a:stCxn id="220" idx="3"/>
            <a:endCxn id="221" idx="0"/>
          </p:cNvCxnSpPr>
          <p:nvPr/>
        </p:nvCxnSpPr>
        <p:spPr>
          <a:xfrm flipH="1">
            <a:off x="5938355" y="5062490"/>
            <a:ext cx="684531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mit Pfeil 253"/>
          <p:cNvCxnSpPr>
            <a:stCxn id="257" idx="3"/>
            <a:endCxn id="259" idx="0"/>
          </p:cNvCxnSpPr>
          <p:nvPr/>
        </p:nvCxnSpPr>
        <p:spPr>
          <a:xfrm flipH="1">
            <a:off x="10975819" y="4589808"/>
            <a:ext cx="236208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Ellipse 254"/>
          <p:cNvSpPr/>
          <p:nvPr/>
        </p:nvSpPr>
        <p:spPr>
          <a:xfrm>
            <a:off x="10524399" y="3972967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9721021" y="434387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11162799" y="4343874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34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8" name="Ellipse 257"/>
          <p:cNvSpPr/>
          <p:nvPr/>
        </p:nvSpPr>
        <p:spPr>
          <a:xfrm>
            <a:off x="10184672" y="472093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9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9" name="Ellipse 258"/>
          <p:cNvSpPr/>
          <p:nvPr/>
        </p:nvSpPr>
        <p:spPr>
          <a:xfrm>
            <a:off x="10807744" y="472093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15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0" name="Ellipse 259"/>
          <p:cNvSpPr/>
          <p:nvPr/>
        </p:nvSpPr>
        <p:spPr>
          <a:xfrm>
            <a:off x="11507711" y="472093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44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61" name="Ellipse 260"/>
          <p:cNvSpPr/>
          <p:nvPr/>
        </p:nvSpPr>
        <p:spPr>
          <a:xfrm>
            <a:off x="11071097" y="513832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18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62" name="Gerade Verbindung mit Pfeil 261"/>
          <p:cNvCxnSpPr>
            <a:stCxn id="257" idx="5"/>
            <a:endCxn id="260" idx="0"/>
          </p:cNvCxnSpPr>
          <p:nvPr/>
        </p:nvCxnSpPr>
        <p:spPr>
          <a:xfrm>
            <a:off x="11449721" y="4589808"/>
            <a:ext cx="226065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/>
          <p:cNvCxnSpPr>
            <a:stCxn id="259" idx="5"/>
            <a:endCxn id="261" idx="0"/>
          </p:cNvCxnSpPr>
          <p:nvPr/>
        </p:nvCxnSpPr>
        <p:spPr>
          <a:xfrm>
            <a:off x="11094666" y="4966869"/>
            <a:ext cx="144506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55" idx="5"/>
            <a:endCxn id="257" idx="0"/>
          </p:cNvCxnSpPr>
          <p:nvPr/>
        </p:nvCxnSpPr>
        <p:spPr>
          <a:xfrm>
            <a:off x="10811321" y="4218901"/>
            <a:ext cx="519553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/>
          <p:cNvCxnSpPr>
            <a:stCxn id="256" idx="5"/>
            <a:endCxn id="258" idx="0"/>
          </p:cNvCxnSpPr>
          <p:nvPr/>
        </p:nvCxnSpPr>
        <p:spPr>
          <a:xfrm>
            <a:off x="10007943" y="4589808"/>
            <a:ext cx="344804" cy="1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Ellipse 265"/>
          <p:cNvSpPr/>
          <p:nvPr/>
        </p:nvSpPr>
        <p:spPr>
          <a:xfrm>
            <a:off x="9385667" y="514208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-6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67" name="Gerade Verbindung mit Pfeil 266"/>
          <p:cNvCxnSpPr>
            <a:stCxn id="274" idx="5"/>
            <a:endCxn id="266" idx="0"/>
          </p:cNvCxnSpPr>
          <p:nvPr/>
        </p:nvCxnSpPr>
        <p:spPr>
          <a:xfrm>
            <a:off x="9345967" y="4968309"/>
            <a:ext cx="207775" cy="17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Ellipse 267"/>
          <p:cNvSpPr/>
          <p:nvPr/>
        </p:nvSpPr>
        <p:spPr>
          <a:xfrm>
            <a:off x="9987741" y="513832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5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>
            <a:stCxn id="258" idx="3"/>
            <a:endCxn id="268" idx="0"/>
          </p:cNvCxnSpPr>
          <p:nvPr/>
        </p:nvCxnSpPr>
        <p:spPr>
          <a:xfrm flipH="1">
            <a:off x="10155816" y="4966869"/>
            <a:ext cx="78084" cy="1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lipse 270"/>
          <p:cNvSpPr/>
          <p:nvPr/>
        </p:nvSpPr>
        <p:spPr>
          <a:xfrm>
            <a:off x="8652124" y="5142080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-200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73" name="Gerade Verbindung mit Pfeil 272"/>
          <p:cNvCxnSpPr>
            <a:stCxn id="274" idx="3"/>
            <a:endCxn id="271" idx="0"/>
          </p:cNvCxnSpPr>
          <p:nvPr/>
        </p:nvCxnSpPr>
        <p:spPr>
          <a:xfrm flipH="1">
            <a:off x="8820199" y="4968309"/>
            <a:ext cx="288074" cy="17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Ellipse 273"/>
          <p:cNvSpPr/>
          <p:nvPr/>
        </p:nvSpPr>
        <p:spPr>
          <a:xfrm>
            <a:off x="9059045" y="4722375"/>
            <a:ext cx="336150" cy="288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-9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275" name="Gerade Verbindung mit Pfeil 274"/>
          <p:cNvCxnSpPr>
            <a:stCxn id="256" idx="3"/>
            <a:endCxn id="274" idx="0"/>
          </p:cNvCxnSpPr>
          <p:nvPr/>
        </p:nvCxnSpPr>
        <p:spPr>
          <a:xfrm flipH="1">
            <a:off x="9227120" y="4589808"/>
            <a:ext cx="543129" cy="132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endCxn id="255" idx="0"/>
          </p:cNvCxnSpPr>
          <p:nvPr/>
        </p:nvCxnSpPr>
        <p:spPr>
          <a:xfrm>
            <a:off x="10692474" y="3638089"/>
            <a:ext cx="0" cy="334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feld 276"/>
          <p:cNvSpPr txBox="1"/>
          <p:nvPr/>
        </p:nvSpPr>
        <p:spPr>
          <a:xfrm>
            <a:off x="8361383" y="4210940"/>
            <a:ext cx="38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6.</a:t>
            </a:r>
            <a:endParaRPr lang="de-DE" sz="1200" dirty="0"/>
          </a:p>
        </p:txBody>
      </p:sp>
      <p:cxnSp>
        <p:nvCxnSpPr>
          <p:cNvPr id="278" name="Gerade Verbindung mit Pfeil 277"/>
          <p:cNvCxnSpPr>
            <a:stCxn id="255" idx="3"/>
            <a:endCxn id="256" idx="0"/>
          </p:cNvCxnSpPr>
          <p:nvPr/>
        </p:nvCxnSpPr>
        <p:spPr>
          <a:xfrm flipH="1">
            <a:off x="9889096" y="4218901"/>
            <a:ext cx="684531" cy="124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126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1832" y="911718"/>
            <a:ext cx="4467225" cy="4686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6596" y="542386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 LÖSCHEN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5379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55" y="727052"/>
            <a:ext cx="4467225" cy="46863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6596" y="542386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 LÖSCHEN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7950" y="1152525"/>
            <a:ext cx="5105400" cy="3581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818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8849" y="542386"/>
            <a:ext cx="1924050" cy="25717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6596" y="542386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 LÖSCHEN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1210" y="974695"/>
            <a:ext cx="1409700" cy="2562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624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12 – Patricia </a:t>
            </a:r>
            <a:r>
              <a:rPr lang="de-DE" dirty="0" err="1" smtClean="0"/>
              <a:t>Tree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582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1781175" y="1169164"/>
            <a:ext cx="6096000" cy="2585323"/>
            <a:chOff x="1781175" y="1169164"/>
            <a:chExt cx="6096000" cy="2585323"/>
          </a:xfrm>
        </p:grpSpPr>
        <p:sp>
          <p:nvSpPr>
            <p:cNvPr id="4" name="Rechteck 3"/>
            <p:cNvSpPr/>
            <p:nvPr/>
          </p:nvSpPr>
          <p:spPr>
            <a:xfrm>
              <a:off x="1781175" y="1169164"/>
              <a:ext cx="6096000" cy="25853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</a:rPr>
                <a:t>Gegeben sei die Buchstabenreihenfolge „</a:t>
              </a:r>
              <a:r>
                <a:rPr lang="de-DE" dirty="0" err="1">
                  <a:latin typeface="Times New Roman" panose="02020603050405020304" pitchFamily="18" charset="0"/>
                </a:rPr>
                <a:t>qwert</a:t>
              </a:r>
              <a:r>
                <a:rPr lang="de-DE" dirty="0">
                  <a:latin typeface="Times New Roman" panose="02020603050405020304" pitchFamily="18" charset="0"/>
                </a:rPr>
                <a:t>“. Zeichnen Sie den Patricia </a:t>
              </a:r>
              <a:r>
                <a:rPr lang="de-DE" dirty="0" err="1">
                  <a:latin typeface="Times New Roman" panose="02020603050405020304" pitchFamily="18" charset="0"/>
                </a:rPr>
                <a:t>Tree</a:t>
              </a:r>
              <a:r>
                <a:rPr lang="de-DE" dirty="0">
                  <a:latin typeface="Times New Roman" panose="02020603050405020304" pitchFamily="18" charset="0"/>
                </a:rPr>
                <a:t>, </a:t>
              </a:r>
              <a:r>
                <a:rPr lang="de-DE" dirty="0" smtClean="0">
                  <a:latin typeface="Times New Roman" panose="02020603050405020304" pitchFamily="18" charset="0"/>
                </a:rPr>
                <a:t>nachdem die </a:t>
              </a:r>
              <a:r>
                <a:rPr lang="de-DE" dirty="0">
                  <a:latin typeface="Times New Roman" panose="02020603050405020304" pitchFamily="18" charset="0"/>
                </a:rPr>
                <a:t>Buchstaben in der vorgegeben Reihenfolge eingefügt worden sind. Die binären Werte</a:t>
              </a:r>
            </a:p>
            <a:p>
              <a:r>
                <a:rPr lang="de-DE" dirty="0">
                  <a:latin typeface="Times New Roman" panose="02020603050405020304" pitchFamily="18" charset="0"/>
                </a:rPr>
                <a:t>für Buchstaben lauten: </a:t>
              </a:r>
            </a:p>
            <a:p>
              <a:r>
                <a:rPr lang="de-DE" dirty="0">
                  <a:latin typeface="Times New Roman" panose="02020603050405020304" pitchFamily="18" charset="0"/>
                </a:rPr>
                <a:t>q =  </a:t>
              </a:r>
              <a:r>
                <a:rPr lang="de-DE" dirty="0" smtClean="0">
                  <a:latin typeface="Times New Roman" panose="02020603050405020304" pitchFamily="18" charset="0"/>
                </a:rPr>
                <a:t>  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>
                  <a:latin typeface="Times New Roman" panose="02020603050405020304" pitchFamily="18" charset="0"/>
                </a:rPr>
                <a:t>w =  </a:t>
              </a:r>
              <a:r>
                <a:rPr lang="de-DE" dirty="0" smtClean="0">
                  <a:latin typeface="Times New Roman" panose="02020603050405020304" pitchFamily="18" charset="0"/>
                </a:rPr>
                <a:t> 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>
                  <a:latin typeface="Times New Roman" panose="02020603050405020304" pitchFamily="18" charset="0"/>
                </a:rPr>
                <a:t>e =   </a:t>
              </a:r>
              <a:r>
                <a:rPr lang="de-DE" dirty="0" smtClean="0">
                  <a:latin typeface="Times New Roman" panose="02020603050405020304" pitchFamily="18" charset="0"/>
                </a:rPr>
                <a:t> 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>
                  <a:latin typeface="Times New Roman" panose="02020603050405020304" pitchFamily="18" charset="0"/>
                </a:rPr>
                <a:t>r = </a:t>
              </a:r>
              <a:r>
                <a:rPr lang="de-DE" dirty="0" smtClean="0">
                  <a:latin typeface="Times New Roman" panose="02020603050405020304" pitchFamily="18" charset="0"/>
                </a:rPr>
                <a:t>  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>
                  <a:latin typeface="Times New Roman" panose="02020603050405020304" pitchFamily="18" charset="0"/>
                </a:rPr>
                <a:t>t = </a:t>
              </a:r>
              <a:r>
                <a:rPr lang="de-DE" dirty="0" smtClean="0">
                  <a:latin typeface="Times New Roman" panose="02020603050405020304" pitchFamily="18" charset="0"/>
                </a:rPr>
                <a:t>  </a:t>
              </a:r>
              <a:endParaRPr lang="de-DE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190750" y="2277159"/>
              <a:ext cx="109537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smtClean="0">
                  <a:latin typeface="Times New Roman" panose="02020603050405020304" pitchFamily="18" charset="0"/>
                </a:rPr>
                <a:t>10001 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 smtClean="0">
                  <a:latin typeface="Times New Roman" panose="02020603050405020304" pitchFamily="18" charset="0"/>
                </a:rPr>
                <a:t>10111 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 smtClean="0">
                  <a:latin typeface="Times New Roman" panose="02020603050405020304" pitchFamily="18" charset="0"/>
                </a:rPr>
                <a:t>00101 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 smtClean="0">
                  <a:latin typeface="Times New Roman" panose="02020603050405020304" pitchFamily="18" charset="0"/>
                </a:rPr>
                <a:t>10010</a:t>
              </a:r>
              <a:endParaRPr lang="de-DE" dirty="0">
                <a:latin typeface="Times New Roman" panose="02020603050405020304" pitchFamily="18" charset="0"/>
              </a:endParaRPr>
            </a:p>
            <a:p>
              <a:r>
                <a:rPr lang="de-DE" dirty="0" smtClean="0">
                  <a:latin typeface="Times New Roman" panose="02020603050405020304" pitchFamily="18" charset="0"/>
                </a:rPr>
                <a:t>10100</a:t>
              </a:r>
              <a:endParaRPr lang="de-DE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8651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14 – Graphen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40979" y="740979"/>
            <a:ext cx="20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Adjanzenzmatrizen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740979" y="3941379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Adjanzenzlisten</a:t>
            </a: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2178" y="925645"/>
            <a:ext cx="7048500" cy="48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92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18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15 – </a:t>
            </a:r>
            <a:r>
              <a:rPr lang="de-DE" dirty="0" err="1" smtClean="0"/>
              <a:t>Huffmann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778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802" y="1406659"/>
            <a:ext cx="7448550" cy="9906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74553" y="570394"/>
            <a:ext cx="10002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Matrizenmultiplikation</a:t>
            </a:r>
          </a:p>
          <a:p>
            <a:endParaRPr lang="de-DE" sz="1400" dirty="0" smtClean="0"/>
          </a:p>
          <a:p>
            <a:r>
              <a:rPr lang="de-DE" sz="1400" dirty="0" smtClean="0"/>
              <a:t>Zwei </a:t>
            </a:r>
            <a:r>
              <a:rPr lang="de-DE" sz="1400" dirty="0"/>
              <a:t>Matrizen können multipliziert werden, wenn die Spaltenanzahl der linken mit der Zeilenanzahl der rechten Matrix übereinstimmt.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497" y="2751991"/>
            <a:ext cx="5631421" cy="37960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8156" y="2751991"/>
            <a:ext cx="5284831" cy="37734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74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204" y="263769"/>
            <a:ext cx="4057123" cy="30216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7414" y="189781"/>
            <a:ext cx="4051421" cy="29967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5080" y="3417276"/>
            <a:ext cx="3732334" cy="33350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75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50302" y="189781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VL 1 - VL 3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055" y="374447"/>
            <a:ext cx="5372099" cy="419827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1552" y="180989"/>
            <a:ext cx="4745648" cy="36800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2254" y="4053542"/>
            <a:ext cx="5803400" cy="22644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12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8 – </a:t>
            </a:r>
            <a:r>
              <a:rPr lang="de-DE" dirty="0"/>
              <a:t>Approximation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820" y="446417"/>
            <a:ext cx="4313927" cy="239662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590" y="609536"/>
            <a:ext cx="4260665" cy="29292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1633" y="3766069"/>
            <a:ext cx="4630178" cy="2940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8767" y="3766069"/>
            <a:ext cx="4227605" cy="2940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7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427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9 - 11 – Top 2,3,4 und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6" y="382211"/>
            <a:ext cx="38348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Einfügen – Bsp. 1,2,3,4,5,6,7,8</a:t>
            </a:r>
          </a:p>
          <a:p>
            <a:endParaRPr lang="de-DE" sz="1200" dirty="0" smtClean="0"/>
          </a:p>
          <a:p>
            <a:pPr marL="228600" indent="-228600">
              <a:buAutoNum type="arabicPeriod"/>
            </a:pPr>
            <a:r>
              <a:rPr lang="de-DE" sz="1200" dirty="0" smtClean="0"/>
              <a:t>Einfügen der 1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M_Root</a:t>
            </a:r>
            <a:r>
              <a:rPr lang="de-DE" sz="1200" dirty="0" smtClean="0"/>
              <a:t> == null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Neuen Knoten einfügen (hat immer Rote Kante)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SPLIT (wenn es einen Vater gibt und er Rot ist)</a:t>
            </a:r>
          </a:p>
          <a:p>
            <a:pPr marL="1143000" lvl="2" indent="-228600">
              <a:buAutoNum type="arabicPeriod"/>
            </a:pPr>
            <a:r>
              <a:rPr lang="de-DE" sz="1200" dirty="0" err="1" smtClean="0"/>
              <a:t>False</a:t>
            </a:r>
            <a:endParaRPr lang="de-DE" sz="1200" dirty="0" smtClean="0"/>
          </a:p>
          <a:p>
            <a:pPr marL="685800" lvl="1" indent="-228600">
              <a:buAutoNum type="arabicPeriod"/>
            </a:pPr>
            <a:r>
              <a:rPr lang="de-DE" sz="1200" dirty="0" err="1" smtClean="0"/>
              <a:t>M_Root</a:t>
            </a:r>
            <a:r>
              <a:rPr lang="de-DE" sz="1200" dirty="0" smtClean="0"/>
              <a:t> am ende immer auf Schwarz setzten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Einfügen der 2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M_Root</a:t>
            </a:r>
            <a:r>
              <a:rPr lang="de-DE" sz="1200" dirty="0" smtClean="0"/>
              <a:t> nicht null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Solange Knoten nicht null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4er Knoten?</a:t>
            </a:r>
          </a:p>
          <a:p>
            <a:pPr marL="1143000" lvl="2" indent="-228600">
              <a:buAutoNum type="arabicPeriod"/>
            </a:pPr>
            <a:r>
              <a:rPr lang="de-DE" sz="1200" dirty="0" err="1" smtClean="0"/>
              <a:t>False</a:t>
            </a:r>
            <a:endParaRPr lang="de-DE" sz="1200" dirty="0" smtClean="0"/>
          </a:p>
          <a:p>
            <a:pPr marL="685800" lvl="1" indent="-228600">
              <a:buAutoNum type="arabicPeriod"/>
            </a:pPr>
            <a:r>
              <a:rPr lang="de-DE" sz="1200" dirty="0" smtClean="0"/>
              <a:t>Vergleiche Knoten und steige ab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Knoten 2 rechts einfügen mit roter Kante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SPLIT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false</a:t>
            </a:r>
            <a:endParaRPr lang="de-DE" sz="120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Einfügen der 3</a:t>
            </a:r>
          </a:p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Keine 4er Knoten</a:t>
            </a:r>
          </a:p>
          <a:p>
            <a:pPr marL="228600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Einfügen Rechts bei Knoten 2</a:t>
            </a:r>
          </a:p>
          <a:p>
            <a:pPr marL="685800" lvl="1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SPLIT = </a:t>
            </a:r>
            <a:r>
              <a:rPr lang="de-DE" sz="1200" dirty="0" err="1" smtClean="0">
                <a:sym typeface="Wingdings" panose="05000000000000000000" pitchFamily="2" charset="2"/>
              </a:rPr>
              <a:t>true</a:t>
            </a:r>
            <a:r>
              <a:rPr lang="de-DE" sz="1200" dirty="0" smtClean="0">
                <a:sym typeface="Wingdings" panose="05000000000000000000" pitchFamily="2" charset="2"/>
              </a:rPr>
              <a:t>  gibt </a:t>
            </a:r>
            <a:r>
              <a:rPr lang="de-DE" sz="1200" dirty="0" err="1" smtClean="0">
                <a:sym typeface="Wingdings" panose="05000000000000000000" pitchFamily="2" charset="2"/>
              </a:rPr>
              <a:t>vater</a:t>
            </a:r>
            <a:r>
              <a:rPr lang="de-DE" sz="1200" dirty="0" smtClean="0">
                <a:sym typeface="Wingdings" panose="05000000000000000000" pitchFamily="2" charset="2"/>
              </a:rPr>
              <a:t> mit roter Kante (2)</a:t>
            </a:r>
          </a:p>
          <a:p>
            <a:pPr marL="1143000" lvl="2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Wenn die roten Kanten gleiche Ausrichtung haben rotiere den Großvater</a:t>
            </a:r>
          </a:p>
          <a:p>
            <a:pPr marL="1143000" lvl="2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Wenn die roten Kanten nicht die gleiche Ausrichtung haben, rotiere Vater dann Großvater</a:t>
            </a:r>
          </a:p>
          <a:p>
            <a:pPr marL="1143000" lvl="2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Kanten haben gleiche Ausrichtung</a:t>
            </a:r>
          </a:p>
          <a:p>
            <a:pPr marL="1600200" lvl="3" indent="-228600">
              <a:buAutoNum type="arabicPeriod"/>
            </a:pPr>
            <a:r>
              <a:rPr lang="de-DE" sz="1200" dirty="0" err="1" smtClean="0">
                <a:sym typeface="Wingdings" panose="05000000000000000000" pitchFamily="2" charset="2"/>
              </a:rPr>
              <a:t>Rotate</a:t>
            </a:r>
            <a:r>
              <a:rPr lang="de-DE" sz="1200" dirty="0" smtClean="0">
                <a:sym typeface="Wingdings" panose="05000000000000000000" pitchFamily="2" charset="2"/>
              </a:rPr>
              <a:t>(</a:t>
            </a:r>
            <a:r>
              <a:rPr lang="de-DE" sz="1200" dirty="0" err="1" smtClean="0">
                <a:sym typeface="Wingdings" panose="05000000000000000000" pitchFamily="2" charset="2"/>
              </a:rPr>
              <a:t>GROßVATER</a:t>
            </a:r>
            <a:r>
              <a:rPr lang="de-DE" sz="1200" dirty="0" smtClean="0">
                <a:sym typeface="Wingdings" panose="05000000000000000000" pitchFamily="2" charset="2"/>
              </a:rPr>
              <a:t>)</a:t>
            </a:r>
          </a:p>
          <a:p>
            <a:pPr marL="2057400" lvl="4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Dad = 1 = schwarz</a:t>
            </a:r>
          </a:p>
          <a:p>
            <a:pPr marL="2057400" lvl="4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Son = 2 = rot</a:t>
            </a:r>
          </a:p>
          <a:p>
            <a:pPr marL="2057400" lvl="4" indent="-228600">
              <a:buAutoNum type="arabicPeriod"/>
            </a:pPr>
            <a:r>
              <a:rPr lang="de-DE" sz="1200" dirty="0" err="1" smtClean="0">
                <a:sym typeface="Wingdings" panose="05000000000000000000" pitchFamily="2" charset="2"/>
              </a:rPr>
              <a:t>Soncolor</a:t>
            </a:r>
            <a:r>
              <a:rPr lang="de-DE" sz="1200" dirty="0" smtClean="0">
                <a:sym typeface="Wingdings" panose="05000000000000000000" pitchFamily="2" charset="2"/>
              </a:rPr>
              <a:t> = </a:t>
            </a:r>
            <a:r>
              <a:rPr lang="de-DE" sz="1200" dirty="0" err="1" smtClean="0">
                <a:sym typeface="Wingdings" panose="05000000000000000000" pitchFamily="2" charset="2"/>
              </a:rPr>
              <a:t>son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</a:p>
          <a:p>
            <a:pPr marL="2057400" lvl="4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Son kriegt </a:t>
            </a:r>
            <a:r>
              <a:rPr lang="de-DE" sz="1200" dirty="0" err="1" smtClean="0">
                <a:sym typeface="Wingdings" panose="05000000000000000000" pitchFamily="2" charset="2"/>
              </a:rPr>
              <a:t>farbe</a:t>
            </a:r>
            <a:r>
              <a:rPr lang="de-DE" sz="1200" dirty="0" smtClean="0">
                <a:sym typeface="Wingdings" panose="05000000000000000000" pitchFamily="2" charset="2"/>
              </a:rPr>
              <a:t> von </a:t>
            </a:r>
            <a:r>
              <a:rPr lang="de-DE" sz="1200" dirty="0" err="1" smtClean="0">
                <a:sym typeface="Wingdings" panose="05000000000000000000" pitchFamily="2" charset="2"/>
              </a:rPr>
              <a:t>vater</a:t>
            </a:r>
            <a:endParaRPr lang="de-DE" sz="1200" dirty="0" smtClean="0">
              <a:sym typeface="Wingdings" panose="05000000000000000000" pitchFamily="2" charset="2"/>
            </a:endParaRPr>
          </a:p>
          <a:p>
            <a:pPr marL="2057400" lvl="4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Vater kriegt </a:t>
            </a:r>
            <a:r>
              <a:rPr lang="de-DE" sz="1200" dirty="0" err="1" smtClean="0">
                <a:sym typeface="Wingdings" panose="05000000000000000000" pitchFamily="2" charset="2"/>
              </a:rPr>
              <a:t>farbe</a:t>
            </a:r>
            <a:r>
              <a:rPr lang="de-DE" sz="1200" dirty="0" smtClean="0">
                <a:sym typeface="Wingdings" panose="05000000000000000000" pitchFamily="2" charset="2"/>
              </a:rPr>
              <a:t> von </a:t>
            </a:r>
            <a:r>
              <a:rPr lang="de-DE" sz="1200" dirty="0" err="1" smtClean="0">
                <a:sym typeface="Wingdings" panose="05000000000000000000" pitchFamily="2" charset="2"/>
              </a:rPr>
              <a:t>son</a:t>
            </a:r>
            <a:endParaRPr lang="de-DE" sz="1200" dirty="0" smtClean="0">
              <a:sym typeface="Wingdings" panose="05000000000000000000" pitchFamily="2" charset="2"/>
            </a:endParaRPr>
          </a:p>
          <a:p>
            <a:pPr marL="2057400" lvl="4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Dad = 1 = rot</a:t>
            </a:r>
          </a:p>
          <a:p>
            <a:pPr marL="2057400" lvl="4" indent="-228600">
              <a:buAutoNum type="arabicPeriod"/>
            </a:pPr>
            <a:r>
              <a:rPr lang="de-DE" sz="1200" dirty="0" smtClean="0">
                <a:sym typeface="Wingdings" panose="05000000000000000000" pitchFamily="2" charset="2"/>
              </a:rPr>
              <a:t>Son = 2 = schwarz</a:t>
            </a:r>
          </a:p>
          <a:p>
            <a:pPr marL="1600200" lvl="3" indent="-228600">
              <a:buAutoNum type="arabicPeriod"/>
            </a:pPr>
            <a:endParaRPr lang="de-DE" sz="1200" dirty="0" smtClean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de-DE" sz="120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de-DE" sz="1200" dirty="0"/>
          </a:p>
          <a:p>
            <a:endParaRPr lang="de-DE" sz="1200" dirty="0"/>
          </a:p>
        </p:txBody>
      </p:sp>
      <p:sp>
        <p:nvSpPr>
          <p:cNvPr id="5" name="Ellipse 4"/>
          <p:cNvSpPr/>
          <p:nvPr/>
        </p:nvSpPr>
        <p:spPr>
          <a:xfrm>
            <a:off x="3984859" y="100505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endCxn id="5" idx="0"/>
          </p:cNvCxnSpPr>
          <p:nvPr/>
        </p:nvCxnSpPr>
        <p:spPr>
          <a:xfrm>
            <a:off x="4243100" y="758687"/>
            <a:ext cx="0" cy="246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84859" y="179432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endCxn id="12" idx="0"/>
          </p:cNvCxnSpPr>
          <p:nvPr/>
        </p:nvCxnSpPr>
        <p:spPr>
          <a:xfrm>
            <a:off x="4243100" y="1547958"/>
            <a:ext cx="0" cy="24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903669" y="268811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>
            <a:endCxn id="14" idx="0"/>
          </p:cNvCxnSpPr>
          <p:nvPr/>
        </p:nvCxnSpPr>
        <p:spPr>
          <a:xfrm>
            <a:off x="4161910" y="2441749"/>
            <a:ext cx="0" cy="24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4243100" y="326556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>
            <a:stCxn id="14" idx="5"/>
            <a:endCxn id="16" idx="0"/>
          </p:cNvCxnSpPr>
          <p:nvPr/>
        </p:nvCxnSpPr>
        <p:spPr>
          <a:xfrm>
            <a:off x="4344514" y="3065984"/>
            <a:ext cx="156827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031772" y="41289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endCxn id="20" idx="0"/>
          </p:cNvCxnSpPr>
          <p:nvPr/>
        </p:nvCxnSpPr>
        <p:spPr>
          <a:xfrm>
            <a:off x="4290013" y="3882565"/>
            <a:ext cx="0" cy="24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371203" y="470638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>
            <a:stCxn id="20" idx="5"/>
            <a:endCxn id="22" idx="0"/>
          </p:cNvCxnSpPr>
          <p:nvPr/>
        </p:nvCxnSpPr>
        <p:spPr>
          <a:xfrm>
            <a:off x="4472617" y="4506800"/>
            <a:ext cx="156827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762557" y="528383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22" idx="5"/>
            <a:endCxn id="24" idx="0"/>
          </p:cNvCxnSpPr>
          <p:nvPr/>
        </p:nvCxnSpPr>
        <p:spPr>
          <a:xfrm>
            <a:off x="4812048" y="5084252"/>
            <a:ext cx="208750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361254" y="382211"/>
            <a:ext cx="556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ym typeface="Wingdings" panose="05000000000000000000" pitchFamily="2" charset="2"/>
              </a:rPr>
              <a:t>Wenn </a:t>
            </a:r>
            <a:r>
              <a:rPr lang="de-DE" sz="1200" dirty="0" err="1" smtClean="0">
                <a:sym typeface="Wingdings" panose="05000000000000000000" pitchFamily="2" charset="2"/>
              </a:rPr>
              <a:t>dad</a:t>
            </a:r>
            <a:r>
              <a:rPr lang="de-DE" sz="1200" dirty="0" smtClean="0">
                <a:sym typeface="Wingdings" panose="05000000000000000000" pitchFamily="2" charset="2"/>
              </a:rPr>
              <a:t> links = </a:t>
            </a:r>
            <a:r>
              <a:rPr lang="de-DE" sz="1200" dirty="0" err="1" smtClean="0">
                <a:sym typeface="Wingdings" panose="05000000000000000000" pitchFamily="2" charset="2"/>
              </a:rPr>
              <a:t>son</a:t>
            </a:r>
            <a:r>
              <a:rPr lang="de-DE" sz="1200" dirty="0" smtClean="0">
                <a:sym typeface="Wingdings" panose="05000000000000000000" pitchFamily="2" charset="2"/>
              </a:rPr>
              <a:t> dann </a:t>
            </a:r>
            <a:r>
              <a:rPr lang="de-DE" sz="1200" dirty="0" err="1" smtClean="0">
                <a:sym typeface="Wingdings" panose="05000000000000000000" pitchFamily="2" charset="2"/>
              </a:rPr>
              <a:t>dad</a:t>
            </a:r>
            <a:r>
              <a:rPr lang="de-DE" sz="1200" dirty="0" smtClean="0">
                <a:sym typeface="Wingdings" panose="05000000000000000000" pitchFamily="2" charset="2"/>
              </a:rPr>
              <a:t> links = </a:t>
            </a:r>
            <a:r>
              <a:rPr lang="de-DE" sz="1200" dirty="0" err="1" smtClean="0">
                <a:sym typeface="Wingdings" panose="05000000000000000000" pitchFamily="2" charset="2"/>
              </a:rPr>
              <a:t>son</a:t>
            </a:r>
            <a:r>
              <a:rPr lang="de-DE" sz="1200" dirty="0" smtClean="0">
                <a:sym typeface="Wingdings" panose="05000000000000000000" pitchFamily="2" charset="2"/>
              </a:rPr>
              <a:t> rechts  und </a:t>
            </a:r>
            <a:r>
              <a:rPr lang="de-DE" sz="1200" dirty="0" err="1" smtClean="0">
                <a:sym typeface="Wingdings" panose="05000000000000000000" pitchFamily="2" charset="2"/>
              </a:rPr>
              <a:t>son</a:t>
            </a:r>
            <a:r>
              <a:rPr lang="de-DE" sz="1200" dirty="0" smtClean="0">
                <a:sym typeface="Wingdings" panose="05000000000000000000" pitchFamily="2" charset="2"/>
              </a:rPr>
              <a:t> rechts = </a:t>
            </a:r>
            <a:r>
              <a:rPr lang="de-DE" sz="1200" dirty="0" err="1" smtClean="0">
                <a:sym typeface="Wingdings" panose="05000000000000000000" pitchFamily="2" charset="2"/>
              </a:rPr>
              <a:t>dad</a:t>
            </a:r>
            <a:endParaRPr lang="de-DE" sz="1200" dirty="0" smtClean="0">
              <a:sym typeface="Wingdings" panose="05000000000000000000" pitchFamily="2" charset="2"/>
            </a:endParaRPr>
          </a:p>
          <a:p>
            <a:r>
              <a:rPr lang="de-DE" sz="1200" dirty="0" smtClean="0">
                <a:sym typeface="Wingdings" panose="05000000000000000000" pitchFamily="2" charset="2"/>
              </a:rPr>
              <a:t>Ansonsten </a:t>
            </a:r>
            <a:r>
              <a:rPr lang="de-DE" sz="1200" dirty="0" err="1" smtClean="0">
                <a:sym typeface="Wingdings" panose="05000000000000000000" pitchFamily="2" charset="2"/>
              </a:rPr>
              <a:t>dad</a:t>
            </a:r>
            <a:r>
              <a:rPr lang="de-DE" sz="1200" dirty="0" smtClean="0">
                <a:sym typeface="Wingdings" panose="05000000000000000000" pitchFamily="2" charset="2"/>
              </a:rPr>
              <a:t> rechts = </a:t>
            </a:r>
            <a:r>
              <a:rPr lang="de-DE" sz="1200" dirty="0" err="1" smtClean="0">
                <a:sym typeface="Wingdings" panose="05000000000000000000" pitchFamily="2" charset="2"/>
              </a:rPr>
              <a:t>son</a:t>
            </a:r>
            <a:r>
              <a:rPr lang="de-DE" sz="1200" dirty="0" smtClean="0">
                <a:sym typeface="Wingdings" panose="05000000000000000000" pitchFamily="2" charset="2"/>
              </a:rPr>
              <a:t> links und Son links = </a:t>
            </a:r>
            <a:r>
              <a:rPr lang="de-DE" sz="1200" dirty="0" err="1" smtClean="0">
                <a:sym typeface="Wingdings" panose="05000000000000000000" pitchFamily="2" charset="2"/>
              </a:rPr>
              <a:t>dad</a:t>
            </a:r>
            <a:endParaRPr lang="de-DE" sz="1200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1806" y="969070"/>
            <a:ext cx="3328999" cy="947186"/>
          </a:xfrm>
          <a:prstGeom prst="rect">
            <a:avLst/>
          </a:prstGeom>
        </p:spPr>
      </p:pic>
      <p:sp>
        <p:nvSpPr>
          <p:cNvPr id="26" name="Ellipse 25"/>
          <p:cNvSpPr/>
          <p:nvPr/>
        </p:nvSpPr>
        <p:spPr>
          <a:xfrm>
            <a:off x="9779192" y="94972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>
            <a:stCxn id="30" idx="3"/>
            <a:endCxn id="26" idx="0"/>
          </p:cNvCxnSpPr>
          <p:nvPr/>
        </p:nvCxnSpPr>
        <p:spPr>
          <a:xfrm flipH="1">
            <a:off x="10037433" y="756424"/>
            <a:ext cx="281954" cy="19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10243750" y="37855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>
            <a:endCxn id="30" idx="0"/>
          </p:cNvCxnSpPr>
          <p:nvPr/>
        </p:nvCxnSpPr>
        <p:spPr>
          <a:xfrm>
            <a:off x="10501991" y="108242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0635104" y="95600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/>
          <p:cNvCxnSpPr>
            <a:stCxn id="30" idx="5"/>
            <a:endCxn id="32" idx="0"/>
          </p:cNvCxnSpPr>
          <p:nvPr/>
        </p:nvCxnSpPr>
        <p:spPr>
          <a:xfrm>
            <a:off x="10684595" y="756424"/>
            <a:ext cx="208750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361254" y="2118583"/>
            <a:ext cx="206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Einfügen der 4</a:t>
            </a:r>
          </a:p>
          <a:p>
            <a:r>
              <a:rPr lang="de-DE" sz="1200" dirty="0" smtClean="0"/>
              <a:t>Knoten 2 ist ein 4er knoten</a:t>
            </a:r>
          </a:p>
          <a:p>
            <a:r>
              <a:rPr lang="de-DE" sz="1200" dirty="0" smtClean="0"/>
              <a:t>Konvertieren</a:t>
            </a:r>
            <a:endParaRPr lang="de-DE" sz="1200" dirty="0"/>
          </a:p>
        </p:txBody>
      </p:sp>
      <p:sp>
        <p:nvSpPr>
          <p:cNvPr id="36" name="Ellipse 35"/>
          <p:cNvSpPr/>
          <p:nvPr/>
        </p:nvSpPr>
        <p:spPr>
          <a:xfrm>
            <a:off x="5533635" y="484113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stCxn id="38" idx="3"/>
            <a:endCxn id="36" idx="0"/>
          </p:cNvCxnSpPr>
          <p:nvPr/>
        </p:nvCxnSpPr>
        <p:spPr>
          <a:xfrm flipH="1">
            <a:off x="5791876" y="4647834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998193" y="426996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6256434" y="3999652"/>
            <a:ext cx="0" cy="270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89547" y="484741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1" name="Gerade Verbindung mit Pfeil 40"/>
          <p:cNvCxnSpPr>
            <a:stCxn id="38" idx="5"/>
            <a:endCxn id="40" idx="0"/>
          </p:cNvCxnSpPr>
          <p:nvPr/>
        </p:nvCxnSpPr>
        <p:spPr>
          <a:xfrm>
            <a:off x="6439038" y="4647834"/>
            <a:ext cx="208750" cy="19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361254" y="3554477"/>
            <a:ext cx="274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SPLIT  </a:t>
            </a:r>
            <a:r>
              <a:rPr lang="de-DE" sz="1200" dirty="0" err="1" smtClean="0"/>
              <a:t>false</a:t>
            </a:r>
            <a:endParaRPr lang="de-DE" sz="1200" dirty="0" smtClean="0"/>
          </a:p>
          <a:p>
            <a:r>
              <a:rPr lang="de-DE" sz="1200" dirty="0" smtClean="0"/>
              <a:t>Knoten rechts bei Knoten (3) einfügen</a:t>
            </a:r>
            <a:endParaRPr lang="de-DE" sz="1200" dirty="0"/>
          </a:p>
        </p:txBody>
      </p:sp>
      <p:sp>
        <p:nvSpPr>
          <p:cNvPr id="43" name="Ellipse 42"/>
          <p:cNvSpPr/>
          <p:nvPr/>
        </p:nvSpPr>
        <p:spPr>
          <a:xfrm>
            <a:off x="6803433" y="542487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>
            <a:stCxn id="40" idx="5"/>
            <a:endCxn id="43" idx="0"/>
          </p:cNvCxnSpPr>
          <p:nvPr/>
        </p:nvCxnSpPr>
        <p:spPr>
          <a:xfrm>
            <a:off x="6830392" y="5225286"/>
            <a:ext cx="231282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779171" y="300130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/>
          <p:cNvCxnSpPr>
            <a:stCxn id="47" idx="3"/>
            <a:endCxn id="45" idx="0"/>
          </p:cNvCxnSpPr>
          <p:nvPr/>
        </p:nvCxnSpPr>
        <p:spPr>
          <a:xfrm flipH="1">
            <a:off x="7037412" y="2808002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7243729" y="243013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endCxn id="47" idx="0"/>
          </p:cNvCxnSpPr>
          <p:nvPr/>
        </p:nvCxnSpPr>
        <p:spPr>
          <a:xfrm>
            <a:off x="7501970" y="2159820"/>
            <a:ext cx="0" cy="270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7635083" y="300758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/>
          <p:cNvCxnSpPr>
            <a:stCxn id="47" idx="5"/>
            <a:endCxn id="49" idx="0"/>
          </p:cNvCxnSpPr>
          <p:nvPr/>
        </p:nvCxnSpPr>
        <p:spPr>
          <a:xfrm>
            <a:off x="7684574" y="2808002"/>
            <a:ext cx="208750" cy="19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6197363" y="6067155"/>
            <a:ext cx="156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Split   </a:t>
            </a:r>
            <a:r>
              <a:rPr lang="de-DE" sz="1200" dirty="0" err="1"/>
              <a:t>false</a:t>
            </a:r>
            <a:endParaRPr lang="de-DE" sz="1200" dirty="0"/>
          </a:p>
          <a:p>
            <a:r>
              <a:rPr lang="de-DE" sz="1200" dirty="0" err="1"/>
              <a:t>M_Root</a:t>
            </a:r>
            <a:r>
              <a:rPr lang="de-DE" sz="1200" dirty="0"/>
              <a:t> = schwarz</a:t>
            </a:r>
          </a:p>
        </p:txBody>
      </p:sp>
      <p:sp>
        <p:nvSpPr>
          <p:cNvPr id="51" name="Ellipse 50"/>
          <p:cNvSpPr/>
          <p:nvPr/>
        </p:nvSpPr>
        <p:spPr>
          <a:xfrm>
            <a:off x="8533107" y="563676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/>
          <p:cNvCxnSpPr>
            <a:stCxn id="53" idx="3"/>
            <a:endCxn id="51" idx="0"/>
          </p:cNvCxnSpPr>
          <p:nvPr/>
        </p:nvCxnSpPr>
        <p:spPr>
          <a:xfrm flipH="1">
            <a:off x="8791348" y="5443463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8997665" y="506559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4" name="Gerade Verbindung mit Pfeil 53"/>
          <p:cNvCxnSpPr>
            <a:endCxn id="53" idx="0"/>
          </p:cNvCxnSpPr>
          <p:nvPr/>
        </p:nvCxnSpPr>
        <p:spPr>
          <a:xfrm>
            <a:off x="9255906" y="4795281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9389019" y="564304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stCxn id="53" idx="5"/>
            <a:endCxn id="55" idx="0"/>
          </p:cNvCxnSpPr>
          <p:nvPr/>
        </p:nvCxnSpPr>
        <p:spPr>
          <a:xfrm>
            <a:off x="9438510" y="5443463"/>
            <a:ext cx="208750" cy="19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9802905" y="622050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55" idx="5"/>
            <a:endCxn id="57" idx="0"/>
          </p:cNvCxnSpPr>
          <p:nvPr/>
        </p:nvCxnSpPr>
        <p:spPr>
          <a:xfrm>
            <a:off x="9829864" y="6020915"/>
            <a:ext cx="231282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5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6" y="382211"/>
            <a:ext cx="3834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Einfügen – Bsp. 1,2,3,4,5,6,7,8</a:t>
            </a:r>
          </a:p>
          <a:p>
            <a:endParaRPr lang="de-DE" sz="1200" dirty="0" smtClean="0"/>
          </a:p>
          <a:p>
            <a:pPr marL="228600" indent="-228600">
              <a:buAutoNum type="arabicPeriod"/>
            </a:pPr>
            <a:r>
              <a:rPr lang="de-DE" sz="1200" dirty="0" smtClean="0"/>
              <a:t>Einfügen der 5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Rechts neben 4 einfügen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SPLIT </a:t>
            </a:r>
            <a:r>
              <a:rPr lang="de-DE" sz="1200" dirty="0" err="1" smtClean="0"/>
              <a:t>true</a:t>
            </a:r>
            <a:endParaRPr lang="de-DE" sz="1200" dirty="0" smtClean="0"/>
          </a:p>
          <a:p>
            <a:pPr marL="685800" lvl="1" indent="-228600">
              <a:buAutoNum type="arabicPeriod"/>
            </a:pPr>
            <a:r>
              <a:rPr lang="de-DE" sz="1200" dirty="0" smtClean="0"/>
              <a:t>Gleiche Ausrichtung</a:t>
            </a:r>
          </a:p>
          <a:p>
            <a:pPr marL="685800" lvl="1" indent="-228600">
              <a:buAutoNum type="arabicPeriod"/>
            </a:pPr>
            <a:r>
              <a:rPr lang="de-DE" sz="1200" dirty="0" err="1" smtClean="0"/>
              <a:t>Rotate</a:t>
            </a:r>
            <a:r>
              <a:rPr lang="de-DE" sz="1200" dirty="0" smtClean="0"/>
              <a:t>(Großvater)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Dad = 3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Son = 4</a:t>
            </a:r>
          </a:p>
          <a:p>
            <a:pPr marL="685800" lvl="1" indent="-228600">
              <a:buAutoNum type="arabicPeriod"/>
            </a:pPr>
            <a:r>
              <a:rPr lang="de-DE" sz="1200" dirty="0" smtClean="0"/>
              <a:t>Tausche </a:t>
            </a:r>
            <a:r>
              <a:rPr lang="de-DE" sz="1200" dirty="0" err="1" smtClean="0"/>
              <a:t>farben</a:t>
            </a:r>
            <a:endParaRPr lang="de-DE" sz="1200" dirty="0" smtClean="0"/>
          </a:p>
          <a:p>
            <a:r>
              <a:rPr lang="de-DE" sz="1200" dirty="0">
                <a:sym typeface="Wingdings" panose="05000000000000000000" pitchFamily="2" charset="2"/>
              </a:rPr>
              <a:t>Wenn </a:t>
            </a:r>
            <a:r>
              <a:rPr lang="de-DE" sz="1200" dirty="0" err="1">
                <a:sym typeface="Wingdings" panose="05000000000000000000" pitchFamily="2" charset="2"/>
              </a:rPr>
              <a:t>dad</a:t>
            </a:r>
            <a:r>
              <a:rPr lang="de-DE" sz="1200" dirty="0">
                <a:sym typeface="Wingdings" panose="05000000000000000000" pitchFamily="2" charset="2"/>
              </a:rPr>
              <a:t> links = </a:t>
            </a:r>
            <a:r>
              <a:rPr lang="de-DE" sz="1200" dirty="0" err="1">
                <a:sym typeface="Wingdings" panose="05000000000000000000" pitchFamily="2" charset="2"/>
              </a:rPr>
              <a:t>son</a:t>
            </a:r>
            <a:r>
              <a:rPr lang="de-DE" sz="1200" dirty="0">
                <a:sym typeface="Wingdings" panose="05000000000000000000" pitchFamily="2" charset="2"/>
              </a:rPr>
              <a:t> dann </a:t>
            </a:r>
            <a:r>
              <a:rPr lang="de-DE" sz="1200" dirty="0" err="1">
                <a:sym typeface="Wingdings" panose="05000000000000000000" pitchFamily="2" charset="2"/>
              </a:rPr>
              <a:t>dad</a:t>
            </a:r>
            <a:r>
              <a:rPr lang="de-DE" sz="1200" dirty="0">
                <a:sym typeface="Wingdings" panose="05000000000000000000" pitchFamily="2" charset="2"/>
              </a:rPr>
              <a:t> links = </a:t>
            </a:r>
            <a:r>
              <a:rPr lang="de-DE" sz="1200" dirty="0" err="1">
                <a:sym typeface="Wingdings" panose="05000000000000000000" pitchFamily="2" charset="2"/>
              </a:rPr>
              <a:t>son</a:t>
            </a:r>
            <a:r>
              <a:rPr lang="de-DE" sz="1200" dirty="0">
                <a:sym typeface="Wingdings" panose="05000000000000000000" pitchFamily="2" charset="2"/>
              </a:rPr>
              <a:t> rechts  und </a:t>
            </a:r>
            <a:endParaRPr lang="de-DE" sz="1200" dirty="0" smtClean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	</a:t>
            </a:r>
            <a:r>
              <a:rPr lang="de-DE" sz="1200" dirty="0" err="1" smtClean="0">
                <a:sym typeface="Wingdings" panose="05000000000000000000" pitchFamily="2" charset="2"/>
              </a:rPr>
              <a:t>son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>
                <a:sym typeface="Wingdings" panose="05000000000000000000" pitchFamily="2" charset="2"/>
              </a:rPr>
              <a:t>rechts = </a:t>
            </a:r>
            <a:r>
              <a:rPr lang="de-DE" sz="1200" dirty="0" err="1">
                <a:sym typeface="Wingdings" panose="05000000000000000000" pitchFamily="2" charset="2"/>
              </a:rPr>
              <a:t>dad</a:t>
            </a:r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Ansonsten </a:t>
            </a:r>
            <a:r>
              <a:rPr lang="de-DE" sz="1200" dirty="0" err="1">
                <a:sym typeface="Wingdings" panose="05000000000000000000" pitchFamily="2" charset="2"/>
              </a:rPr>
              <a:t>dad</a:t>
            </a:r>
            <a:r>
              <a:rPr lang="de-DE" sz="1200" dirty="0">
                <a:sym typeface="Wingdings" panose="05000000000000000000" pitchFamily="2" charset="2"/>
              </a:rPr>
              <a:t> rechts = </a:t>
            </a:r>
            <a:r>
              <a:rPr lang="de-DE" sz="1200" dirty="0" err="1">
                <a:sym typeface="Wingdings" panose="05000000000000000000" pitchFamily="2" charset="2"/>
              </a:rPr>
              <a:t>son</a:t>
            </a:r>
            <a:r>
              <a:rPr lang="de-DE" sz="1200" dirty="0">
                <a:sym typeface="Wingdings" panose="05000000000000000000" pitchFamily="2" charset="2"/>
              </a:rPr>
              <a:t> links und Son links = </a:t>
            </a:r>
            <a:r>
              <a:rPr lang="de-DE" sz="1200" dirty="0" err="1">
                <a:sym typeface="Wingdings" panose="05000000000000000000" pitchFamily="2" charset="2"/>
              </a:rPr>
              <a:t>dad</a:t>
            </a:r>
            <a:endParaRPr lang="de-DE" sz="1200" dirty="0"/>
          </a:p>
          <a:p>
            <a:pPr marL="685800" lvl="1" indent="-228600">
              <a:buAutoNum type="arabicPeriod"/>
            </a:pPr>
            <a:endParaRPr lang="de-DE" sz="1200" dirty="0" smtClean="0"/>
          </a:p>
          <a:p>
            <a:pPr marL="685800" lvl="1" indent="-228600">
              <a:buAutoNum type="arabicPeriod"/>
            </a:pPr>
            <a:endParaRPr lang="de-DE" sz="1200" dirty="0" smtClean="0"/>
          </a:p>
          <a:p>
            <a:pPr marL="228600" indent="-228600">
              <a:buAutoNum type="arabicPeriod"/>
            </a:pPr>
            <a:endParaRPr lang="de-DE" sz="1200" dirty="0" smtClean="0"/>
          </a:p>
          <a:p>
            <a:pPr marL="1600200" lvl="3" indent="-228600">
              <a:buAutoNum type="arabicPeriod"/>
            </a:pPr>
            <a:endParaRPr lang="de-DE" sz="1200" dirty="0" smtClean="0">
              <a:sym typeface="Wingdings" panose="05000000000000000000" pitchFamily="2" charset="2"/>
            </a:endParaRPr>
          </a:p>
          <a:p>
            <a:pPr marL="1143000" lvl="2" indent="-228600">
              <a:buAutoNum type="arabicPeriod"/>
            </a:pPr>
            <a:endParaRPr lang="de-DE" sz="120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de-DE" sz="1200" dirty="0"/>
          </a:p>
          <a:p>
            <a:endParaRPr lang="de-DE" sz="1200" dirty="0"/>
          </a:p>
        </p:txBody>
      </p:sp>
      <p:sp>
        <p:nvSpPr>
          <p:cNvPr id="51" name="Ellipse 50"/>
          <p:cNvSpPr/>
          <p:nvPr/>
        </p:nvSpPr>
        <p:spPr>
          <a:xfrm>
            <a:off x="2798518" y="122839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/>
          <p:cNvCxnSpPr>
            <a:stCxn id="53" idx="3"/>
            <a:endCxn id="51" idx="0"/>
          </p:cNvCxnSpPr>
          <p:nvPr/>
        </p:nvCxnSpPr>
        <p:spPr>
          <a:xfrm flipH="1">
            <a:off x="3056759" y="1035093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076" y="65722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4" name="Gerade Verbindung mit Pfeil 53"/>
          <p:cNvCxnSpPr>
            <a:endCxn id="53" idx="0"/>
          </p:cNvCxnSpPr>
          <p:nvPr/>
        </p:nvCxnSpPr>
        <p:spPr>
          <a:xfrm>
            <a:off x="3521317" y="386911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654430" y="123467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stCxn id="53" idx="5"/>
            <a:endCxn id="55" idx="0"/>
          </p:cNvCxnSpPr>
          <p:nvPr/>
        </p:nvCxnSpPr>
        <p:spPr>
          <a:xfrm>
            <a:off x="3703921" y="1035093"/>
            <a:ext cx="208750" cy="19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010565" y="181213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55" idx="5"/>
            <a:endCxn id="57" idx="0"/>
          </p:cNvCxnSpPr>
          <p:nvPr/>
        </p:nvCxnSpPr>
        <p:spPr>
          <a:xfrm>
            <a:off x="4095275" y="1612545"/>
            <a:ext cx="173531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377605" y="238958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/>
          <p:cNvCxnSpPr>
            <a:stCxn id="57" idx="5"/>
            <a:endCxn id="59" idx="0"/>
          </p:cNvCxnSpPr>
          <p:nvPr/>
        </p:nvCxnSpPr>
        <p:spPr>
          <a:xfrm>
            <a:off x="4451410" y="2189997"/>
            <a:ext cx="184436" cy="19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763914" y="370208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2" name="Gerade Verbindung mit Pfeil 61"/>
          <p:cNvCxnSpPr>
            <a:stCxn id="63" idx="3"/>
            <a:endCxn id="61" idx="0"/>
          </p:cNvCxnSpPr>
          <p:nvPr/>
        </p:nvCxnSpPr>
        <p:spPr>
          <a:xfrm flipH="1">
            <a:off x="1022155" y="3508785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1228472" y="313091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4" name="Gerade Verbindung mit Pfeil 63"/>
          <p:cNvCxnSpPr>
            <a:endCxn id="63" idx="0"/>
          </p:cNvCxnSpPr>
          <p:nvPr/>
        </p:nvCxnSpPr>
        <p:spPr>
          <a:xfrm>
            <a:off x="1486713" y="2860603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1371545" y="433809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>
            <a:stCxn id="67" idx="3"/>
            <a:endCxn id="65" idx="0"/>
          </p:cNvCxnSpPr>
          <p:nvPr/>
        </p:nvCxnSpPr>
        <p:spPr>
          <a:xfrm flipH="1">
            <a:off x="1629786" y="4079956"/>
            <a:ext cx="333878" cy="25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1888027" y="370208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8" name="Gerade Verbindung mit Pfeil 67"/>
          <p:cNvCxnSpPr>
            <a:stCxn id="63" idx="5"/>
            <a:endCxn id="67" idx="0"/>
          </p:cNvCxnSpPr>
          <p:nvPr/>
        </p:nvCxnSpPr>
        <p:spPr>
          <a:xfrm>
            <a:off x="1669317" y="3508785"/>
            <a:ext cx="476951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2282036" y="434437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mit Pfeil 69"/>
          <p:cNvCxnSpPr>
            <a:stCxn id="67" idx="5"/>
            <a:endCxn id="69" idx="0"/>
          </p:cNvCxnSpPr>
          <p:nvPr/>
        </p:nvCxnSpPr>
        <p:spPr>
          <a:xfrm>
            <a:off x="2328872" y="4079956"/>
            <a:ext cx="211405" cy="26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4967891" y="443567"/>
            <a:ext cx="252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/>
              <a:t>Rechts neben Knoten 5 einfügen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SPLIT </a:t>
            </a:r>
            <a:r>
              <a:rPr lang="de-DE" sz="1200" dirty="0" err="1" smtClean="0"/>
              <a:t>false</a:t>
            </a:r>
            <a:endParaRPr lang="de-DE" sz="1200" dirty="0"/>
          </a:p>
        </p:txBody>
      </p:sp>
      <p:sp>
        <p:nvSpPr>
          <p:cNvPr id="80" name="Ellipse 79"/>
          <p:cNvSpPr/>
          <p:nvPr/>
        </p:nvSpPr>
        <p:spPr>
          <a:xfrm>
            <a:off x="2481012" y="563834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/>
          <p:cNvCxnSpPr>
            <a:stCxn id="82" idx="3"/>
            <a:endCxn id="80" idx="0"/>
          </p:cNvCxnSpPr>
          <p:nvPr/>
        </p:nvCxnSpPr>
        <p:spPr>
          <a:xfrm flipH="1">
            <a:off x="2739253" y="5445043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945570" y="506717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/>
          <p:cNvCxnSpPr>
            <a:endCxn id="82" idx="0"/>
          </p:cNvCxnSpPr>
          <p:nvPr/>
        </p:nvCxnSpPr>
        <p:spPr>
          <a:xfrm>
            <a:off x="3203811" y="4796861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3088643" y="627435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>
            <a:stCxn id="86" idx="3"/>
            <a:endCxn id="84" idx="0"/>
          </p:cNvCxnSpPr>
          <p:nvPr/>
        </p:nvCxnSpPr>
        <p:spPr>
          <a:xfrm flipH="1">
            <a:off x="3346884" y="6016214"/>
            <a:ext cx="333878" cy="25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3605125" y="563834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7" name="Gerade Verbindung mit Pfeil 86"/>
          <p:cNvCxnSpPr>
            <a:stCxn id="82" idx="5"/>
            <a:endCxn id="86" idx="0"/>
          </p:cNvCxnSpPr>
          <p:nvPr/>
        </p:nvCxnSpPr>
        <p:spPr>
          <a:xfrm>
            <a:off x="3386415" y="5445043"/>
            <a:ext cx="476951" cy="19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3999134" y="628063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9" name="Gerade Verbindung mit Pfeil 88"/>
          <p:cNvCxnSpPr>
            <a:stCxn id="86" idx="5"/>
            <a:endCxn id="88" idx="0"/>
          </p:cNvCxnSpPr>
          <p:nvPr/>
        </p:nvCxnSpPr>
        <p:spPr>
          <a:xfrm>
            <a:off x="4045970" y="6016214"/>
            <a:ext cx="211405" cy="26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476760" y="5445824"/>
            <a:ext cx="2173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/>
              <a:t>Einfügen der 6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Knoten 4 </a:t>
            </a:r>
            <a:r>
              <a:rPr lang="de-DE" sz="1200" dirty="0" err="1" smtClean="0"/>
              <a:t>is</a:t>
            </a:r>
            <a:r>
              <a:rPr lang="de-DE" sz="1200" dirty="0" smtClean="0"/>
              <a:t> 4er knoten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Konvertiere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SPLIT </a:t>
            </a:r>
            <a:r>
              <a:rPr lang="de-DE" sz="1200" dirty="0" err="1" smtClean="0"/>
              <a:t>false</a:t>
            </a:r>
            <a:r>
              <a:rPr lang="de-DE" sz="1200" dirty="0" smtClean="0"/>
              <a:t> da der Vater keine Rote Kante hat</a:t>
            </a:r>
            <a:endParaRPr lang="de-DE" sz="1200" dirty="0"/>
          </a:p>
        </p:txBody>
      </p:sp>
      <p:sp>
        <p:nvSpPr>
          <p:cNvPr id="91" name="Ellipse 90"/>
          <p:cNvSpPr/>
          <p:nvPr/>
        </p:nvSpPr>
        <p:spPr>
          <a:xfrm>
            <a:off x="7566840" y="94849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/>
          <p:cNvCxnSpPr>
            <a:stCxn id="93" idx="3"/>
            <a:endCxn id="91" idx="0"/>
          </p:cNvCxnSpPr>
          <p:nvPr/>
        </p:nvCxnSpPr>
        <p:spPr>
          <a:xfrm flipH="1">
            <a:off x="7825081" y="755192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31398" y="37732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4" name="Gerade Verbindung mit Pfeil 93"/>
          <p:cNvCxnSpPr>
            <a:endCxn id="93" idx="0"/>
          </p:cNvCxnSpPr>
          <p:nvPr/>
        </p:nvCxnSpPr>
        <p:spPr>
          <a:xfrm>
            <a:off x="8289639" y="107010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8174471" y="158449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mit Pfeil 95"/>
          <p:cNvCxnSpPr>
            <a:stCxn id="97" idx="3"/>
            <a:endCxn id="95" idx="0"/>
          </p:cNvCxnSpPr>
          <p:nvPr/>
        </p:nvCxnSpPr>
        <p:spPr>
          <a:xfrm flipH="1">
            <a:off x="8432712" y="1300407"/>
            <a:ext cx="211405" cy="28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8568480" y="92254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3" idx="5"/>
            <a:endCxn id="97" idx="0"/>
          </p:cNvCxnSpPr>
          <p:nvPr/>
        </p:nvCxnSpPr>
        <p:spPr>
          <a:xfrm>
            <a:off x="8472243" y="755192"/>
            <a:ext cx="354478" cy="167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9084962" y="159078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mit Pfeil 99"/>
          <p:cNvCxnSpPr>
            <a:stCxn id="97" idx="5"/>
            <a:endCxn id="99" idx="0"/>
          </p:cNvCxnSpPr>
          <p:nvPr/>
        </p:nvCxnSpPr>
        <p:spPr>
          <a:xfrm>
            <a:off x="9009325" y="1300407"/>
            <a:ext cx="333878" cy="29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9601444" y="218999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stCxn id="99" idx="5"/>
            <a:endCxn id="47" idx="0"/>
          </p:cNvCxnSpPr>
          <p:nvPr/>
        </p:nvCxnSpPr>
        <p:spPr>
          <a:xfrm>
            <a:off x="9525807" y="1968647"/>
            <a:ext cx="333878" cy="221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967891" y="2764927"/>
            <a:ext cx="252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/>
              <a:t>Einfügen der 7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Recht neben 6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SPLIT </a:t>
            </a:r>
            <a:r>
              <a:rPr lang="de-DE" sz="1200" dirty="0" err="1" smtClean="0"/>
              <a:t>true</a:t>
            </a:r>
            <a:endParaRPr lang="de-DE" sz="1200" dirty="0" smtClean="0"/>
          </a:p>
          <a:p>
            <a:pPr marL="228600" indent="-228600">
              <a:buAutoNum type="arabicPeriod"/>
            </a:pPr>
            <a:r>
              <a:rPr lang="de-DE" sz="1200" dirty="0" smtClean="0"/>
              <a:t>Gleiche </a:t>
            </a:r>
            <a:r>
              <a:rPr lang="de-DE" sz="1200" dirty="0" err="1" smtClean="0"/>
              <a:t>ausrichtung</a:t>
            </a:r>
            <a:endParaRPr lang="de-DE" sz="1200" dirty="0" smtClean="0"/>
          </a:p>
          <a:p>
            <a:pPr marL="228600" indent="-228600">
              <a:buAutoNum type="arabicPeriod"/>
            </a:pPr>
            <a:r>
              <a:rPr lang="de-DE" sz="1200" dirty="0" err="1" smtClean="0"/>
              <a:t>Rotate</a:t>
            </a:r>
            <a:r>
              <a:rPr lang="de-DE" sz="1200" dirty="0" smtClean="0"/>
              <a:t>(Großvater)</a:t>
            </a:r>
          </a:p>
          <a:p>
            <a:pPr marL="228600" indent="-228600">
              <a:buAutoNum type="arabicPeriod"/>
            </a:pPr>
            <a:endParaRPr lang="de-DE" sz="1200" dirty="0"/>
          </a:p>
        </p:txBody>
      </p:sp>
      <p:sp>
        <p:nvSpPr>
          <p:cNvPr id="72" name="Ellipse 71"/>
          <p:cNvSpPr/>
          <p:nvPr/>
        </p:nvSpPr>
        <p:spPr>
          <a:xfrm>
            <a:off x="5976760" y="203558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/>
          <p:cNvCxnSpPr>
            <a:stCxn id="74" idx="3"/>
            <a:endCxn id="72" idx="0"/>
          </p:cNvCxnSpPr>
          <p:nvPr/>
        </p:nvCxnSpPr>
        <p:spPr>
          <a:xfrm flipH="1">
            <a:off x="6235001" y="1842280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6441318" y="146441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/>
          <p:cNvCxnSpPr>
            <a:endCxn id="74" idx="0"/>
          </p:cNvCxnSpPr>
          <p:nvPr/>
        </p:nvCxnSpPr>
        <p:spPr>
          <a:xfrm>
            <a:off x="6699559" y="1194098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/>
          <p:cNvSpPr/>
          <p:nvPr/>
        </p:nvSpPr>
        <p:spPr>
          <a:xfrm>
            <a:off x="6584391" y="267158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/>
          <p:cNvCxnSpPr>
            <a:stCxn id="78" idx="3"/>
            <a:endCxn id="76" idx="0"/>
          </p:cNvCxnSpPr>
          <p:nvPr/>
        </p:nvCxnSpPr>
        <p:spPr>
          <a:xfrm flipH="1">
            <a:off x="6842632" y="2411346"/>
            <a:ext cx="211405" cy="26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6978400" y="203347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mit Pfeil 100"/>
          <p:cNvCxnSpPr>
            <a:stCxn id="74" idx="5"/>
            <a:endCxn id="78" idx="0"/>
          </p:cNvCxnSpPr>
          <p:nvPr/>
        </p:nvCxnSpPr>
        <p:spPr>
          <a:xfrm>
            <a:off x="6882163" y="1842280"/>
            <a:ext cx="354478" cy="19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7494882" y="267786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3" name="Gerade Verbindung mit Pfeil 102"/>
          <p:cNvCxnSpPr>
            <a:stCxn id="78" idx="5"/>
            <a:endCxn id="102" idx="0"/>
          </p:cNvCxnSpPr>
          <p:nvPr/>
        </p:nvCxnSpPr>
        <p:spPr>
          <a:xfrm>
            <a:off x="7419245" y="2411346"/>
            <a:ext cx="333878" cy="266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7952082" y="327708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5" name="Gerade Verbindung mit Pfeil 104"/>
          <p:cNvCxnSpPr>
            <a:stCxn id="102" idx="5"/>
            <a:endCxn id="104" idx="0"/>
          </p:cNvCxnSpPr>
          <p:nvPr/>
        </p:nvCxnSpPr>
        <p:spPr>
          <a:xfrm>
            <a:off x="7935727" y="3055735"/>
            <a:ext cx="274596" cy="221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8383403" y="392700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mit Pfeil 106"/>
          <p:cNvCxnSpPr>
            <a:stCxn id="104" idx="5"/>
            <a:endCxn id="106" idx="0"/>
          </p:cNvCxnSpPr>
          <p:nvPr/>
        </p:nvCxnSpPr>
        <p:spPr>
          <a:xfrm>
            <a:off x="8392927" y="3654952"/>
            <a:ext cx="248717" cy="272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5524273" y="480904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/>
          <p:cNvCxnSpPr>
            <a:stCxn id="112" idx="3"/>
            <a:endCxn id="110" idx="0"/>
          </p:cNvCxnSpPr>
          <p:nvPr/>
        </p:nvCxnSpPr>
        <p:spPr>
          <a:xfrm flipH="1">
            <a:off x="5782514" y="4615737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988831" y="423787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/>
          <p:cNvCxnSpPr>
            <a:endCxn id="112" idx="0"/>
          </p:cNvCxnSpPr>
          <p:nvPr/>
        </p:nvCxnSpPr>
        <p:spPr>
          <a:xfrm>
            <a:off x="6247072" y="3967555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6131904" y="544504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/>
          <p:cNvCxnSpPr>
            <a:stCxn id="116" idx="3"/>
            <a:endCxn id="114" idx="0"/>
          </p:cNvCxnSpPr>
          <p:nvPr/>
        </p:nvCxnSpPr>
        <p:spPr>
          <a:xfrm flipH="1">
            <a:off x="6390145" y="5184803"/>
            <a:ext cx="211405" cy="26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6525913" y="480693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7" name="Gerade Verbindung mit Pfeil 116"/>
          <p:cNvCxnSpPr>
            <a:stCxn id="112" idx="5"/>
            <a:endCxn id="116" idx="0"/>
          </p:cNvCxnSpPr>
          <p:nvPr/>
        </p:nvCxnSpPr>
        <p:spPr>
          <a:xfrm>
            <a:off x="6429676" y="4615737"/>
            <a:ext cx="354478" cy="19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6604676" y="609913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mit Pfeil 118"/>
          <p:cNvCxnSpPr>
            <a:stCxn id="120" idx="3"/>
            <a:endCxn id="118" idx="0"/>
          </p:cNvCxnSpPr>
          <p:nvPr/>
        </p:nvCxnSpPr>
        <p:spPr>
          <a:xfrm flipH="1">
            <a:off x="6862917" y="5822910"/>
            <a:ext cx="272327" cy="27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/>
          <p:cNvSpPr/>
          <p:nvPr/>
        </p:nvSpPr>
        <p:spPr>
          <a:xfrm>
            <a:off x="7059607" y="544504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>
            <a:stCxn id="116" idx="5"/>
            <a:endCxn id="120" idx="0"/>
          </p:cNvCxnSpPr>
          <p:nvPr/>
        </p:nvCxnSpPr>
        <p:spPr>
          <a:xfrm>
            <a:off x="6966758" y="5184803"/>
            <a:ext cx="351090" cy="260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7576089" y="610734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3" name="Gerade Verbindung mit Pfeil 122"/>
          <p:cNvCxnSpPr>
            <a:stCxn id="120" idx="5"/>
            <a:endCxn id="122" idx="0"/>
          </p:cNvCxnSpPr>
          <p:nvPr/>
        </p:nvCxnSpPr>
        <p:spPr>
          <a:xfrm>
            <a:off x="7500452" y="5822910"/>
            <a:ext cx="333878" cy="284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784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04574" y="12879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VL – Rot Schwarz Baum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3006" y="382211"/>
            <a:ext cx="383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Regeln beim Einfügen – Bsp. 1,2,3,4,5,6,7,8</a:t>
            </a:r>
          </a:p>
          <a:p>
            <a:endParaRPr lang="de-DE" sz="1200" dirty="0" smtClean="0"/>
          </a:p>
          <a:p>
            <a:pPr marL="228600" indent="-228600">
              <a:buAutoNum type="arabicPeriod"/>
            </a:pPr>
            <a:r>
              <a:rPr lang="de-DE" sz="1200" dirty="0" smtClean="0"/>
              <a:t>Einfügen der 8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Knoten 6 ist 4er Knoten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Konvert</a:t>
            </a:r>
            <a:endParaRPr lang="de-DE" sz="1200" dirty="0" smtClean="0"/>
          </a:p>
          <a:p>
            <a:pPr marL="228600" indent="-228600">
              <a:buAutoNum type="arabicPeriod"/>
            </a:pPr>
            <a:endParaRPr lang="de-DE" sz="1200" dirty="0" smtClean="0"/>
          </a:p>
        </p:txBody>
      </p:sp>
      <p:sp>
        <p:nvSpPr>
          <p:cNvPr id="110" name="Ellipse 109"/>
          <p:cNvSpPr/>
          <p:nvPr/>
        </p:nvSpPr>
        <p:spPr>
          <a:xfrm>
            <a:off x="3006821" y="94653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mit Pfeil 110"/>
          <p:cNvCxnSpPr>
            <a:stCxn id="112" idx="3"/>
            <a:endCxn id="110" idx="0"/>
          </p:cNvCxnSpPr>
          <p:nvPr/>
        </p:nvCxnSpPr>
        <p:spPr>
          <a:xfrm flipH="1">
            <a:off x="3265062" y="753234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3471379" y="37536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3" name="Gerade Verbindung mit Pfeil 112"/>
          <p:cNvCxnSpPr>
            <a:endCxn id="112" idx="0"/>
          </p:cNvCxnSpPr>
          <p:nvPr/>
        </p:nvCxnSpPr>
        <p:spPr>
          <a:xfrm>
            <a:off x="3729620" y="105052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3614452" y="158254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/>
          <p:cNvCxnSpPr>
            <a:stCxn id="116" idx="3"/>
            <a:endCxn id="114" idx="0"/>
          </p:cNvCxnSpPr>
          <p:nvPr/>
        </p:nvCxnSpPr>
        <p:spPr>
          <a:xfrm flipH="1">
            <a:off x="3872693" y="1322300"/>
            <a:ext cx="211405" cy="26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4008461" y="94443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7" name="Gerade Verbindung mit Pfeil 116"/>
          <p:cNvCxnSpPr>
            <a:stCxn id="112" idx="5"/>
            <a:endCxn id="116" idx="0"/>
          </p:cNvCxnSpPr>
          <p:nvPr/>
        </p:nvCxnSpPr>
        <p:spPr>
          <a:xfrm>
            <a:off x="3912224" y="753234"/>
            <a:ext cx="354478" cy="19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087224" y="223662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mit Pfeil 118"/>
          <p:cNvCxnSpPr>
            <a:stCxn id="120" idx="3"/>
            <a:endCxn id="118" idx="0"/>
          </p:cNvCxnSpPr>
          <p:nvPr/>
        </p:nvCxnSpPr>
        <p:spPr>
          <a:xfrm flipH="1">
            <a:off x="4345465" y="1960407"/>
            <a:ext cx="272327" cy="27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/>
          <p:cNvSpPr/>
          <p:nvPr/>
        </p:nvSpPr>
        <p:spPr>
          <a:xfrm>
            <a:off x="4542155" y="158254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>
            <a:stCxn id="116" idx="5"/>
            <a:endCxn id="120" idx="0"/>
          </p:cNvCxnSpPr>
          <p:nvPr/>
        </p:nvCxnSpPr>
        <p:spPr>
          <a:xfrm>
            <a:off x="4449306" y="1322300"/>
            <a:ext cx="351090" cy="260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5058637" y="224483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3" name="Gerade Verbindung mit Pfeil 122"/>
          <p:cNvCxnSpPr>
            <a:stCxn id="120" idx="5"/>
            <a:endCxn id="122" idx="0"/>
          </p:cNvCxnSpPr>
          <p:nvPr/>
        </p:nvCxnSpPr>
        <p:spPr>
          <a:xfrm>
            <a:off x="4983000" y="1960407"/>
            <a:ext cx="333878" cy="284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500061" y="216055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/>
          <p:cNvCxnSpPr>
            <a:stCxn id="124" idx="3"/>
            <a:endCxn id="108" idx="0"/>
          </p:cNvCxnSpPr>
          <p:nvPr/>
        </p:nvCxnSpPr>
        <p:spPr>
          <a:xfrm flipH="1">
            <a:off x="758302" y="1967251"/>
            <a:ext cx="281954" cy="193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964619" y="158938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5" name="Gerade Verbindung mit Pfeil 124"/>
          <p:cNvCxnSpPr>
            <a:endCxn id="124" idx="0"/>
          </p:cNvCxnSpPr>
          <p:nvPr/>
        </p:nvCxnSpPr>
        <p:spPr>
          <a:xfrm>
            <a:off x="1222860" y="1319069"/>
            <a:ext cx="0" cy="27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/>
          <p:cNvSpPr/>
          <p:nvPr/>
        </p:nvSpPr>
        <p:spPr>
          <a:xfrm>
            <a:off x="1107692" y="2796558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26"/>
          <p:cNvCxnSpPr>
            <a:stCxn id="128" idx="3"/>
            <a:endCxn id="126" idx="0"/>
          </p:cNvCxnSpPr>
          <p:nvPr/>
        </p:nvCxnSpPr>
        <p:spPr>
          <a:xfrm flipH="1">
            <a:off x="1365933" y="2536317"/>
            <a:ext cx="211405" cy="26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1501701" y="2158450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9" name="Gerade Verbindung mit Pfeil 128"/>
          <p:cNvCxnSpPr>
            <a:stCxn id="124" idx="5"/>
            <a:endCxn id="128" idx="0"/>
          </p:cNvCxnSpPr>
          <p:nvPr/>
        </p:nvCxnSpPr>
        <p:spPr>
          <a:xfrm>
            <a:off x="1405464" y="1967251"/>
            <a:ext cx="354478" cy="19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lipse 129"/>
          <p:cNvSpPr/>
          <p:nvPr/>
        </p:nvSpPr>
        <p:spPr>
          <a:xfrm>
            <a:off x="1580464" y="345064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mit Pfeil 130"/>
          <p:cNvCxnSpPr>
            <a:stCxn id="132" idx="3"/>
            <a:endCxn id="130" idx="0"/>
          </p:cNvCxnSpPr>
          <p:nvPr/>
        </p:nvCxnSpPr>
        <p:spPr>
          <a:xfrm flipH="1">
            <a:off x="1838705" y="3174424"/>
            <a:ext cx="272327" cy="27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2035395" y="2796557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32"/>
          <p:cNvCxnSpPr>
            <a:stCxn id="128" idx="5"/>
            <a:endCxn id="132" idx="0"/>
          </p:cNvCxnSpPr>
          <p:nvPr/>
        </p:nvCxnSpPr>
        <p:spPr>
          <a:xfrm>
            <a:off x="1942546" y="2536317"/>
            <a:ext cx="351090" cy="26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2551877" y="3458856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>
            <a:stCxn id="132" idx="5"/>
            <a:endCxn id="134" idx="0"/>
          </p:cNvCxnSpPr>
          <p:nvPr/>
        </p:nvCxnSpPr>
        <p:spPr>
          <a:xfrm>
            <a:off x="2476240" y="3174424"/>
            <a:ext cx="333878" cy="28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/>
          <p:cNvSpPr txBox="1"/>
          <p:nvPr/>
        </p:nvSpPr>
        <p:spPr>
          <a:xfrm>
            <a:off x="73006" y="4010321"/>
            <a:ext cx="383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/>
              <a:t>SPLIT </a:t>
            </a:r>
            <a:r>
              <a:rPr lang="de-DE" sz="1200" dirty="0" err="1" smtClean="0"/>
              <a:t>true</a:t>
            </a:r>
            <a:endParaRPr lang="de-DE" sz="1200" dirty="0" smtClean="0"/>
          </a:p>
          <a:p>
            <a:pPr marL="228600" indent="-228600">
              <a:buAutoNum type="arabicPeriod"/>
            </a:pPr>
            <a:r>
              <a:rPr lang="de-DE" sz="1200" dirty="0" smtClean="0"/>
              <a:t>Gleiche </a:t>
            </a:r>
            <a:r>
              <a:rPr lang="de-DE" sz="1200" dirty="0" err="1" smtClean="0"/>
              <a:t>ausrichtung</a:t>
            </a:r>
            <a:r>
              <a:rPr lang="de-DE" sz="1200" dirty="0" smtClean="0"/>
              <a:t> 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Rotate</a:t>
            </a:r>
            <a:r>
              <a:rPr lang="de-DE" sz="1200" dirty="0" smtClean="0"/>
              <a:t> (Großvater)</a:t>
            </a:r>
          </a:p>
        </p:txBody>
      </p:sp>
      <p:sp>
        <p:nvSpPr>
          <p:cNvPr id="137" name="Ellipse 136"/>
          <p:cNvSpPr/>
          <p:nvPr/>
        </p:nvSpPr>
        <p:spPr>
          <a:xfrm>
            <a:off x="210730" y="601896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mit Pfeil 137"/>
          <p:cNvCxnSpPr>
            <a:stCxn id="139" idx="3"/>
            <a:endCxn id="137" idx="0"/>
          </p:cNvCxnSpPr>
          <p:nvPr/>
        </p:nvCxnSpPr>
        <p:spPr>
          <a:xfrm flipH="1">
            <a:off x="468971" y="5742742"/>
            <a:ext cx="228397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621731" y="536487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/>
          <p:cNvSpPr/>
          <p:nvPr/>
        </p:nvSpPr>
        <p:spPr>
          <a:xfrm>
            <a:off x="1086509" y="601896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1" name="Gerade Verbindung mit Pfeil 140"/>
          <p:cNvCxnSpPr>
            <a:stCxn id="139" idx="5"/>
            <a:endCxn id="140" idx="0"/>
          </p:cNvCxnSpPr>
          <p:nvPr/>
        </p:nvCxnSpPr>
        <p:spPr>
          <a:xfrm>
            <a:off x="1062576" y="5742742"/>
            <a:ext cx="282174" cy="27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/>
          <p:cNvSpPr/>
          <p:nvPr/>
        </p:nvSpPr>
        <p:spPr>
          <a:xfrm>
            <a:off x="1397860" y="480631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mit Pfeil 142"/>
          <p:cNvCxnSpPr>
            <a:endCxn id="142" idx="0"/>
          </p:cNvCxnSpPr>
          <p:nvPr/>
        </p:nvCxnSpPr>
        <p:spPr>
          <a:xfrm>
            <a:off x="1656101" y="4615114"/>
            <a:ext cx="0" cy="19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1807454" y="601896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mit Pfeil 144"/>
          <p:cNvCxnSpPr>
            <a:stCxn id="146" idx="3"/>
            <a:endCxn id="144" idx="0"/>
          </p:cNvCxnSpPr>
          <p:nvPr/>
        </p:nvCxnSpPr>
        <p:spPr>
          <a:xfrm flipH="1">
            <a:off x="2065695" y="5742742"/>
            <a:ext cx="272327" cy="27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2262385" y="5364875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7" name="Gerade Verbindung mit Pfeil 146"/>
          <p:cNvCxnSpPr>
            <a:stCxn id="142" idx="5"/>
            <a:endCxn id="146" idx="0"/>
          </p:cNvCxnSpPr>
          <p:nvPr/>
        </p:nvCxnSpPr>
        <p:spPr>
          <a:xfrm>
            <a:off x="1838705" y="5184180"/>
            <a:ext cx="681921" cy="180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2778867" y="6027174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9" name="Gerade Verbindung mit Pfeil 148"/>
          <p:cNvCxnSpPr>
            <a:stCxn id="146" idx="5"/>
            <a:endCxn id="148" idx="0"/>
          </p:cNvCxnSpPr>
          <p:nvPr/>
        </p:nvCxnSpPr>
        <p:spPr>
          <a:xfrm>
            <a:off x="2703230" y="5742742"/>
            <a:ext cx="333878" cy="28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142" idx="3"/>
            <a:endCxn id="139" idx="0"/>
          </p:cNvCxnSpPr>
          <p:nvPr/>
        </p:nvCxnSpPr>
        <p:spPr>
          <a:xfrm flipH="1">
            <a:off x="879972" y="5184180"/>
            <a:ext cx="593525" cy="180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8136349" y="159486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2" name="Gerade Verbindung mit Pfeil 151"/>
          <p:cNvCxnSpPr>
            <a:stCxn id="153" idx="3"/>
            <a:endCxn id="151" idx="0"/>
          </p:cNvCxnSpPr>
          <p:nvPr/>
        </p:nvCxnSpPr>
        <p:spPr>
          <a:xfrm flipH="1">
            <a:off x="8394590" y="1318640"/>
            <a:ext cx="228397" cy="27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lipse 152"/>
          <p:cNvSpPr/>
          <p:nvPr/>
        </p:nvSpPr>
        <p:spPr>
          <a:xfrm>
            <a:off x="8547350" y="94077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/>
          <p:cNvSpPr/>
          <p:nvPr/>
        </p:nvSpPr>
        <p:spPr>
          <a:xfrm>
            <a:off x="9012128" y="159486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4"/>
          <p:cNvCxnSpPr>
            <a:stCxn id="153" idx="5"/>
            <a:endCxn id="154" idx="0"/>
          </p:cNvCxnSpPr>
          <p:nvPr/>
        </p:nvCxnSpPr>
        <p:spPr>
          <a:xfrm>
            <a:off x="8988195" y="1318640"/>
            <a:ext cx="282174" cy="27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Ellipse 155"/>
          <p:cNvSpPr/>
          <p:nvPr/>
        </p:nvSpPr>
        <p:spPr>
          <a:xfrm>
            <a:off x="9323479" y="382211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4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7" name="Gerade Verbindung mit Pfeil 156"/>
          <p:cNvCxnSpPr>
            <a:endCxn id="156" idx="0"/>
          </p:cNvCxnSpPr>
          <p:nvPr/>
        </p:nvCxnSpPr>
        <p:spPr>
          <a:xfrm>
            <a:off x="9581720" y="191012"/>
            <a:ext cx="0" cy="191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9733073" y="159486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mit Pfeil 158"/>
          <p:cNvCxnSpPr>
            <a:stCxn id="160" idx="3"/>
            <a:endCxn id="158" idx="0"/>
          </p:cNvCxnSpPr>
          <p:nvPr/>
        </p:nvCxnSpPr>
        <p:spPr>
          <a:xfrm flipH="1">
            <a:off x="9991314" y="1318640"/>
            <a:ext cx="272327" cy="27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10188004" y="940773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1" name="Gerade Verbindung mit Pfeil 160"/>
          <p:cNvCxnSpPr>
            <a:stCxn id="156" idx="5"/>
            <a:endCxn id="160" idx="0"/>
          </p:cNvCxnSpPr>
          <p:nvPr/>
        </p:nvCxnSpPr>
        <p:spPr>
          <a:xfrm>
            <a:off x="9764324" y="760078"/>
            <a:ext cx="681921" cy="180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10704486" y="1603072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3" name="Gerade Verbindung mit Pfeil 162"/>
          <p:cNvCxnSpPr>
            <a:stCxn id="160" idx="5"/>
            <a:endCxn id="162" idx="0"/>
          </p:cNvCxnSpPr>
          <p:nvPr/>
        </p:nvCxnSpPr>
        <p:spPr>
          <a:xfrm>
            <a:off x="10628849" y="1318640"/>
            <a:ext cx="333878" cy="28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156" idx="3"/>
            <a:endCxn id="153" idx="0"/>
          </p:cNvCxnSpPr>
          <p:nvPr/>
        </p:nvCxnSpPr>
        <p:spPr>
          <a:xfrm flipH="1">
            <a:off x="8805591" y="760078"/>
            <a:ext cx="593525" cy="180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5867438" y="601811"/>
            <a:ext cx="237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 smtClean="0"/>
              <a:t>8 rechts bei Knoten 7 einfügen</a:t>
            </a:r>
          </a:p>
          <a:p>
            <a:pPr marL="228600" indent="-228600">
              <a:buAutoNum type="arabicPeriod"/>
            </a:pPr>
            <a:r>
              <a:rPr lang="de-DE" sz="1200" dirty="0" smtClean="0"/>
              <a:t>SPLIT </a:t>
            </a:r>
            <a:r>
              <a:rPr lang="de-DE" sz="1200" dirty="0" err="1" smtClean="0"/>
              <a:t>false</a:t>
            </a:r>
            <a:endParaRPr lang="de-DE" sz="1200" dirty="0" smtClean="0"/>
          </a:p>
        </p:txBody>
      </p:sp>
      <p:sp>
        <p:nvSpPr>
          <p:cNvPr id="166" name="Ellipse 165"/>
          <p:cNvSpPr/>
          <p:nvPr/>
        </p:nvSpPr>
        <p:spPr>
          <a:xfrm>
            <a:off x="11195374" y="2236629"/>
            <a:ext cx="516482" cy="442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67" name="Gerade Verbindung mit Pfeil 166"/>
          <p:cNvCxnSpPr>
            <a:stCxn id="162" idx="5"/>
            <a:endCxn id="166" idx="0"/>
          </p:cNvCxnSpPr>
          <p:nvPr/>
        </p:nvCxnSpPr>
        <p:spPr>
          <a:xfrm>
            <a:off x="11145331" y="1980939"/>
            <a:ext cx="308284" cy="255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82328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Microsoft Office PowerPoint</Application>
  <PresentationFormat>Benutzerdefiniert</PresentationFormat>
  <Paragraphs>693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win8</dc:creator>
  <cp:lastModifiedBy>ReanimatorQ</cp:lastModifiedBy>
  <cp:revision>157</cp:revision>
  <dcterms:created xsi:type="dcterms:W3CDTF">2013-01-14T10:44:06Z</dcterms:created>
  <dcterms:modified xsi:type="dcterms:W3CDTF">2014-02-12T15:54:52Z</dcterms:modified>
</cp:coreProperties>
</file>