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9"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31859C"/>
    <a:srgbClr val="94BFCB"/>
    <a:srgbClr val="F1C88B"/>
    <a:srgbClr val="005856"/>
    <a:srgbClr val="FE9202"/>
    <a:srgbClr val="FF2549"/>
    <a:srgbClr val="1D3A00"/>
    <a:srgbClr val="007033"/>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7864" y="1229646"/>
            <a:ext cx="8398775" cy="1527050"/>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394735" y="2837813"/>
            <a:ext cx="8383805" cy="763525"/>
          </a:xfrm>
        </p:spPr>
        <p:txBody>
          <a:bodyPr>
            <a:normAutofit/>
          </a:bodyPr>
          <a:lstStyle>
            <a:lvl1pPr marL="0" indent="0" algn="r">
              <a:buNone/>
              <a:defRPr sz="2800" b="0" i="0">
                <a:solidFill>
                  <a:schemeClr val="accent5">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68580"/>
            <a:ext cx="8246070"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7"/>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81255" y="391788"/>
            <a:ext cx="6557165"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81255" y="1155313"/>
            <a:ext cx="655716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56899"/>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6/16/2022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6382130" y="3863757"/>
            <a:ext cx="4594860" cy="635295"/>
          </a:xfrm>
        </p:spPr>
        <p:txBody>
          <a:bodyPr>
            <a:normAutofit fontScale="70000" lnSpcReduction="20000"/>
          </a:bodyPr>
          <a:lstStyle/>
          <a:p>
            <a:pPr algn="just"/>
            <a:r>
              <a:rPr lang="en-US" sz="1700" b="1" dirty="0" smtClean="0">
                <a:solidFill>
                  <a:schemeClr val="tx1"/>
                </a:solidFill>
                <a:latin typeface="Times New Roman" panose="02020603050405020304" pitchFamily="18" charset="0"/>
                <a:cs typeface="Times New Roman" panose="02020603050405020304" pitchFamily="18" charset="0"/>
              </a:rPr>
              <a:t>GUIDED BY </a:t>
            </a:r>
            <a:r>
              <a:rPr lang="en-US" sz="1700" b="1" dirty="0">
                <a:solidFill>
                  <a:schemeClr val="tx1"/>
                </a:solidFill>
                <a:latin typeface="Times New Roman" panose="02020603050405020304" pitchFamily="18" charset="0"/>
                <a:cs typeface="Times New Roman" panose="02020603050405020304" pitchFamily="18" charset="0"/>
              </a:rPr>
              <a:t>: DEEPA THOMAS                                              </a:t>
            </a:r>
            <a:endParaRPr lang="en-US" sz="1700" b="1" dirty="0" smtClean="0">
              <a:solidFill>
                <a:schemeClr val="tx1"/>
              </a:solidFill>
              <a:latin typeface="Times New Roman" panose="02020603050405020304" pitchFamily="18" charset="0"/>
              <a:cs typeface="Times New Roman" panose="02020603050405020304" pitchFamily="18" charset="0"/>
            </a:endParaRPr>
          </a:p>
          <a:p>
            <a:pPr algn="just"/>
            <a:r>
              <a:rPr lang="en-US" sz="1700" b="1" dirty="0" smtClean="0">
                <a:solidFill>
                  <a:schemeClr val="tx1"/>
                </a:solidFill>
                <a:latin typeface="Times New Roman" panose="02020603050405020304" pitchFamily="18" charset="0"/>
                <a:cs typeface="Times New Roman" panose="02020603050405020304" pitchFamily="18" charset="0"/>
              </a:rPr>
              <a:t>ASSISTANT PROFESSOR                      </a:t>
            </a:r>
          </a:p>
          <a:p>
            <a:pPr algn="just"/>
            <a:r>
              <a:rPr lang="en-US" sz="1700" b="1" dirty="0" smtClean="0">
                <a:solidFill>
                  <a:schemeClr val="tx1"/>
                </a:solidFill>
                <a:latin typeface="Times New Roman" panose="02020603050405020304" pitchFamily="18" charset="0"/>
                <a:cs typeface="Times New Roman" panose="02020603050405020304" pitchFamily="18" charset="0"/>
              </a:rPr>
              <a:t>DEPT</a:t>
            </a:r>
            <a:r>
              <a:rPr lang="en-US" sz="1700" b="1" dirty="0">
                <a:solidFill>
                  <a:schemeClr val="tx1"/>
                </a:solidFill>
                <a:latin typeface="Times New Roman" panose="02020603050405020304" pitchFamily="18" charset="0"/>
                <a:cs typeface="Times New Roman" panose="02020603050405020304" pitchFamily="18" charset="0"/>
              </a:rPr>
              <a:t>. OF CSE MCET                                                                    </a:t>
            </a:r>
          </a:p>
          <a:p>
            <a:endParaRPr lang="en-IN" dirty="0"/>
          </a:p>
        </p:txBody>
      </p:sp>
      <p:sp>
        <p:nvSpPr>
          <p:cNvPr id="5" name="TextBox 4"/>
          <p:cNvSpPr txBox="1"/>
          <p:nvPr/>
        </p:nvSpPr>
        <p:spPr>
          <a:xfrm>
            <a:off x="6382130" y="2940427"/>
            <a:ext cx="2371868" cy="923330"/>
          </a:xfrm>
          <a:prstGeom prst="rect">
            <a:avLst/>
          </a:prstGeom>
          <a:noFill/>
        </p:spPr>
        <p:txBody>
          <a:bodyPr wrap="none" rtlCol="0">
            <a:spAutoFit/>
          </a:bodyPr>
          <a:lstStyle/>
          <a:p>
            <a:pPr algn="just"/>
            <a:r>
              <a:rPr lang="en-US" sz="1200" b="1" dirty="0">
                <a:latin typeface="Times New Roman" panose="02020603050405020304" pitchFamily="18" charset="0"/>
                <a:cs typeface="Times New Roman" panose="02020603050405020304" pitchFamily="18" charset="0"/>
              </a:rPr>
              <a:t>PRESENTED BY : ROBIN BIJU</a:t>
            </a:r>
          </a:p>
          <a:p>
            <a:pPr algn="just"/>
            <a:r>
              <a:rPr lang="en-US" sz="1200" b="1" dirty="0">
                <a:latin typeface="Times New Roman" panose="02020603050405020304" pitchFamily="18" charset="0"/>
                <a:cs typeface="Times New Roman" panose="02020603050405020304" pitchFamily="18" charset="0"/>
              </a:rPr>
              <a:t>ROLL NO : 37</a:t>
            </a:r>
          </a:p>
          <a:p>
            <a:pPr algn="just"/>
            <a:r>
              <a:rPr lang="en-US" sz="1200" b="1" dirty="0">
                <a:latin typeface="Times New Roman" panose="02020603050405020304" pitchFamily="18" charset="0"/>
                <a:cs typeface="Times New Roman" panose="02020603050405020304" pitchFamily="18" charset="0"/>
              </a:rPr>
              <a:t>S4 MCA</a:t>
            </a:r>
          </a:p>
          <a:p>
            <a:endParaRPr lang="en-IN" dirty="0"/>
          </a:p>
        </p:txBody>
      </p:sp>
      <p:sp>
        <p:nvSpPr>
          <p:cNvPr id="6" name="TextBox 5"/>
          <p:cNvSpPr txBox="1"/>
          <p:nvPr/>
        </p:nvSpPr>
        <p:spPr>
          <a:xfrm>
            <a:off x="3964160" y="320040"/>
            <a:ext cx="4835939" cy="954107"/>
          </a:xfrm>
          <a:prstGeom prst="rect">
            <a:avLst/>
          </a:prstGeom>
          <a:noFill/>
        </p:spPr>
        <p:txBody>
          <a:bodyPr wrap="none" rtlCol="0">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Flutter Mobile Application </a:t>
            </a:r>
            <a:r>
              <a:rPr lang="en-US" sz="2800" b="1" dirty="0" smtClean="0">
                <a:solidFill>
                  <a:srgbClr val="002060"/>
                </a:solidFill>
                <a:latin typeface="Times New Roman" panose="02020603050405020304" pitchFamily="18" charset="0"/>
                <a:cs typeface="Times New Roman" panose="02020603050405020304" pitchFamily="18" charset="0"/>
              </a:rPr>
              <a:t>for</a:t>
            </a:r>
          </a:p>
          <a:p>
            <a:pPr algn="ctr"/>
            <a:r>
              <a:rPr lang="en-US" sz="2800" b="1" dirty="0" smtClean="0">
                <a:solidFill>
                  <a:srgbClr val="002060"/>
                </a:solidFill>
                <a:latin typeface="Times New Roman" panose="02020603050405020304" pitchFamily="18" charset="0"/>
                <a:cs typeface="Times New Roman" panose="02020603050405020304" pitchFamily="18" charset="0"/>
              </a:rPr>
              <a:t>Car </a:t>
            </a:r>
            <a:r>
              <a:rPr lang="en-US" sz="2800" b="1" dirty="0">
                <a:solidFill>
                  <a:srgbClr val="002060"/>
                </a:solidFill>
                <a:latin typeface="Times New Roman" panose="02020603050405020304" pitchFamily="18" charset="0"/>
                <a:cs typeface="Times New Roman" panose="02020603050405020304" pitchFamily="18" charset="0"/>
              </a:rPr>
              <a:t>Parking</a:t>
            </a:r>
            <a:endParaRPr lang="en-IN" sz="2800" dirty="0">
              <a:solidFill>
                <a:srgbClr val="002060"/>
              </a:solidFill>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a:effectLst/>
                <a:latin typeface="Times New Roman" panose="02020603050405020304" pitchFamily="18" charset="0"/>
                <a:cs typeface="Times New Roman" panose="02020603050405020304" pitchFamily="18" charset="0"/>
              </a:rPr>
              <a:t>FLUTTER ARCHITECTURE</a:t>
            </a:r>
            <a:endParaRPr lang="en-IN" sz="2400" u="sng" dirty="0">
              <a:effectLst/>
            </a:endParaRPr>
          </a:p>
        </p:txBody>
      </p:sp>
      <p:sp>
        <p:nvSpPr>
          <p:cNvPr id="3" name="Content Placeholder 2"/>
          <p:cNvSpPr>
            <a:spLocks noGrp="1"/>
          </p:cNvSpPr>
          <p:nvPr>
            <p:ph idx="1"/>
          </p:nvPr>
        </p:nvSpPr>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1.</a:t>
            </a:r>
            <a:r>
              <a:rPr lang="en-IN" sz="2000" dirty="0"/>
              <a:t> </a:t>
            </a:r>
            <a:r>
              <a:rPr lang="en-IN" sz="2000" b="1" u="sng" dirty="0">
                <a:latin typeface="Times New Roman" panose="02020603050405020304" pitchFamily="18" charset="0"/>
                <a:cs typeface="Times New Roman" panose="02020603050405020304" pitchFamily="18" charset="0"/>
              </a:rPr>
              <a:t>Flutter Engine</a:t>
            </a:r>
            <a:r>
              <a:rPr lang="en-US" sz="2000" b="1"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It's a portable runtime for high-quality mobile applications.</a:t>
            </a:r>
          </a:p>
          <a:p>
            <a:pPr algn="just"/>
            <a:r>
              <a:rPr lang="en-US" sz="2000" dirty="0">
                <a:latin typeface="Times New Roman" panose="02020603050405020304" pitchFamily="18" charset="0"/>
                <a:cs typeface="Times New Roman" panose="02020603050405020304" pitchFamily="18" charset="0"/>
              </a:rPr>
              <a:t>It's built using the C++ programming language. </a:t>
            </a:r>
          </a:p>
          <a:p>
            <a:pPr algn="just"/>
            <a:r>
              <a:rPr lang="en-US" sz="2000" dirty="0">
                <a:latin typeface="Times New Roman" panose="02020603050405020304" pitchFamily="18" charset="0"/>
                <a:cs typeface="Times New Roman" panose="02020603050405020304" pitchFamily="18" charset="0"/>
              </a:rPr>
              <a:t>The flutter core libraries, which contain graphics and animation, network input output and file, plugin architecture, accessibility support, and a dart runtime, are used to create flutter applications.</a:t>
            </a:r>
          </a:p>
          <a:p>
            <a:endParaRPr lang="en-IN" sz="2000" dirty="0"/>
          </a:p>
        </p:txBody>
      </p:sp>
    </p:spTree>
    <p:extLst>
      <p:ext uri="{BB962C8B-B14F-4D97-AF65-F5344CB8AC3E}">
        <p14:creationId xmlns:p14="http://schemas.microsoft.com/office/powerpoint/2010/main" val="2461543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2.</a:t>
            </a:r>
            <a:r>
              <a:rPr lang="en-IN" sz="2000" dirty="0"/>
              <a:t> </a:t>
            </a:r>
            <a:r>
              <a:rPr lang="en-IN" sz="2000" b="1" u="sng" dirty="0">
                <a:latin typeface="Times New Roman" panose="02020603050405020304" pitchFamily="18" charset="0"/>
                <a:cs typeface="Times New Roman" panose="02020603050405020304" pitchFamily="18" charset="0"/>
              </a:rPr>
              <a:t>Foundation Library</a:t>
            </a:r>
            <a:r>
              <a:rPr lang="en-US" sz="2000" b="1"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Packages are the building blocks for developing a flutter application, and they are located in the foundation library.</a:t>
            </a:r>
          </a:p>
          <a:p>
            <a:r>
              <a:rPr lang="en-US" sz="2000" dirty="0">
                <a:latin typeface="Times New Roman" panose="02020603050405020304" pitchFamily="18" charset="0"/>
                <a:cs typeface="Times New Roman" panose="02020603050405020304" pitchFamily="18" charset="0"/>
              </a:rPr>
              <a:t>Dart is the programming language that these libraries are written in</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Dart also comes with pre-installed libraries, the most popular of which are: Dart:core is used to provide core functionality and is included in all dart files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For asynchronous programming, use dart:async, for mathematical functions and constants, use dart:math.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315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3.</a:t>
            </a:r>
            <a:r>
              <a:rPr lang="en-IN" sz="2000" dirty="0"/>
              <a:t> </a:t>
            </a:r>
            <a:r>
              <a:rPr lang="en-IN" sz="2000" b="1" u="sng" dirty="0">
                <a:latin typeface="Times New Roman" panose="02020603050405020304" pitchFamily="18" charset="0"/>
                <a:cs typeface="Times New Roman" panose="02020603050405020304" pitchFamily="18" charset="0"/>
              </a:rPr>
              <a:t>Widgets</a:t>
            </a:r>
            <a:r>
              <a:rPr lang="en-US" sz="2000" b="1"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widgets are the foundation of the Flutter framework. </a:t>
            </a:r>
          </a:p>
          <a:p>
            <a:r>
              <a:rPr lang="en-US" sz="2000" dirty="0">
                <a:latin typeface="Times New Roman" panose="02020603050405020304" pitchFamily="18" charset="0"/>
                <a:cs typeface="Times New Roman" panose="02020603050405020304" pitchFamily="18" charset="0"/>
              </a:rPr>
              <a:t>Widgets are essentially user interface components that are utilized to form the application's user interface, in flutter the application is a widget. </a:t>
            </a:r>
          </a:p>
          <a:p>
            <a:r>
              <a:rPr lang="en-US" sz="2000" dirty="0" smtClean="0">
                <a:latin typeface="Times New Roman" panose="02020603050405020304" pitchFamily="18" charset="0"/>
                <a:cs typeface="Times New Roman" panose="02020603050405020304" pitchFamily="18" charset="0"/>
              </a:rPr>
              <a:t>The programme is the top-level widget, and its user interface is created by one or more children (widgets), which are then created by their offspring widgets.</a:t>
            </a:r>
          </a:p>
          <a:p>
            <a:endParaRPr lang="en-IN" sz="2000" dirty="0"/>
          </a:p>
        </p:txBody>
      </p:sp>
    </p:spTree>
    <p:extLst>
      <p:ext uri="{BB962C8B-B14F-4D97-AF65-F5344CB8AC3E}">
        <p14:creationId xmlns:p14="http://schemas.microsoft.com/office/powerpoint/2010/main" val="360115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effectLst/>
                <a:latin typeface="Times New Roman" panose="02020603050405020304" pitchFamily="18" charset="0"/>
                <a:cs typeface="Times New Roman" panose="02020603050405020304" pitchFamily="18" charset="0"/>
              </a:rPr>
              <a:t>APP LAYOUT</a:t>
            </a:r>
            <a:endParaRPr lang="en-IN" sz="2400" b="1" u="sng"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lgn="just">
              <a:buAutoNum type="alphaUcPeriod"/>
            </a:pPr>
            <a:r>
              <a:rPr lang="en-IN" sz="2000" b="1" u="sng" dirty="0">
                <a:latin typeface="Times New Roman" panose="02020603050405020304" pitchFamily="18" charset="0"/>
                <a:cs typeface="Times New Roman" panose="02020603050405020304" pitchFamily="18" charset="0"/>
              </a:rPr>
              <a:t>Sign-in Page</a:t>
            </a:r>
          </a:p>
          <a:p>
            <a:pPr marL="0" indent="0" algn="just">
              <a:buNone/>
            </a:pPr>
            <a:r>
              <a:rPr lang="en-US" sz="2000" dirty="0">
                <a:latin typeface="Times New Roman" panose="02020603050405020304" pitchFamily="18" charset="0"/>
                <a:cs typeface="Times New Roman" panose="02020603050405020304" pitchFamily="18" charset="0"/>
              </a:rPr>
              <a:t>This is the Sign-in page where we can login with Mobile Number and get OTP verification. Here admin and user Sign-in through same page.</a:t>
            </a:r>
            <a:endParaRPr lang="en-IN" sz="2000" b="1" dirty="0">
              <a:latin typeface="Times New Roman" panose="02020603050405020304" pitchFamily="18" charset="0"/>
              <a:cs typeface="Times New Roman" panose="02020603050405020304" pitchFamily="18" charset="0"/>
            </a:endParaRP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903" y="2247900"/>
            <a:ext cx="1900194" cy="2712720"/>
          </a:xfrm>
          <a:prstGeom prst="rect">
            <a:avLst/>
          </a:prstGeom>
        </p:spPr>
      </p:pic>
    </p:spTree>
    <p:extLst>
      <p:ext uri="{BB962C8B-B14F-4D97-AF65-F5344CB8AC3E}">
        <p14:creationId xmlns:p14="http://schemas.microsoft.com/office/powerpoint/2010/main" val="609949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AutoNum type="alphaUcPeriod" startAt="2"/>
            </a:pPr>
            <a:r>
              <a:rPr lang="en-IN" sz="2000" b="1" u="sng" dirty="0" smtClean="0">
                <a:latin typeface="Times New Roman" panose="02020603050405020304" pitchFamily="18" charset="0"/>
                <a:cs typeface="Times New Roman" panose="02020603050405020304" pitchFamily="18" charset="0"/>
              </a:rPr>
              <a:t>Finding </a:t>
            </a:r>
            <a:r>
              <a:rPr lang="en-IN" sz="2000" b="1" u="sng" dirty="0">
                <a:latin typeface="Times New Roman" panose="02020603050405020304" pitchFamily="18" charset="0"/>
                <a:cs typeface="Times New Roman" panose="02020603050405020304" pitchFamily="18" charset="0"/>
              </a:rPr>
              <a:t>Parking </a:t>
            </a:r>
            <a:r>
              <a:rPr lang="en-IN" sz="2000" b="1" u="sng" dirty="0" smtClean="0">
                <a:latin typeface="Times New Roman" panose="02020603050405020304" pitchFamily="18" charset="0"/>
                <a:cs typeface="Times New Roman" panose="02020603050405020304" pitchFamily="18" charset="0"/>
              </a:rPr>
              <a:t>Slot</a:t>
            </a:r>
          </a:p>
          <a:p>
            <a:pPr marL="0" indent="0">
              <a:buNone/>
            </a:pPr>
            <a:r>
              <a:rPr lang="en-US" sz="2000" dirty="0">
                <a:latin typeface="Times New Roman" panose="02020603050405020304" pitchFamily="18" charset="0"/>
                <a:cs typeface="Times New Roman" panose="02020603050405020304" pitchFamily="18" charset="0"/>
              </a:rPr>
              <a:t>In this Find Parking Slot as the users can see their nearby parking slot and their location using Google API</a:t>
            </a:r>
            <a:r>
              <a:rPr lang="en-US" sz="2000" dirty="0" smtClean="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2886" y="2212399"/>
            <a:ext cx="1998230" cy="2779463"/>
          </a:xfrm>
          <a:prstGeom prst="rect">
            <a:avLst/>
          </a:prstGeom>
        </p:spPr>
      </p:pic>
    </p:spTree>
    <p:extLst>
      <p:ext uri="{BB962C8B-B14F-4D97-AF65-F5344CB8AC3E}">
        <p14:creationId xmlns:p14="http://schemas.microsoft.com/office/powerpoint/2010/main" val="2855893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C.  </a:t>
            </a:r>
            <a:r>
              <a:rPr lang="en-IN" sz="2000" b="1" u="sng" dirty="0">
                <a:latin typeface="Times New Roman" panose="02020603050405020304" pitchFamily="18" charset="0"/>
                <a:cs typeface="Times New Roman" panose="02020603050405020304" pitchFamily="18" charset="0"/>
              </a:rPr>
              <a:t>Profile </a:t>
            </a:r>
            <a:r>
              <a:rPr lang="en-IN" sz="2000" b="1" u="sng" dirty="0" smtClean="0">
                <a:latin typeface="Times New Roman" panose="02020603050405020304" pitchFamily="18" charset="0"/>
                <a:cs typeface="Times New Roman" panose="02020603050405020304" pitchFamily="18" charset="0"/>
              </a:rPr>
              <a:t>Page</a:t>
            </a:r>
          </a:p>
          <a:p>
            <a:pPr marL="0" indent="0">
              <a:buNone/>
            </a:pPr>
            <a:r>
              <a:rPr lang="en-US" sz="2000" dirty="0">
                <a:latin typeface="Times New Roman" panose="02020603050405020304" pitchFamily="18" charset="0"/>
                <a:cs typeface="Times New Roman" panose="02020603050405020304" pitchFamily="18" charset="0"/>
              </a:rPr>
              <a:t>This is profile page where the details of the users and the booking details can be viewed and edited</a:t>
            </a:r>
            <a:r>
              <a:rPr lang="en-US" sz="2000" dirty="0" smtClean="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4488" y="2175906"/>
            <a:ext cx="1815026" cy="2775922"/>
          </a:xfrm>
          <a:prstGeom prst="rect">
            <a:avLst/>
          </a:prstGeom>
        </p:spPr>
      </p:pic>
    </p:spTree>
    <p:extLst>
      <p:ext uri="{BB962C8B-B14F-4D97-AF65-F5344CB8AC3E}">
        <p14:creationId xmlns:p14="http://schemas.microsoft.com/office/powerpoint/2010/main" val="483142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AutoNum type="alphaUcPeriod" startAt="4"/>
            </a:pPr>
            <a:r>
              <a:rPr lang="en-IN" sz="2000" b="1" u="sng" dirty="0" smtClean="0">
                <a:latin typeface="Times New Roman" panose="02020603050405020304" pitchFamily="18" charset="0"/>
                <a:cs typeface="Times New Roman" panose="02020603050405020304" pitchFamily="18" charset="0"/>
              </a:rPr>
              <a:t>Admin-Verification Page</a:t>
            </a:r>
          </a:p>
          <a:p>
            <a:pPr marL="0" indent="0">
              <a:buNone/>
            </a:pPr>
            <a:r>
              <a:rPr lang="en-US" sz="2000" dirty="0">
                <a:latin typeface="Times New Roman" panose="02020603050405020304" pitchFamily="18" charset="0"/>
                <a:cs typeface="Times New Roman" panose="02020603050405020304" pitchFamily="18" charset="0"/>
              </a:rPr>
              <a:t>This page is used for Admin to check the parking slot status of the users so that admin can verify.</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8763" y="2217420"/>
            <a:ext cx="1806476" cy="2797124"/>
          </a:xfrm>
          <a:prstGeom prst="rect">
            <a:avLst/>
          </a:prstGeom>
        </p:spPr>
      </p:pic>
    </p:spTree>
    <p:extLst>
      <p:ext uri="{BB962C8B-B14F-4D97-AF65-F5344CB8AC3E}">
        <p14:creationId xmlns:p14="http://schemas.microsoft.com/office/powerpoint/2010/main" val="2389704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a:effectLst/>
                <a:latin typeface="Times New Roman" panose="02020603050405020304" pitchFamily="18" charset="0"/>
                <a:cs typeface="Times New Roman" panose="02020603050405020304" pitchFamily="18" charset="0"/>
              </a:rPr>
              <a:t>CONCLUSION</a:t>
            </a:r>
            <a:endParaRPr lang="en-IN" sz="2400" u="sng" dirty="0">
              <a:effectLst/>
            </a:endParaRP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Flutter was used to develop this application because Flutter is currently one of the most exciting mobile technologies available.</a:t>
            </a:r>
          </a:p>
          <a:p>
            <a:r>
              <a:rPr lang="en-US" sz="2000" dirty="0">
                <a:latin typeface="Times New Roman" panose="02020603050405020304" pitchFamily="18" charset="0"/>
                <a:cs typeface="Times New Roman" panose="02020603050405020304" pitchFamily="18" charset="0"/>
              </a:rPr>
              <a:t>Flutter is the greatest solution for businesses wishing to design apps for both iOS and Android.</a:t>
            </a:r>
          </a:p>
          <a:p>
            <a:r>
              <a:rPr lang="en-US" sz="2000" dirty="0">
                <a:latin typeface="Times New Roman" panose="02020603050405020304" pitchFamily="18" charset="0"/>
                <a:cs typeface="Times New Roman" panose="02020603050405020304" pitchFamily="18" charset="0"/>
              </a:rPr>
              <a:t>It's the finest solution for creating apps with a great user interface and strong performance.</a:t>
            </a:r>
          </a:p>
          <a:p>
            <a:r>
              <a:rPr lang="en-US" sz="2000" dirty="0">
                <a:latin typeface="Times New Roman" panose="02020603050405020304" pitchFamily="18" charset="0"/>
                <a:cs typeface="Times New Roman" panose="02020603050405020304" pitchFamily="18" charset="0"/>
              </a:rPr>
              <a:t>The proposed gadget lessens power frustration and site visitors via means of offering the nearest parking region and a to-be-had slot.</a:t>
            </a:r>
          </a:p>
          <a:p>
            <a:r>
              <a:rPr lang="en-US" sz="2000" dirty="0">
                <a:latin typeface="Times New Roman" panose="02020603050405020304" pitchFamily="18" charset="0"/>
                <a:cs typeface="Times New Roman" panose="02020603050405020304" pitchFamily="18" charset="0"/>
              </a:rPr>
              <a:t>This utility may be person-pleasant for the customers so altogether it resolves issues like site visitors’ congestion, to seek out slots and to find a nearby parking spot.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2261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a:effectLst/>
                <a:latin typeface="Times New Roman" panose="02020603050405020304" pitchFamily="18" charset="0"/>
                <a:cs typeface="Times New Roman" panose="02020603050405020304" pitchFamily="18" charset="0"/>
              </a:rPr>
              <a:t>REFERENCE</a:t>
            </a:r>
            <a:endParaRPr lang="en-IN" sz="2400" u="sng" dirty="0">
              <a:effectLst/>
            </a:endParaRPr>
          </a:p>
        </p:txBody>
      </p:sp>
      <p:sp>
        <p:nvSpPr>
          <p:cNvPr id="3" name="Content Placeholder 2"/>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ShindeSmita N., ShindeKomal V., NagpureRashmila D. , Tupkar Avanti S., Prof.Ankoshe M. S.,” An Android Application for Parking Management and Dissemination System” ,IJARCET,Volume 4 Issue 3, March 2019. </a:t>
            </a:r>
          </a:p>
          <a:p>
            <a:pPr algn="just"/>
            <a:r>
              <a:rPr lang="en-US" sz="2000" dirty="0">
                <a:latin typeface="Times New Roman" panose="02020603050405020304" pitchFamily="18" charset="0"/>
                <a:cs typeface="Times New Roman" panose="02020603050405020304" pitchFamily="18" charset="0"/>
              </a:rPr>
              <a:t>HinaKousar, Kavitha Kumar, Shoney Sebastian,”Reservation Based Parking System with Dynamic Slot Allocation”,International Journal of Scientific and Research Publications, Volume 5, Issue 3, March 2019.</a:t>
            </a:r>
          </a:p>
          <a:p>
            <a:pPr algn="just"/>
            <a:r>
              <a:rPr lang="en-IN" sz="2000" dirty="0">
                <a:latin typeface="Times New Roman" panose="02020603050405020304" pitchFamily="18" charset="0"/>
                <a:cs typeface="Times New Roman" panose="02020603050405020304" pitchFamily="18" charset="0"/>
              </a:rPr>
              <a:t>Bandi Sairam, Aditi Agrawal, Gopi Krishna, Dr. Satya Prakash Sahu, Automated Vehicle Parking Slot Detection System Using Deep Learning,ICCMC 2020.</a:t>
            </a:r>
          </a:p>
          <a:p>
            <a:pPr algn="just"/>
            <a:r>
              <a:rPr lang="en-IN" sz="2000" dirty="0">
                <a:latin typeface="Times New Roman" panose="02020603050405020304" pitchFamily="18" charset="0"/>
                <a:cs typeface="Times New Roman" panose="02020603050405020304" pitchFamily="18" charset="0"/>
              </a:rPr>
              <a:t>Abrar Fahim, Mehedi Hasan b, Muhtasim Alam Chowdhury, Smart parking systems: comprehensive review based on various aspects, 2021.</a:t>
            </a:r>
            <a:endParaRPr lang="en-US"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172991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u="sng" dirty="0">
                <a:effectLst/>
                <a:latin typeface="Times New Roman" panose="02020603050405020304" pitchFamily="18" charset="0"/>
                <a:cs typeface="Times New Roman" panose="02020603050405020304" pitchFamily="18" charset="0"/>
              </a:rPr>
              <a:t>TABLE OF CONTENTS</a:t>
            </a:r>
            <a:endParaRPr lang="en-US" sz="2400" u="sng" dirty="0">
              <a:effectLst/>
            </a:endParaRPr>
          </a:p>
        </p:txBody>
      </p:sp>
      <p:sp>
        <p:nvSpPr>
          <p:cNvPr id="5" name="Content Placeholder 4"/>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Existing System</a:t>
            </a:r>
          </a:p>
          <a:p>
            <a:r>
              <a:rPr lang="en-US"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System Architecture</a:t>
            </a:r>
          </a:p>
          <a:p>
            <a:r>
              <a:rPr lang="en-US" dirty="0">
                <a:latin typeface="Times New Roman" panose="02020603050405020304" pitchFamily="18" charset="0"/>
                <a:cs typeface="Times New Roman" panose="02020603050405020304" pitchFamily="18" charset="0"/>
              </a:rPr>
              <a:t>Flutter Architecture</a:t>
            </a:r>
          </a:p>
          <a:p>
            <a:r>
              <a:rPr lang="en-US" dirty="0" smtClean="0">
                <a:latin typeface="Times New Roman" panose="02020603050405020304" pitchFamily="18" charset="0"/>
                <a:cs typeface="Times New Roman" panose="02020603050405020304" pitchFamily="18" charset="0"/>
              </a:rPr>
              <a:t>App Layout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a:effectLst/>
                <a:latin typeface="Times New Roman" panose="02020603050405020304" pitchFamily="18" charset="0"/>
                <a:cs typeface="Times New Roman" panose="02020603050405020304" pitchFamily="18" charset="0"/>
              </a:rPr>
              <a:t>INTRODUCTION</a:t>
            </a:r>
            <a:endParaRPr lang="en-US" sz="2400" u="sng" dirty="0">
              <a:effectLst/>
            </a:endParaRPr>
          </a:p>
        </p:txBody>
      </p:sp>
      <p:sp>
        <p:nvSpPr>
          <p:cNvPr id="3" name="Content Placeholder 2"/>
          <p:cNvSpPr>
            <a:spLocks noGrp="1"/>
          </p:cNvSpPr>
          <p:nvPr>
            <p:ph idx="1"/>
          </p:nvPr>
        </p:nvSpPr>
        <p:spPr>
          <a:xfrm>
            <a:off x="448965" y="1136445"/>
            <a:ext cx="8246070" cy="3847035"/>
          </a:xfrm>
        </p:spPr>
        <p:txBody>
          <a:bodyPr>
            <a:normAutofit fontScale="70000" lnSpcReduction="20000"/>
          </a:bodyPr>
          <a:lstStyle/>
          <a:p>
            <a:pPr algn="just">
              <a:lnSpc>
                <a:spcPct val="100000"/>
              </a:lnSpc>
            </a:pPr>
            <a:r>
              <a:rPr lang="en-US" dirty="0">
                <a:latin typeface="Times New Roman" panose="02020603050405020304" pitchFamily="18" charset="0"/>
                <a:cs typeface="Times New Roman" panose="02020603050405020304" pitchFamily="18" charset="0"/>
              </a:rPr>
              <a:t>In 2012 about 159 million new car registrations were announced, but in the 2002, there were at least 58 million new car registrations, predicting a 100%  increase in 10 years.</a:t>
            </a:r>
          </a:p>
          <a:p>
            <a:pPr algn="just">
              <a:lnSpc>
                <a:spcPct val="100000"/>
              </a:lnSpc>
            </a:pPr>
            <a:r>
              <a:rPr lang="en-US" dirty="0">
                <a:latin typeface="Times New Roman" panose="02020603050405020304" pitchFamily="18" charset="0"/>
                <a:cs typeface="Times New Roman" panose="02020603050405020304" pitchFamily="18" charset="0"/>
              </a:rPr>
              <a:t>Today transportation infrastructure and vehicle parking are considered insufficient to maintain the flow of vehicles on the road.</a:t>
            </a:r>
          </a:p>
          <a:p>
            <a:pPr algn="just">
              <a:lnSpc>
                <a:spcPct val="100000"/>
              </a:lnSpc>
            </a:pPr>
            <a:r>
              <a:rPr lang="en-US" dirty="0">
                <a:latin typeface="Times New Roman" panose="02020603050405020304" pitchFamily="18" charset="0"/>
                <a:cs typeface="Times New Roman" panose="02020603050405020304" pitchFamily="18" charset="0"/>
              </a:rPr>
              <a:t>Off-road parking parks the car more systematically to get the most out of the parking slot, while on-road parking parks the car on the street in a disorganized way.</a:t>
            </a:r>
          </a:p>
          <a:p>
            <a:pPr algn="just">
              <a:lnSpc>
                <a:spcPct val="100000"/>
              </a:lnSpc>
            </a:pPr>
            <a:r>
              <a:rPr lang="en-US" dirty="0">
                <a:latin typeface="Times New Roman" panose="02020603050405020304" pitchFamily="18" charset="0"/>
                <a:cs typeface="Times New Roman" panose="02020603050405020304" pitchFamily="18" charset="0"/>
              </a:rPr>
              <a:t>Nowadays parking problem is a major issue because of increasing in the no of vehicle's and it also results in congestion and traffic problems.</a:t>
            </a:r>
          </a:p>
          <a:p>
            <a:pPr algn="just">
              <a:lnSpc>
                <a:spcPct val="100000"/>
              </a:lnSpc>
            </a:pPr>
            <a:r>
              <a:rPr lang="en-US" dirty="0">
                <a:latin typeface="Times New Roman" panose="02020603050405020304" pitchFamily="18" charset="0"/>
                <a:cs typeface="Times New Roman" panose="02020603050405020304" pitchFamily="18" charset="0"/>
              </a:rPr>
              <a:t>With the population over our country there increases the transportation in cities, the demand for parking spaces is additionally increased.</a:t>
            </a:r>
          </a:p>
          <a:p>
            <a:pPr algn="just">
              <a:lnSpc>
                <a:spcPct val="100000"/>
              </a:lnSpc>
            </a:pPr>
            <a:r>
              <a:rPr lang="en-US" dirty="0">
                <a:latin typeface="Times New Roman" panose="02020603050405020304" pitchFamily="18" charset="0"/>
                <a:cs typeface="Times New Roman" panose="02020603050405020304" pitchFamily="18" charset="0"/>
              </a:rPr>
              <a:t>The Internet is widely used over the globe, by making use of the internet people can manage the parking system.</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u="sng" dirty="0">
                <a:effectLst/>
                <a:latin typeface="Times New Roman" panose="02020603050405020304" pitchFamily="18" charset="0"/>
                <a:cs typeface="Times New Roman" panose="02020603050405020304" pitchFamily="18" charset="0"/>
              </a:rPr>
              <a:t>ABSTRACT</a:t>
            </a:r>
            <a:endParaRPr lang="en-US" sz="2400" u="sng" dirty="0">
              <a:effectLst/>
            </a:endParaRPr>
          </a:p>
        </p:txBody>
      </p:sp>
      <p:sp>
        <p:nvSpPr>
          <p:cNvPr id="11" name="TextBox 10"/>
          <p:cNvSpPr txBox="1"/>
          <p:nvPr/>
        </p:nvSpPr>
        <p:spPr>
          <a:xfrm>
            <a:off x="254001" y="1193800"/>
            <a:ext cx="8364681"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Car parking has become a serious issue in today's congested areas due to a lack of parking facilities</a:t>
            </a:r>
            <a:r>
              <a:rPr lang="en-US" sz="20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most metropolitan places, finding a parking spot is extremely tough and irritating, especially during rush hour.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order to resolve these issues the proposed application makes it simple to reserve a parking space.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programme allows users to view various parking spots as well as determine whether or not there is available space.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booking space is available</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user </a:t>
            </a:r>
            <a:r>
              <a:rPr lang="en-US" sz="2000" dirty="0">
                <a:latin typeface="Times New Roman" panose="02020603050405020304" pitchFamily="18" charset="0"/>
                <a:cs typeface="Times New Roman" panose="02020603050405020304" pitchFamily="18" charset="0"/>
              </a:rPr>
              <a:t>can reserve it for a certain time frame.</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a:effectLst/>
                <a:latin typeface="Times New Roman" panose="02020603050405020304" pitchFamily="18" charset="0"/>
                <a:cs typeface="Times New Roman" panose="02020603050405020304" pitchFamily="18" charset="0"/>
              </a:rPr>
              <a:t>EXISTING SYSTEM</a:t>
            </a:r>
            <a:endParaRPr lang="en-IN" sz="2400" u="sng" dirty="0">
              <a:effectLst/>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Currently, there are fewer flutter applications that work with Android and IOS.</a:t>
            </a:r>
          </a:p>
          <a:p>
            <a:r>
              <a:rPr lang="en-US" sz="2000" dirty="0">
                <a:latin typeface="Times New Roman" panose="02020603050405020304" pitchFamily="18" charset="0"/>
                <a:cs typeface="Times New Roman" panose="02020603050405020304" pitchFamily="18" charset="0"/>
              </a:rPr>
              <a:t>In the existing system one of the main issue faced by the user is the location problem for the parking and also it does not mention the parking places for the user.</a:t>
            </a:r>
          </a:p>
          <a:p>
            <a:r>
              <a:rPr lang="en-US" sz="2000" dirty="0">
                <a:latin typeface="Times New Roman" panose="02020603050405020304" pitchFamily="18" charset="0"/>
                <a:cs typeface="Times New Roman" panose="02020603050405020304" pitchFamily="18" charset="0"/>
              </a:rPr>
              <a:t>Also, in the current system, it does not show the time limit for parking.</a:t>
            </a:r>
          </a:p>
          <a:p>
            <a:pPr marL="0" indent="0">
              <a:buNone/>
            </a:pPr>
            <a:endParaRPr lang="en-IN" dirty="0"/>
          </a:p>
        </p:txBody>
      </p:sp>
    </p:spTree>
    <p:extLst>
      <p:ext uri="{BB962C8B-B14F-4D97-AF65-F5344CB8AC3E}">
        <p14:creationId xmlns:p14="http://schemas.microsoft.com/office/powerpoint/2010/main" val="2704622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a:effectLst/>
                <a:latin typeface="Times New Roman" panose="02020603050405020304" pitchFamily="18" charset="0"/>
                <a:cs typeface="Times New Roman" panose="02020603050405020304" pitchFamily="18" charset="0"/>
              </a:rPr>
              <a:t>PROPOSED SYSTEM</a:t>
            </a:r>
            <a:endParaRPr lang="en-IN" sz="2400" u="sng" dirty="0">
              <a:effectLst/>
            </a:endParaRPr>
          </a:p>
        </p:txBody>
      </p:sp>
      <p:sp>
        <p:nvSpPr>
          <p:cNvPr id="3" name="Content Placeholder 2"/>
          <p:cNvSpPr>
            <a:spLocks noGrp="1"/>
          </p:cNvSpPr>
          <p:nvPr>
            <p:ph idx="1"/>
          </p:nvPr>
        </p:nvSpPr>
        <p:spPr/>
        <p:txBody>
          <a:bodyPr>
            <a:normAutofit fontScale="70000" lnSpcReduction="20000"/>
          </a:bodyPr>
          <a:lstStyle/>
          <a:p>
            <a:pPr algn="just">
              <a:lnSpc>
                <a:spcPct val="100000"/>
              </a:lnSpc>
            </a:pPr>
            <a:r>
              <a:rPr lang="en-US" dirty="0">
                <a:latin typeface="Times New Roman" panose="02020603050405020304" pitchFamily="18" charset="0"/>
                <a:cs typeface="Times New Roman" panose="02020603050405020304" pitchFamily="18" charset="0"/>
              </a:rPr>
              <a:t>The proposed application makes it simple to reserve a parking space.</a:t>
            </a:r>
          </a:p>
          <a:p>
            <a:pPr algn="just">
              <a:lnSpc>
                <a:spcPct val="100000"/>
              </a:lnSpc>
            </a:pPr>
            <a:r>
              <a:rPr lang="en-US" dirty="0">
                <a:latin typeface="Times New Roman" panose="02020603050405020304" pitchFamily="18" charset="0"/>
                <a:cs typeface="Times New Roman" panose="02020603050405020304" pitchFamily="18" charset="0"/>
              </a:rPr>
              <a:t>This programme allows users to view various parking spots as well as determine whether or not there is available space. </a:t>
            </a:r>
          </a:p>
          <a:p>
            <a:pPr algn="just">
              <a:lnSpc>
                <a:spcPct val="100000"/>
              </a:lnSpc>
            </a:pPr>
            <a:r>
              <a:rPr lang="en-US" dirty="0">
                <a:latin typeface="Times New Roman" panose="02020603050405020304" pitchFamily="18" charset="0"/>
                <a:cs typeface="Times New Roman" panose="02020603050405020304" pitchFamily="18" charset="0"/>
              </a:rPr>
              <a:t>If the booking space is available, user can reserve it for a certain time frame.</a:t>
            </a:r>
          </a:p>
          <a:p>
            <a:pPr algn="just">
              <a:lnSpc>
                <a:spcPct val="100000"/>
              </a:lnSpc>
            </a:pPr>
            <a:r>
              <a:rPr lang="en-US" dirty="0">
                <a:latin typeface="Times New Roman" panose="02020603050405020304" pitchFamily="18" charset="0"/>
                <a:cs typeface="Times New Roman" panose="02020603050405020304" pitchFamily="18" charset="0"/>
              </a:rPr>
              <a:t>The effective management of available parking spaces is demonstrated, and the system might be expanded to conceal additional regions and venues. </a:t>
            </a:r>
          </a:p>
          <a:p>
            <a:pPr algn="just">
              <a:lnSpc>
                <a:spcPct val="100000"/>
              </a:lnSpc>
            </a:pPr>
            <a:r>
              <a:rPr lang="en-US" dirty="0">
                <a:latin typeface="Times New Roman" panose="02020603050405020304" pitchFamily="18" charset="0"/>
                <a:cs typeface="Times New Roman" panose="02020603050405020304" pitchFamily="18" charset="0"/>
              </a:rPr>
              <a:t>Here we can access and book the parking slot where ever it is available in the mobile phone and it is user-friendly.</a:t>
            </a:r>
          </a:p>
          <a:p>
            <a:pPr algn="just">
              <a:lnSpc>
                <a:spcPct val="100000"/>
              </a:lnSpc>
            </a:pPr>
            <a:r>
              <a:rPr lang="en-US" dirty="0">
                <a:latin typeface="Times New Roman" panose="02020603050405020304" pitchFamily="18" charset="0"/>
                <a:cs typeface="Times New Roman" panose="02020603050405020304" pitchFamily="18" charset="0"/>
              </a:rPr>
              <a:t>The overall system design consists of the following modules which provide a complete solution for the problems faced due to parking and searching for the availability faced by the users.</a:t>
            </a:r>
          </a:p>
          <a:p>
            <a:endParaRPr lang="en-IN" dirty="0"/>
          </a:p>
        </p:txBody>
      </p:sp>
    </p:spTree>
    <p:extLst>
      <p:ext uri="{BB962C8B-B14F-4D97-AF65-F5344CB8AC3E}">
        <p14:creationId xmlns:p14="http://schemas.microsoft.com/office/powerpoint/2010/main" val="1767865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a:effectLst/>
                <a:latin typeface="Times New Roman" panose="02020603050405020304" pitchFamily="18" charset="0"/>
                <a:cs typeface="Times New Roman" panose="02020603050405020304" pitchFamily="18" charset="0"/>
              </a:rPr>
              <a:t>SYSTEM ARCHITECTURE</a:t>
            </a:r>
            <a:endParaRPr lang="en-IN" sz="2400" u="sng" dirty="0">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5735" y="1196975"/>
            <a:ext cx="5632531" cy="3665538"/>
          </a:xfrm>
        </p:spPr>
      </p:pic>
    </p:spTree>
    <p:extLst>
      <p:ext uri="{BB962C8B-B14F-4D97-AF65-F5344CB8AC3E}">
        <p14:creationId xmlns:p14="http://schemas.microsoft.com/office/powerpoint/2010/main" val="2600550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Unlike a traditional SQL database, which stores data in columns and rows in a table using SQL, each data that is stored in documents and collections format is stored in Cloud Fire store, which is NoSQL.</a:t>
            </a:r>
          </a:p>
          <a:p>
            <a:pPr algn="just"/>
            <a:r>
              <a:rPr lang="en-US" sz="2000" dirty="0">
                <a:latin typeface="Times New Roman" panose="02020603050405020304" pitchFamily="18" charset="0"/>
                <a:cs typeface="Times New Roman" panose="02020603050405020304" pitchFamily="18" charset="0"/>
              </a:rPr>
              <a:t>Cloud Fire store is designed to hold big groups of tiny documents, the data in the documents is comparable to JSON, however it is limited to 1MB in size.</a:t>
            </a:r>
          </a:p>
          <a:p>
            <a:pPr algn="just"/>
            <a:r>
              <a:rPr lang="en-US" sz="2000" dirty="0">
                <a:latin typeface="Times New Roman" panose="02020603050405020304" pitchFamily="18" charset="0"/>
                <a:cs typeface="Times New Roman" panose="02020603050405020304" pitchFamily="18" charset="0"/>
              </a:rPr>
              <a:t>Firstly using the application we need to find out a space for our parking, for that we check the firebase and find out the number of available free parking spaces.</a:t>
            </a:r>
          </a:p>
          <a:p>
            <a:pPr algn="just"/>
            <a:r>
              <a:rPr lang="en-US" sz="2000" dirty="0">
                <a:latin typeface="Times New Roman" panose="02020603050405020304" pitchFamily="18" charset="0"/>
                <a:cs typeface="Times New Roman" panose="02020603050405020304" pitchFamily="18" charset="0"/>
              </a:rPr>
              <a:t>Then read the data from the firebase and inform the user with the available free spaces for the parking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413453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After finding out the available free spaces next the user needs to search the current occupancy of the car parking from the firebase.</a:t>
            </a:r>
          </a:p>
          <a:p>
            <a:pPr algn="just"/>
            <a:r>
              <a:rPr lang="en-US" sz="2000" dirty="0">
                <a:latin typeface="Times New Roman" panose="02020603050405020304" pitchFamily="18" charset="0"/>
                <a:cs typeface="Times New Roman" panose="02020603050405020304" pitchFamily="18" charset="0"/>
              </a:rPr>
              <a:t>If there is an occupancy for parking, then sent the information from the firebase and display the current occupancy of the car parking to the user.</a:t>
            </a:r>
          </a:p>
          <a:p>
            <a:pPr algn="just"/>
            <a:r>
              <a:rPr lang="en-US" sz="2000" dirty="0">
                <a:latin typeface="Times New Roman" panose="02020603050405020304" pitchFamily="18" charset="0"/>
                <a:cs typeface="Times New Roman" panose="02020603050405020304" pitchFamily="18" charset="0"/>
              </a:rPr>
              <a:t>If there is no occupancy and free parking spaces then it automatically find out another suitable space for parking.</a:t>
            </a:r>
          </a:p>
          <a:p>
            <a:endParaRPr lang="en-IN" sz="2000" dirty="0"/>
          </a:p>
        </p:txBody>
      </p:sp>
    </p:spTree>
    <p:extLst>
      <p:ext uri="{BB962C8B-B14F-4D97-AF65-F5344CB8AC3E}">
        <p14:creationId xmlns:p14="http://schemas.microsoft.com/office/powerpoint/2010/main" val="3495314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1231</Words>
  <Application>Microsoft Office PowerPoint</Application>
  <PresentationFormat>On-screen Show (16:9)</PresentationFormat>
  <Paragraphs>84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TABLE OF CONTENTS</vt:lpstr>
      <vt:lpstr>INTRODUCTION</vt:lpstr>
      <vt:lpstr>ABSTRACT</vt:lpstr>
      <vt:lpstr>EXISTING SYSTEM</vt:lpstr>
      <vt:lpstr>PROPOSED SYSTEM</vt:lpstr>
      <vt:lpstr>SYSTEM ARCHITECTURE</vt:lpstr>
      <vt:lpstr>PowerPoint Presentation</vt:lpstr>
      <vt:lpstr>PowerPoint Presentation</vt:lpstr>
      <vt:lpstr>FLUTTER ARCHITECTURE</vt:lpstr>
      <vt:lpstr>PowerPoint Presentation</vt:lpstr>
      <vt:lpstr>PowerPoint Presentation</vt:lpstr>
      <vt:lpstr>APP LAYOUT</vt:lpstr>
      <vt:lpstr>PowerPoint Presentation</vt:lpstr>
      <vt:lpstr>PowerPoint Presentation</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2022-06-16T18:27:20Z</dcterms:modified>
</cp:coreProperties>
</file>