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Lst>
  <p:notesMasterIdLst>
    <p:notesMasterId r:id="rId11"/>
  </p:notesMasterIdLst>
  <p:sldIdLst>
    <p:sldId id="256" r:id="rId2"/>
    <p:sldId id="257" r:id="rId3"/>
    <p:sldId id="258" r:id="rId4"/>
    <p:sldId id="259" r:id="rId5"/>
    <p:sldId id="260" r:id="rId6"/>
    <p:sldId id="261" r:id="rId7"/>
    <p:sldId id="264" r:id="rId8"/>
    <p:sldId id="262" r:id="rId9"/>
    <p:sldId id="263" r:id="rId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5CAB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80" d="100"/>
          <a:sy n="80" d="100"/>
        </p:scale>
        <p:origin x="1522"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D46FDEE-6ED2-4775-8365-03A06DCD47E5}" type="datetimeFigureOut">
              <a:rPr lang="en-US" smtClean="0"/>
              <a:t>1/11/2022</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F231B0D-F891-4A2E-857D-869849802FB5}"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CF231B0D-F891-4A2E-857D-869849802FB5}" type="slidenum">
              <a:rPr lang="en-IN" smtClean="0"/>
              <a:t>8</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9144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08831" y="1449146"/>
            <a:ext cx="7526338"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08831" y="5280847"/>
            <a:ext cx="7526338"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7347231-3087-4089-8A4F-5366A4D27755}" type="datetimeFigureOut">
              <a:rPr lang="en-US" smtClean="0"/>
              <a:t>1/11/2022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B22029-394A-4E52-BDD2-21D76BF20B64}" type="slidenum">
              <a:rPr lang="en-IN" smtClean="0"/>
              <a:t>‹#›</a:t>
            </a:fld>
            <a:endParaRPr lang="en-IN"/>
          </a:p>
        </p:txBody>
      </p:sp>
    </p:spTree>
    <p:extLst>
      <p:ext uri="{BB962C8B-B14F-4D97-AF65-F5344CB8AC3E}">
        <p14:creationId xmlns:p14="http://schemas.microsoft.com/office/powerpoint/2010/main" val="39596038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4863" y="4800600"/>
            <a:ext cx="7526337"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9144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04863" y="5367338"/>
            <a:ext cx="7526337"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7347231-3087-4089-8A4F-5366A4D27755}" type="datetimeFigureOut">
              <a:rPr lang="en-US" smtClean="0"/>
              <a:t>1/11/2022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5B22029-394A-4E52-BDD2-21D76BF20B64}" type="slidenum">
              <a:rPr lang="en-IN" smtClean="0"/>
              <a:t>‹#›</a:t>
            </a:fld>
            <a:endParaRPr lang="en-IN"/>
          </a:p>
        </p:txBody>
      </p:sp>
    </p:spTree>
    <p:extLst>
      <p:ext uri="{BB962C8B-B14F-4D97-AF65-F5344CB8AC3E}">
        <p14:creationId xmlns:p14="http://schemas.microsoft.com/office/powerpoint/2010/main" val="30492886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485107" y="1338479"/>
            <a:ext cx="4749312"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649573" y="1495525"/>
            <a:ext cx="442038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651226" y="4700702"/>
            <a:ext cx="4418727"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5398884" y="1338479"/>
            <a:ext cx="3302316" cy="4075464"/>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B7347231-3087-4089-8A4F-5366A4D27755}" type="datetimeFigureOut">
              <a:rPr lang="en-US" smtClean="0"/>
              <a:t>1/11/2022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B22029-394A-4E52-BDD2-21D76BF20B64}" type="slidenum">
              <a:rPr lang="en-IN" smtClean="0"/>
              <a:t>‹#›</a:t>
            </a:fld>
            <a:endParaRPr lang="en-IN"/>
          </a:p>
        </p:txBody>
      </p:sp>
    </p:spTree>
    <p:extLst>
      <p:ext uri="{BB962C8B-B14F-4D97-AF65-F5344CB8AC3E}">
        <p14:creationId xmlns:p14="http://schemas.microsoft.com/office/powerpoint/2010/main" val="6153713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855663" y="2286585"/>
            <a:ext cx="3671336"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017816" y="2435956"/>
            <a:ext cx="328689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4616450" y="2286000"/>
            <a:ext cx="3671888" cy="2300288"/>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B7347231-3087-4089-8A4F-5366A4D27755}" type="datetimeFigureOut">
              <a:rPr lang="en-US" smtClean="0"/>
              <a:t>1/11/2022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5B22029-394A-4E52-BDD2-21D76BF20B64}" type="slidenum">
              <a:rPr lang="en-IN" smtClean="0"/>
              <a:t>‹#›</a:t>
            </a:fld>
            <a:endParaRPr lang="en-IN"/>
          </a:p>
        </p:txBody>
      </p:sp>
    </p:spTree>
    <p:extLst>
      <p:ext uri="{BB962C8B-B14F-4D97-AF65-F5344CB8AC3E}">
        <p14:creationId xmlns:p14="http://schemas.microsoft.com/office/powerpoint/2010/main" val="10749410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9144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347231-3087-4089-8A4F-5366A4D27755}" type="datetimeFigureOut">
              <a:rPr lang="en-US" smtClean="0"/>
              <a:t>1/11/2022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B22029-394A-4E52-BDD2-21D76BF20B64}" type="slidenum">
              <a:rPr lang="en-IN" smtClean="0"/>
              <a:t>‹#›</a:t>
            </a:fld>
            <a:endParaRPr lang="en-IN"/>
          </a:p>
        </p:txBody>
      </p:sp>
    </p:spTree>
    <p:extLst>
      <p:ext uri="{BB962C8B-B14F-4D97-AF65-F5344CB8AC3E}">
        <p14:creationId xmlns:p14="http://schemas.microsoft.com/office/powerpoint/2010/main" val="34905912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5752238" y="446089"/>
            <a:ext cx="3391762"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9" name="AutoShape 4"/>
          <p:cNvSpPr>
            <a:spLocks noChangeAspect="1" noChangeArrowheads="1" noTextEdit="1"/>
          </p:cNvSpPr>
          <p:nvPr/>
        </p:nvSpPr>
        <p:spPr bwMode="auto">
          <a:xfrm>
            <a:off x="5233988" y="0"/>
            <a:ext cx="3910012" cy="586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2" name="Vertical Title 1"/>
          <p:cNvSpPr>
            <a:spLocks noGrp="1"/>
          </p:cNvSpPr>
          <p:nvPr>
            <p:ph type="title" orient="vert"/>
          </p:nvPr>
        </p:nvSpPr>
        <p:spPr>
          <a:xfrm>
            <a:off x="6137655" y="586171"/>
            <a:ext cx="1701800"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04862" y="446089"/>
            <a:ext cx="4947376"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347231-3087-4089-8A4F-5366A4D27755}" type="datetimeFigureOut">
              <a:rPr lang="en-US" smtClean="0"/>
              <a:t>1/11/2022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B22029-394A-4E52-BDD2-21D76BF20B64}" type="slidenum">
              <a:rPr lang="en-IN" smtClean="0"/>
              <a:t>‹#›</a:t>
            </a:fld>
            <a:endParaRPr lang="en-IN"/>
          </a:p>
        </p:txBody>
      </p:sp>
    </p:spTree>
    <p:extLst>
      <p:ext uri="{BB962C8B-B14F-4D97-AF65-F5344CB8AC3E}">
        <p14:creationId xmlns:p14="http://schemas.microsoft.com/office/powerpoint/2010/main" val="40944914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9144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809997" y="2222287"/>
            <a:ext cx="7524003" cy="363651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347231-3087-4089-8A4F-5366A4D27755}" type="datetimeFigureOut">
              <a:rPr lang="en-US" smtClean="0"/>
              <a:t>1/11/2022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B22029-394A-4E52-BDD2-21D76BF20B64}" type="slidenum">
              <a:rPr lang="en-IN" smtClean="0"/>
              <a:t>‹#›</a:t>
            </a:fld>
            <a:endParaRPr lang="en-IN"/>
          </a:p>
        </p:txBody>
      </p:sp>
    </p:spTree>
    <p:extLst>
      <p:ext uri="{BB962C8B-B14F-4D97-AF65-F5344CB8AC3E}">
        <p14:creationId xmlns:p14="http://schemas.microsoft.com/office/powerpoint/2010/main" val="16432844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0"/>
            <a:ext cx="9144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04863" y="2951396"/>
            <a:ext cx="7526337"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04863" y="5281200"/>
            <a:ext cx="7526337"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7347231-3087-4089-8A4F-5366A4D27755}" type="datetimeFigureOut">
              <a:rPr lang="en-US" smtClean="0"/>
              <a:t>1/11/2022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B22029-394A-4E52-BDD2-21D76BF20B64}" type="slidenum">
              <a:rPr lang="en-IN" smtClean="0"/>
              <a:t>‹#›</a:t>
            </a:fld>
            <a:endParaRPr lang="en-IN"/>
          </a:p>
        </p:txBody>
      </p:sp>
    </p:spTree>
    <p:extLst>
      <p:ext uri="{BB962C8B-B14F-4D97-AF65-F5344CB8AC3E}">
        <p14:creationId xmlns:p14="http://schemas.microsoft.com/office/powerpoint/2010/main" val="32165184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9144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09996" y="2222287"/>
            <a:ext cx="367072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280" y="2222287"/>
            <a:ext cx="3670720"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7347231-3087-4089-8A4F-5366A4D27755}" type="datetimeFigureOut">
              <a:rPr lang="en-US" smtClean="0"/>
              <a:t>1/11/2022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5B22029-394A-4E52-BDD2-21D76BF20B64}" type="slidenum">
              <a:rPr lang="en-IN" smtClean="0"/>
              <a:t>‹#›</a:t>
            </a:fld>
            <a:endParaRPr lang="en-IN"/>
          </a:p>
        </p:txBody>
      </p:sp>
    </p:spTree>
    <p:extLst>
      <p:ext uri="{BB962C8B-B14F-4D97-AF65-F5344CB8AC3E}">
        <p14:creationId xmlns:p14="http://schemas.microsoft.com/office/powerpoint/2010/main" val="37067394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9144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09996" y="2174875"/>
            <a:ext cx="367072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09996" y="2751137"/>
            <a:ext cx="3687391"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280" y="2174875"/>
            <a:ext cx="3670720"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280" y="2751137"/>
            <a:ext cx="3670720"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7347231-3087-4089-8A4F-5366A4D27755}" type="datetimeFigureOut">
              <a:rPr lang="en-US" smtClean="0"/>
              <a:t>1/11/2022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5B22029-394A-4E52-BDD2-21D76BF20B64}" type="slidenum">
              <a:rPr lang="en-IN" smtClean="0"/>
              <a:t>‹#›</a:t>
            </a:fld>
            <a:endParaRPr lang="en-IN"/>
          </a:p>
        </p:txBody>
      </p:sp>
    </p:spTree>
    <p:extLst>
      <p:ext uri="{BB962C8B-B14F-4D97-AF65-F5344CB8AC3E}">
        <p14:creationId xmlns:p14="http://schemas.microsoft.com/office/powerpoint/2010/main" val="33939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9144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7347231-3087-4089-8A4F-5366A4D27755}" type="datetimeFigureOut">
              <a:rPr lang="en-US" smtClean="0"/>
              <a:t>1/11/2022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5B22029-394A-4E52-BDD2-21D76BF20B64}" type="slidenum">
              <a:rPr lang="en-IN" smtClean="0"/>
              <a:t>‹#›</a:t>
            </a:fld>
            <a:endParaRPr lang="en-IN"/>
          </a:p>
        </p:txBody>
      </p:sp>
    </p:spTree>
    <p:extLst>
      <p:ext uri="{BB962C8B-B14F-4D97-AF65-F5344CB8AC3E}">
        <p14:creationId xmlns:p14="http://schemas.microsoft.com/office/powerpoint/2010/main" val="25129510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347231-3087-4089-8A4F-5366A4D27755}" type="datetimeFigureOut">
              <a:rPr lang="en-US" smtClean="0"/>
              <a:t>1/11/2022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5B22029-394A-4E52-BDD2-21D76BF20B64}" type="slidenum">
              <a:rPr lang="en-IN" smtClean="0"/>
              <a:t>‹#›</a:t>
            </a:fld>
            <a:endParaRPr lang="en-IN"/>
          </a:p>
        </p:txBody>
      </p:sp>
    </p:spTree>
    <p:extLst>
      <p:ext uri="{BB962C8B-B14F-4D97-AF65-F5344CB8AC3E}">
        <p14:creationId xmlns:p14="http://schemas.microsoft.com/office/powerpoint/2010/main" val="17035527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804863" y="446086"/>
            <a:ext cx="2660650"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04863" y="446088"/>
            <a:ext cx="2660650"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3641724" y="446087"/>
            <a:ext cx="4689475"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04863" y="2260737"/>
            <a:ext cx="2660650"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7347231-3087-4089-8A4F-5366A4D27755}" type="datetimeFigureOut">
              <a:rPr lang="en-US" smtClean="0"/>
              <a:t>1/11/2022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5B22029-394A-4E52-BDD2-21D76BF20B64}" type="slidenum">
              <a:rPr lang="en-IN" smtClean="0"/>
              <a:t>‹#›</a:t>
            </a:fld>
            <a:endParaRPr lang="en-IN"/>
          </a:p>
        </p:txBody>
      </p:sp>
    </p:spTree>
    <p:extLst>
      <p:ext uri="{BB962C8B-B14F-4D97-AF65-F5344CB8AC3E}">
        <p14:creationId xmlns:p14="http://schemas.microsoft.com/office/powerpoint/2010/main" val="24310444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9996" y="727521"/>
            <a:ext cx="350154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4573588" y="0"/>
            <a:ext cx="4570412"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09996" y="2344684"/>
            <a:ext cx="350154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2914357" y="6041361"/>
            <a:ext cx="732659" cy="365125"/>
          </a:xfrm>
        </p:spPr>
        <p:txBody>
          <a:bodyPr/>
          <a:lstStyle/>
          <a:p>
            <a:fld id="{B7347231-3087-4089-8A4F-5366A4D27755}" type="datetimeFigureOut">
              <a:rPr lang="en-US" smtClean="0"/>
              <a:t>1/11/2022</a:t>
            </a:fld>
            <a:endParaRPr lang="en-IN"/>
          </a:p>
        </p:txBody>
      </p:sp>
      <p:sp>
        <p:nvSpPr>
          <p:cNvPr id="6" name="Footer Placeholder 5"/>
          <p:cNvSpPr>
            <a:spLocks noGrp="1"/>
          </p:cNvSpPr>
          <p:nvPr>
            <p:ph type="ftr" sz="quarter" idx="11"/>
          </p:nvPr>
        </p:nvSpPr>
        <p:spPr>
          <a:xfrm>
            <a:off x="442797" y="6041361"/>
            <a:ext cx="2471560" cy="365125"/>
          </a:xfrm>
        </p:spPr>
        <p:txBody>
          <a:bodyPr/>
          <a:lstStyle/>
          <a:p>
            <a:endParaRPr lang="en-IN"/>
          </a:p>
        </p:txBody>
      </p:sp>
      <p:sp>
        <p:nvSpPr>
          <p:cNvPr id="7" name="Slide Number Placeholder 6"/>
          <p:cNvSpPr>
            <a:spLocks noGrp="1"/>
          </p:cNvSpPr>
          <p:nvPr>
            <p:ph type="sldNum" sz="quarter" idx="12"/>
          </p:nvPr>
        </p:nvSpPr>
        <p:spPr>
          <a:xfrm>
            <a:off x="3647017" y="5915887"/>
            <a:ext cx="796616" cy="490599"/>
          </a:xfrm>
        </p:spPr>
        <p:txBody>
          <a:bodyPr/>
          <a:lstStyle/>
          <a:p>
            <a:fld id="{45B22029-394A-4E52-BDD2-21D76BF20B64}" type="slidenum">
              <a:rPr lang="en-IN" smtClean="0"/>
              <a:t>‹#›</a:t>
            </a:fld>
            <a:endParaRPr lang="en-IN"/>
          </a:p>
        </p:txBody>
      </p:sp>
    </p:spTree>
    <p:extLst>
      <p:ext uri="{BB962C8B-B14F-4D97-AF65-F5344CB8AC3E}">
        <p14:creationId xmlns:p14="http://schemas.microsoft.com/office/powerpoint/2010/main" val="25668880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09997" y="447188"/>
            <a:ext cx="7524003"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09997" y="2184400"/>
            <a:ext cx="7524003"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42797" y="6041361"/>
            <a:ext cx="6289532" cy="365125"/>
          </a:xfrm>
          <a:prstGeom prst="rect">
            <a:avLst/>
          </a:prstGeom>
        </p:spPr>
        <p:txBody>
          <a:bodyPr vert="horz" lIns="91440" tIns="45720" rIns="91440" bIns="45720" rtlCol="0" anchor="b"/>
          <a:lstStyle>
            <a:lvl1pPr algn="l">
              <a:defRPr sz="900">
                <a:solidFill>
                  <a:schemeClr val="tx1"/>
                </a:solidFill>
              </a:defRPr>
            </a:lvl1pPr>
          </a:lstStyle>
          <a:p>
            <a:endParaRPr lang="en-IN"/>
          </a:p>
        </p:txBody>
      </p:sp>
      <p:sp>
        <p:nvSpPr>
          <p:cNvPr id="4" name="Date Placeholder 3"/>
          <p:cNvSpPr>
            <a:spLocks noGrp="1"/>
          </p:cNvSpPr>
          <p:nvPr>
            <p:ph type="dt" sz="half" idx="2"/>
          </p:nvPr>
        </p:nvSpPr>
        <p:spPr>
          <a:xfrm>
            <a:off x="6911422" y="6041361"/>
            <a:ext cx="993161" cy="365125"/>
          </a:xfrm>
          <a:prstGeom prst="rect">
            <a:avLst/>
          </a:prstGeom>
        </p:spPr>
        <p:txBody>
          <a:bodyPr vert="horz" lIns="91440" tIns="45720" rIns="91440" bIns="45720" rtlCol="0" anchor="b"/>
          <a:lstStyle>
            <a:lvl1pPr algn="r">
              <a:defRPr sz="900">
                <a:solidFill>
                  <a:schemeClr val="tx1"/>
                </a:solidFill>
              </a:defRPr>
            </a:lvl1pPr>
          </a:lstStyle>
          <a:p>
            <a:fld id="{B7347231-3087-4089-8A4F-5366A4D27755}" type="datetimeFigureOut">
              <a:rPr lang="en-US" smtClean="0"/>
              <a:t>1/11/2022</a:t>
            </a:fld>
            <a:endParaRPr lang="en-IN"/>
          </a:p>
        </p:txBody>
      </p:sp>
      <p:sp>
        <p:nvSpPr>
          <p:cNvPr id="6" name="Slide Number Placeholder 5"/>
          <p:cNvSpPr>
            <a:spLocks noGrp="1"/>
          </p:cNvSpPr>
          <p:nvPr>
            <p:ph type="sldNum" sz="quarter" idx="4"/>
          </p:nvPr>
        </p:nvSpPr>
        <p:spPr>
          <a:xfrm>
            <a:off x="7904584" y="5915887"/>
            <a:ext cx="796616" cy="490599"/>
          </a:xfrm>
          <a:prstGeom prst="rect">
            <a:avLst/>
          </a:prstGeom>
        </p:spPr>
        <p:txBody>
          <a:bodyPr vert="horz" lIns="91440" tIns="45720" rIns="91440" bIns="10800" rtlCol="0" anchor="b"/>
          <a:lstStyle>
            <a:lvl1pPr algn="r">
              <a:defRPr sz="2000">
                <a:solidFill>
                  <a:schemeClr val="accent1"/>
                </a:solidFill>
              </a:defRPr>
            </a:lvl1pPr>
          </a:lstStyle>
          <a:p>
            <a:fld id="{45B22029-394A-4E52-BDD2-21D76BF20B64}" type="slidenum">
              <a:rPr lang="en-IN" smtClean="0"/>
              <a:t>‹#›</a:t>
            </a:fld>
            <a:endParaRPr lang="en-IN"/>
          </a:p>
        </p:txBody>
      </p:sp>
    </p:spTree>
    <p:extLst>
      <p:ext uri="{BB962C8B-B14F-4D97-AF65-F5344CB8AC3E}">
        <p14:creationId xmlns:p14="http://schemas.microsoft.com/office/powerpoint/2010/main" val="3821397422"/>
      </p:ext>
    </p:extLst>
  </p:cSld>
  <p:clrMap bg1="dk1" tx1="lt1" bg2="dk2" tx2="lt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 id="2147483701" r:id="rId14"/>
  </p:sldLayoutIdLst>
  <p:txStyles>
    <p:titleStyle>
      <a:lvl1pPr algn="l" defTabSz="457200" rtl="0" eaLnBrk="1" latinLnBrk="0" hangingPunct="1">
        <a:spcBef>
          <a:spcPct val="0"/>
        </a:spcBef>
        <a:buNone/>
        <a:defRPr sz="4000" b="1" kern="1200">
          <a:solidFill>
            <a:srgbClr val="FEFEFE"/>
          </a:solidFill>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www.w3school.com/" TargetMode="External"/><Relationship Id="rId2" Type="http://schemas.openxmlformats.org/officeDocument/2006/relationships/hyperlink" Target="http://www.tutorialspoint.com/"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08831" y="260648"/>
            <a:ext cx="7526338" cy="2971051"/>
          </a:xfrm>
        </p:spPr>
        <p:txBody>
          <a:bodyPr/>
          <a:lstStyle/>
          <a:p>
            <a:pPr algn="ctr"/>
            <a:r>
              <a:rPr lang="en-US" sz="4800" dirty="0"/>
              <a:t>Latex Management</a:t>
            </a:r>
            <a:endParaRPr lang="en-IN" sz="4800" dirty="0"/>
          </a:p>
        </p:txBody>
      </p:sp>
      <p:sp>
        <p:nvSpPr>
          <p:cNvPr id="3" name="Subtitle 2"/>
          <p:cNvSpPr>
            <a:spLocks noGrp="1"/>
          </p:cNvSpPr>
          <p:nvPr>
            <p:ph type="subTitle" idx="1"/>
          </p:nvPr>
        </p:nvSpPr>
        <p:spPr>
          <a:xfrm>
            <a:off x="611560" y="1844824"/>
            <a:ext cx="7526338" cy="434974"/>
          </a:xfrm>
        </p:spPr>
        <p:txBody>
          <a:bodyPr>
            <a:normAutofit fontScale="25000" lnSpcReduction="20000"/>
          </a:bodyPr>
          <a:lstStyle/>
          <a:p>
            <a:pPr algn="ctr"/>
            <a:endParaRPr lang="en-US" sz="2800" dirty="0"/>
          </a:p>
          <a:p>
            <a:pPr algn="ctr"/>
            <a:r>
              <a:rPr lang="en-US" sz="11200" dirty="0"/>
              <a:t>MINI PROJECT</a:t>
            </a:r>
          </a:p>
          <a:p>
            <a:pPr algn="ctr"/>
            <a:endParaRPr lang="en-IN" sz="2800" dirty="0"/>
          </a:p>
        </p:txBody>
      </p:sp>
      <p:sp>
        <p:nvSpPr>
          <p:cNvPr id="4" name="TextBox 3">
            <a:extLst>
              <a:ext uri="{FF2B5EF4-FFF2-40B4-BE49-F238E27FC236}">
                <a16:creationId xmlns:a16="http://schemas.microsoft.com/office/drawing/2014/main" id="{3688D91A-B092-48CB-BCD4-6E56BEC404EC}"/>
              </a:ext>
            </a:extLst>
          </p:cNvPr>
          <p:cNvSpPr txBox="1"/>
          <p:nvPr/>
        </p:nvSpPr>
        <p:spPr>
          <a:xfrm>
            <a:off x="107504" y="5301208"/>
            <a:ext cx="5832648" cy="1307089"/>
          </a:xfrm>
          <a:prstGeom prst="rect">
            <a:avLst/>
          </a:prstGeom>
          <a:noFill/>
        </p:spPr>
        <p:txBody>
          <a:bodyPr wrap="square" rtlCol="0">
            <a:spAutoFit/>
          </a:bodyPr>
          <a:lstStyle/>
          <a:p>
            <a:pPr>
              <a:lnSpc>
                <a:spcPct val="107000"/>
              </a:lnSpc>
              <a:spcAft>
                <a:spcPts val="80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Submitted to: Athira B </a:t>
            </a:r>
          </a:p>
          <a:p>
            <a:pPr>
              <a:lnSpc>
                <a:spcPct val="107000"/>
              </a:lnSpc>
              <a:spcAft>
                <a:spcPts val="80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Assistant</a:t>
            </a:r>
            <a:r>
              <a:rPr lang="en-US" sz="1400" dirty="0">
                <a:latin typeface="Times New Roman" panose="02020603050405020304" pitchFamily="18" charset="0"/>
                <a:ea typeface="Calibri" panose="020F0502020204030204" pitchFamily="34" charset="0"/>
                <a:cs typeface="Times New Roman" panose="02020603050405020304" pitchFamily="18" charset="0"/>
              </a:rPr>
              <a:t> </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Professor</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Department of CSE</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400" dirty="0"/>
          </a:p>
        </p:txBody>
      </p:sp>
      <p:sp>
        <p:nvSpPr>
          <p:cNvPr id="5" name="TextBox 4">
            <a:extLst>
              <a:ext uri="{FF2B5EF4-FFF2-40B4-BE49-F238E27FC236}">
                <a16:creationId xmlns:a16="http://schemas.microsoft.com/office/drawing/2014/main" id="{9C1D6806-5962-408F-9B1E-C0C889E79949}"/>
              </a:ext>
            </a:extLst>
          </p:cNvPr>
          <p:cNvSpPr txBox="1"/>
          <p:nvPr/>
        </p:nvSpPr>
        <p:spPr>
          <a:xfrm>
            <a:off x="6804248" y="5301208"/>
            <a:ext cx="2034531" cy="1035540"/>
          </a:xfrm>
          <a:prstGeom prst="rect">
            <a:avLst/>
          </a:prstGeom>
          <a:noFill/>
        </p:spPr>
        <p:txBody>
          <a:bodyPr wrap="none" rtlCol="0">
            <a:spAutoFit/>
          </a:bodyPr>
          <a:lstStyle/>
          <a:p>
            <a:pPr>
              <a:lnSpc>
                <a:spcPct val="107000"/>
              </a:lnSpc>
              <a:spcAft>
                <a:spcPts val="80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Submitted by: Robin Biju</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MCA - S3</a:t>
            </a:r>
            <a:r>
              <a:rPr lang="en-IN" sz="1400" dirty="0">
                <a:latin typeface="Times New Roman" panose="02020603050405020304" pitchFamily="18" charset="0"/>
                <a:ea typeface="Calibri" panose="020F0502020204030204" pitchFamily="34" charset="0"/>
                <a:cs typeface="Times New Roman" panose="02020603050405020304" pitchFamily="18" charset="0"/>
              </a:rPr>
              <a:t> | </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Roll no: 37</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39000" cy="822944"/>
          </a:xfrm>
        </p:spPr>
        <p:txBody>
          <a:bodyPr/>
          <a:lstStyle/>
          <a:p>
            <a:r>
              <a:rPr lang="en-US" u="sng" dirty="0"/>
              <a:t>ABSTRACT</a:t>
            </a:r>
            <a:endParaRPr lang="en-IN" u="sng" dirty="0"/>
          </a:p>
        </p:txBody>
      </p:sp>
      <p:sp>
        <p:nvSpPr>
          <p:cNvPr id="3" name="Content Placeholder 2"/>
          <p:cNvSpPr>
            <a:spLocks noGrp="1"/>
          </p:cNvSpPr>
          <p:nvPr>
            <p:ph idx="1"/>
          </p:nvPr>
        </p:nvSpPr>
        <p:spPr>
          <a:xfrm>
            <a:off x="457200" y="1285860"/>
            <a:ext cx="7239000" cy="5169876"/>
          </a:xfrm>
        </p:spPr>
        <p:txBody>
          <a:bodyPr>
            <a:normAutofit/>
          </a:bodyPr>
          <a:lstStyle/>
          <a:p>
            <a:r>
              <a:rPr lang="en-US" sz="1800" dirty="0">
                <a:effectLst/>
                <a:latin typeface="Times New Roman" panose="02020603050405020304" pitchFamily="18" charset="0"/>
                <a:ea typeface="Times New Roman" panose="02020603050405020304" pitchFamily="18" charset="0"/>
              </a:rPr>
              <a:t>The development of a web-based application entitled “Latex Management” aims to develop an online rubber latex deliver web application for users which intend to provide almost all services and information about rubber planters in Kerala.</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39000" cy="822944"/>
          </a:xfrm>
        </p:spPr>
        <p:txBody>
          <a:bodyPr/>
          <a:lstStyle/>
          <a:p>
            <a:r>
              <a:rPr lang="en-US" u="sng" dirty="0"/>
              <a:t>OBJECTIVE OF PROJECT</a:t>
            </a:r>
            <a:endParaRPr lang="en-IN" u="sng" dirty="0"/>
          </a:p>
        </p:txBody>
      </p:sp>
      <p:sp>
        <p:nvSpPr>
          <p:cNvPr id="3" name="Content Placeholder 2"/>
          <p:cNvSpPr>
            <a:spLocks noGrp="1"/>
          </p:cNvSpPr>
          <p:nvPr>
            <p:ph idx="1"/>
          </p:nvPr>
        </p:nvSpPr>
        <p:spPr>
          <a:xfrm>
            <a:off x="539552" y="1700808"/>
            <a:ext cx="7239000" cy="5098438"/>
          </a:xfrm>
        </p:spPr>
        <p:txBody>
          <a:bodyPr>
            <a:normAutofit/>
          </a:bodyPr>
          <a:lstStyle/>
          <a:p>
            <a:pPr algn="just">
              <a:lnSpc>
                <a:spcPct val="150000"/>
              </a:lnSpc>
              <a:spcAft>
                <a:spcPts val="800"/>
              </a:spcAft>
            </a:pPr>
            <a:r>
              <a:rPr lang="en-US" sz="1800" dirty="0">
                <a:effectLst/>
                <a:latin typeface="Times New Roman" panose="02020603050405020304" pitchFamily="18" charset="0"/>
                <a:ea typeface="Times New Roman" panose="02020603050405020304" pitchFamily="18" charset="0"/>
              </a:rPr>
              <a:t>To prepare a web application that provides all basic information and possible services to the general planters in an online manner.</a:t>
            </a:r>
          </a:p>
          <a:p>
            <a:pPr algn="just">
              <a:lnSpc>
                <a:spcPct val="150000"/>
              </a:lnSpc>
              <a:spcAft>
                <a:spcPts val="800"/>
              </a:spcAft>
            </a:pPr>
            <a:r>
              <a:rPr lang="en-US" sz="1800" dirty="0">
                <a:effectLst/>
                <a:latin typeface="Times New Roman" panose="02020603050405020304" pitchFamily="18" charset="0"/>
                <a:ea typeface="Times New Roman" panose="02020603050405020304" pitchFamily="18" charset="0"/>
              </a:rPr>
              <a:t>The planters can inform the latex tin return, order the equipment’s and can get knowledge on rubber market, fertilizers, etc.</a:t>
            </a:r>
            <a:endParaRPr lang="en-IN" dirty="0">
              <a:solidFill>
                <a:schemeClr val="tx2">
                  <a:lumMod val="75000"/>
                </a:schemeClr>
              </a:solidFill>
            </a:endParaRPr>
          </a:p>
          <a:p>
            <a:endParaRPr lang="en-IN" dirty="0">
              <a:solidFill>
                <a:schemeClr val="tx2">
                  <a:lumMod val="75000"/>
                </a:schemeClr>
              </a:solidFill>
            </a:endParaRPr>
          </a:p>
          <a:p>
            <a:endParaRPr lang="en-IN" dirty="0">
              <a:solidFill>
                <a:schemeClr val="tx2">
                  <a:lumMod val="75000"/>
                </a:schemeClr>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32656"/>
            <a:ext cx="7267604" cy="857232"/>
          </a:xfrm>
        </p:spPr>
        <p:txBody>
          <a:bodyPr/>
          <a:lstStyle/>
          <a:p>
            <a:r>
              <a:rPr lang="en-US" u="sng" dirty="0"/>
              <a:t>INTRODUCTION</a:t>
            </a:r>
            <a:endParaRPr lang="en-IN" u="sng" dirty="0"/>
          </a:p>
        </p:txBody>
      </p:sp>
      <p:sp>
        <p:nvSpPr>
          <p:cNvPr id="3" name="Content Placeholder 2"/>
          <p:cNvSpPr>
            <a:spLocks noGrp="1"/>
          </p:cNvSpPr>
          <p:nvPr>
            <p:ph idx="1"/>
          </p:nvPr>
        </p:nvSpPr>
        <p:spPr>
          <a:xfrm>
            <a:off x="457200" y="2348880"/>
            <a:ext cx="7267604" cy="4106856"/>
          </a:xfrm>
        </p:spPr>
        <p:txBody>
          <a:bodyPr>
            <a:noAutofit/>
          </a:bodyPr>
          <a:lstStyle/>
          <a:p>
            <a:r>
              <a:rPr lang="en-US" sz="2000" dirty="0">
                <a:effectLst/>
                <a:latin typeface="Times New Roman" panose="02020603050405020304" pitchFamily="18" charset="0"/>
                <a:ea typeface="Times New Roman" panose="02020603050405020304" pitchFamily="18" charset="0"/>
              </a:rPr>
              <a:t>The development of a web-based application entitled “Latex Management” aims to develop an online rubber latex deliver web application for users which intend to provide almost all services and information about rubber planters in Kerala.</a:t>
            </a:r>
          </a:p>
          <a:p>
            <a:r>
              <a:rPr lang="en-US" sz="2000" dirty="0">
                <a:effectLst/>
                <a:latin typeface="Times New Roman" panose="02020603050405020304" pitchFamily="18" charset="0"/>
                <a:ea typeface="Times New Roman" panose="02020603050405020304" pitchFamily="18" charset="0"/>
              </a:rPr>
              <a:t>It helps the users to buy rubber plants, latex collection, equipment’s, fertilizers and awareness which are necessary.</a:t>
            </a:r>
          </a:p>
          <a:p>
            <a:r>
              <a:rPr lang="en-US" sz="2000" dirty="0">
                <a:effectLst/>
                <a:latin typeface="Times New Roman" panose="02020603050405020304" pitchFamily="18" charset="0"/>
                <a:ea typeface="Times New Roman" panose="02020603050405020304" pitchFamily="18" charset="0"/>
              </a:rPr>
              <a:t>This web application eliminates the needs for being physically present at rubber stores and farms to buy rubber plants, equipment, fertilizers, other needs and to sell rubber latex.</a:t>
            </a:r>
            <a:endParaRPr lang="en-IN" sz="2400" dirty="0">
              <a:solidFill>
                <a:schemeClr val="tx2">
                  <a:lumMod val="75000"/>
                </a:schemeClr>
              </a:solidFill>
              <a:latin typeface="Times New Roman" pitchFamily="18" charset="0"/>
              <a:cs typeface="Times New Roman" pitchFamily="18" charset="0"/>
            </a:endParaRPr>
          </a:p>
          <a:p>
            <a:endParaRPr lang="en-IN" sz="2000" dirty="0">
              <a:solidFill>
                <a:schemeClr val="tx2">
                  <a:lumMod val="75000"/>
                </a:schemeClr>
              </a:solidFill>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548680"/>
            <a:ext cx="7239000" cy="680068"/>
          </a:xfrm>
        </p:spPr>
        <p:txBody>
          <a:bodyPr/>
          <a:lstStyle/>
          <a:p>
            <a:r>
              <a:rPr lang="en-US" u="sng" dirty="0"/>
              <a:t>EXISTING SYSTEM</a:t>
            </a:r>
            <a:endParaRPr lang="en-IN" u="sng" dirty="0"/>
          </a:p>
        </p:txBody>
      </p:sp>
      <p:sp>
        <p:nvSpPr>
          <p:cNvPr id="3" name="Content Placeholder 2"/>
          <p:cNvSpPr>
            <a:spLocks noGrp="1"/>
          </p:cNvSpPr>
          <p:nvPr>
            <p:ph idx="1"/>
          </p:nvPr>
        </p:nvSpPr>
        <p:spPr>
          <a:xfrm>
            <a:off x="395536" y="1844824"/>
            <a:ext cx="7239000" cy="5312752"/>
          </a:xfrm>
        </p:spPr>
        <p:txBody>
          <a:bodyPr>
            <a:normAutofit/>
          </a:bodyPr>
          <a:lstStyle/>
          <a:p>
            <a:pPr>
              <a:buFont typeface="Wingdings" pitchFamily="2" charset="2"/>
              <a:buChar char="v"/>
            </a:pPr>
            <a:r>
              <a:rPr lang="en-US" sz="1800" u="none" strike="noStrike" dirty="0">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Firstly, a detailed study of existing system was performed.</a:t>
            </a:r>
          </a:p>
          <a:p>
            <a:pPr>
              <a:buFont typeface="Wingdings" pitchFamily="2" charset="2"/>
              <a:buChar char="v"/>
            </a:pPr>
            <a:r>
              <a:rPr lang="en-US" sz="1800" u="none" strike="noStrike" dirty="0">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The existing system is manual, the customers have to visit the dealers company or inform the planters about taken latex tin after 2 or 3 days through planters.</a:t>
            </a:r>
          </a:p>
          <a:p>
            <a:pPr>
              <a:buFont typeface="Wingdings" pitchFamily="2" charset="2"/>
              <a:buChar char="v"/>
            </a:pPr>
            <a:r>
              <a:rPr lang="en-US" sz="1800" u="none" strike="noStrike" dirty="0">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The planters have no idea about the latex rate provide by companies.</a:t>
            </a:r>
          </a:p>
          <a:p>
            <a:pPr marL="0" indent="0">
              <a:buNone/>
            </a:pPr>
            <a:r>
              <a:rPr lang="en-US" dirty="0">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LIMITATIONS</a:t>
            </a:r>
          </a:p>
          <a:p>
            <a:pPr marL="342900" marR="81915" lvl="0" indent="-342900" fontAlgn="base">
              <a:lnSpc>
                <a:spcPct val="103000"/>
              </a:lnSpc>
              <a:spcAft>
                <a:spcPts val="675"/>
              </a:spcAft>
              <a:buClr>
                <a:srgbClr val="000000"/>
              </a:buClr>
              <a:buSzPts val="2800"/>
              <a:buFont typeface="Arial" panose="020B0604020202020204" pitchFamily="34" charset="0"/>
              <a:buChar char="•"/>
            </a:pPr>
            <a:r>
              <a:rPr lang="en-US" sz="1800" u="none" strike="noStrike" dirty="0">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Manually operated.</a:t>
            </a:r>
            <a:endParaRPr lang="en-IN" sz="1800" u="none" strike="noStrike" dirty="0">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endParaRPr>
          </a:p>
          <a:p>
            <a:pPr marL="342900" marR="81915" lvl="0" indent="-342900" fontAlgn="base">
              <a:lnSpc>
                <a:spcPct val="103000"/>
              </a:lnSpc>
              <a:spcAft>
                <a:spcPts val="670"/>
              </a:spcAft>
              <a:buClr>
                <a:srgbClr val="000000"/>
              </a:buClr>
              <a:buSzPts val="2800"/>
              <a:buFont typeface="Arial" panose="020B0604020202020204" pitchFamily="34" charset="0"/>
              <a:buChar char="•"/>
            </a:pPr>
            <a:r>
              <a:rPr lang="en-US" sz="1800" u="none" strike="noStrike" dirty="0">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Service are limited.</a:t>
            </a:r>
            <a:endParaRPr lang="en-IN" sz="1800" u="none" strike="noStrike" dirty="0">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endParaRPr>
          </a:p>
          <a:p>
            <a:pPr marL="342900" marR="81915" lvl="0" indent="-342900" fontAlgn="base">
              <a:lnSpc>
                <a:spcPct val="103000"/>
              </a:lnSpc>
              <a:spcAft>
                <a:spcPts val="670"/>
              </a:spcAft>
              <a:buClr>
                <a:srgbClr val="000000"/>
              </a:buClr>
              <a:buSzPts val="2800"/>
              <a:buFont typeface="Arial" panose="020B0604020202020204" pitchFamily="34" charset="0"/>
              <a:buChar char="•"/>
            </a:pPr>
            <a:r>
              <a:rPr lang="en-US" sz="1800" u="none" strike="noStrike" dirty="0">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The site is informative but not productive. </a:t>
            </a:r>
            <a:endParaRPr lang="en-IN" sz="1800" u="none" strike="noStrike" dirty="0">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endParaRPr>
          </a:p>
          <a:p>
            <a:pPr marL="342900" marR="81915" lvl="0" indent="-342900" fontAlgn="base">
              <a:lnSpc>
                <a:spcPct val="103000"/>
              </a:lnSpc>
              <a:spcAft>
                <a:spcPts val="725"/>
              </a:spcAft>
              <a:buClr>
                <a:srgbClr val="000000"/>
              </a:buClr>
              <a:buSzPts val="2800"/>
              <a:buFont typeface="Arial" panose="020B0604020202020204" pitchFamily="34" charset="0"/>
              <a:buChar char="•"/>
            </a:pPr>
            <a:r>
              <a:rPr lang="en-US" sz="1800" u="none" strike="noStrike" dirty="0">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Bills of latex are send through postal after 15 days from purchase date.</a:t>
            </a:r>
            <a:endParaRPr lang="en-IN" dirty="0">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endParaRPr>
          </a:p>
          <a:p>
            <a:pPr marL="342900" marR="81915" lvl="0" indent="-342900" fontAlgn="base">
              <a:lnSpc>
                <a:spcPct val="103000"/>
              </a:lnSpc>
              <a:spcAft>
                <a:spcPts val="725"/>
              </a:spcAft>
              <a:buClr>
                <a:srgbClr val="000000"/>
              </a:buClr>
              <a:buSzPts val="2800"/>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Contents are static does not receive frequent updates.</a:t>
            </a:r>
            <a:endParaRPr lang="en-IN" sz="1800" strike="noStrike" dirty="0">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3084" y="660700"/>
            <a:ext cx="7239000" cy="680068"/>
          </a:xfrm>
        </p:spPr>
        <p:txBody>
          <a:bodyPr/>
          <a:lstStyle/>
          <a:p>
            <a:r>
              <a:rPr lang="en-US" u="sng" dirty="0"/>
              <a:t>PROPOSED SYSTEM</a:t>
            </a:r>
            <a:endParaRPr lang="en-IN" u="sng" dirty="0"/>
          </a:p>
        </p:txBody>
      </p:sp>
      <p:sp>
        <p:nvSpPr>
          <p:cNvPr id="3" name="Content Placeholder 2"/>
          <p:cNvSpPr>
            <a:spLocks noGrp="1"/>
          </p:cNvSpPr>
          <p:nvPr>
            <p:ph idx="1"/>
          </p:nvPr>
        </p:nvSpPr>
        <p:spPr>
          <a:xfrm>
            <a:off x="457200" y="1340768"/>
            <a:ext cx="7239000" cy="5384190"/>
          </a:xfrm>
        </p:spPr>
        <p:txBody>
          <a:bodyPr/>
          <a:lstStyle/>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To prepare a website that provides all basic information and possible services to the general planters in an online manner.</a:t>
            </a:r>
          </a:p>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planters can inform the latex tin return, order the equipment's and can get knowledge on rubber market, fertilizers, etc.</a:t>
            </a:r>
          </a:p>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This is an easy, user friendly and a helpful website for planters as well as others.</a:t>
            </a:r>
          </a:p>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This website offers services online with a single mouse click. It saves the precious time of the user.</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25B33C0-07F5-4069-B761-92B0F4EE20A3}"/>
              </a:ext>
            </a:extLst>
          </p:cNvPr>
          <p:cNvSpPr/>
          <p:nvPr/>
        </p:nvSpPr>
        <p:spPr>
          <a:xfrm>
            <a:off x="2339752" y="836712"/>
            <a:ext cx="4464496" cy="432048"/>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IN" dirty="0"/>
              <a:t>ONLINE LATEX MANAGEMENT</a:t>
            </a:r>
          </a:p>
        </p:txBody>
      </p:sp>
      <p:cxnSp>
        <p:nvCxnSpPr>
          <p:cNvPr id="4" name="Straight Connector 3">
            <a:extLst>
              <a:ext uri="{FF2B5EF4-FFF2-40B4-BE49-F238E27FC236}">
                <a16:creationId xmlns:a16="http://schemas.microsoft.com/office/drawing/2014/main" id="{144B7F20-B232-4040-88DA-9938915DC917}"/>
              </a:ext>
            </a:extLst>
          </p:cNvPr>
          <p:cNvCxnSpPr>
            <a:cxnSpLocks/>
            <a:stCxn id="2" idx="2"/>
          </p:cNvCxnSpPr>
          <p:nvPr/>
        </p:nvCxnSpPr>
        <p:spPr>
          <a:xfrm>
            <a:off x="4572000" y="1268760"/>
            <a:ext cx="0" cy="504056"/>
          </a:xfrm>
          <a:prstGeom prst="line">
            <a:avLst/>
          </a:prstGeom>
          <a:ln>
            <a:solidFill>
              <a:schemeClr val="tx1"/>
            </a:solidFill>
          </a:ln>
        </p:spPr>
        <p:style>
          <a:lnRef idx="1">
            <a:schemeClr val="accent4"/>
          </a:lnRef>
          <a:fillRef idx="0">
            <a:schemeClr val="accent4"/>
          </a:fillRef>
          <a:effectRef idx="0">
            <a:schemeClr val="accent4"/>
          </a:effectRef>
          <a:fontRef idx="minor">
            <a:schemeClr val="tx1"/>
          </a:fontRef>
        </p:style>
      </p:cxnSp>
      <p:cxnSp>
        <p:nvCxnSpPr>
          <p:cNvPr id="7" name="Straight Connector 6">
            <a:extLst>
              <a:ext uri="{FF2B5EF4-FFF2-40B4-BE49-F238E27FC236}">
                <a16:creationId xmlns:a16="http://schemas.microsoft.com/office/drawing/2014/main" id="{319D74EE-38D7-44CD-B9D0-E902BBAF4768}"/>
              </a:ext>
            </a:extLst>
          </p:cNvPr>
          <p:cNvCxnSpPr>
            <a:cxnSpLocks/>
          </p:cNvCxnSpPr>
          <p:nvPr/>
        </p:nvCxnSpPr>
        <p:spPr>
          <a:xfrm>
            <a:off x="1937291" y="1772816"/>
            <a:ext cx="526941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8A79738F-5B97-450A-9D64-195F36497DCB}"/>
              </a:ext>
            </a:extLst>
          </p:cNvPr>
          <p:cNvCxnSpPr>
            <a:cxnSpLocks/>
          </p:cNvCxnSpPr>
          <p:nvPr/>
        </p:nvCxnSpPr>
        <p:spPr>
          <a:xfrm>
            <a:off x="1937291" y="1772816"/>
            <a:ext cx="0" cy="43204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121B95F-5C49-4093-BA00-F233C2AEEAFD}"/>
              </a:ext>
            </a:extLst>
          </p:cNvPr>
          <p:cNvCxnSpPr>
            <a:cxnSpLocks/>
          </p:cNvCxnSpPr>
          <p:nvPr/>
        </p:nvCxnSpPr>
        <p:spPr>
          <a:xfrm>
            <a:off x="7220764" y="1772816"/>
            <a:ext cx="0" cy="43204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9B55C73A-6615-4A5E-95EB-447CFE51973E}"/>
              </a:ext>
            </a:extLst>
          </p:cNvPr>
          <p:cNvSpPr/>
          <p:nvPr/>
        </p:nvSpPr>
        <p:spPr>
          <a:xfrm>
            <a:off x="1361227" y="2060848"/>
            <a:ext cx="1152127" cy="288022"/>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IN" dirty="0"/>
              <a:t>ADMIN</a:t>
            </a:r>
          </a:p>
        </p:txBody>
      </p:sp>
      <p:sp>
        <p:nvSpPr>
          <p:cNvPr id="16" name="Rectangle 15">
            <a:extLst>
              <a:ext uri="{FF2B5EF4-FFF2-40B4-BE49-F238E27FC236}">
                <a16:creationId xmlns:a16="http://schemas.microsoft.com/office/drawing/2014/main" id="{6C7E6016-F4DF-4587-A12C-3F875C671330}"/>
              </a:ext>
            </a:extLst>
          </p:cNvPr>
          <p:cNvSpPr/>
          <p:nvPr/>
        </p:nvSpPr>
        <p:spPr>
          <a:xfrm>
            <a:off x="6630648" y="2060848"/>
            <a:ext cx="1152127" cy="288022"/>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IN" dirty="0"/>
              <a:t>USER</a:t>
            </a:r>
          </a:p>
        </p:txBody>
      </p:sp>
      <p:sp>
        <p:nvSpPr>
          <p:cNvPr id="17" name="TextBox 16">
            <a:extLst>
              <a:ext uri="{FF2B5EF4-FFF2-40B4-BE49-F238E27FC236}">
                <a16:creationId xmlns:a16="http://schemas.microsoft.com/office/drawing/2014/main" id="{19BFFD05-EDDC-4449-9443-A141362B9F55}"/>
              </a:ext>
            </a:extLst>
          </p:cNvPr>
          <p:cNvSpPr txBox="1"/>
          <p:nvPr/>
        </p:nvSpPr>
        <p:spPr>
          <a:xfrm>
            <a:off x="2589725" y="251356"/>
            <a:ext cx="3964547" cy="369332"/>
          </a:xfrm>
          <a:prstGeom prst="rect">
            <a:avLst/>
          </a:prstGeom>
          <a:noFill/>
        </p:spPr>
        <p:txBody>
          <a:bodyPr wrap="none" rtlCol="0">
            <a:spAutoFit/>
          </a:bodyPr>
          <a:lstStyle/>
          <a:p>
            <a:r>
              <a:rPr lang="en-IN" dirty="0"/>
              <a:t>PROPOSED SYSTEM ARCHITECTURE</a:t>
            </a:r>
          </a:p>
        </p:txBody>
      </p:sp>
      <p:cxnSp>
        <p:nvCxnSpPr>
          <p:cNvPr id="22" name="Straight Connector 21">
            <a:extLst>
              <a:ext uri="{FF2B5EF4-FFF2-40B4-BE49-F238E27FC236}">
                <a16:creationId xmlns:a16="http://schemas.microsoft.com/office/drawing/2014/main" id="{435DFF03-5973-4ACF-B195-2DABB33D4663}"/>
              </a:ext>
            </a:extLst>
          </p:cNvPr>
          <p:cNvCxnSpPr/>
          <p:nvPr/>
        </p:nvCxnSpPr>
        <p:spPr>
          <a:xfrm>
            <a:off x="1475656" y="2348870"/>
            <a:ext cx="0" cy="410446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39B53484-34B9-42BE-9933-FC0121F93A28}"/>
              </a:ext>
            </a:extLst>
          </p:cNvPr>
          <p:cNvCxnSpPr>
            <a:cxnSpLocks/>
          </p:cNvCxnSpPr>
          <p:nvPr/>
        </p:nvCxnSpPr>
        <p:spPr>
          <a:xfrm>
            <a:off x="6783490" y="2348870"/>
            <a:ext cx="0" cy="410446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07FC567F-1D1A-402D-8E4A-3B7F329A6E0D}"/>
              </a:ext>
            </a:extLst>
          </p:cNvPr>
          <p:cNvCxnSpPr/>
          <p:nvPr/>
        </p:nvCxnSpPr>
        <p:spPr>
          <a:xfrm>
            <a:off x="1475656" y="3212976"/>
            <a:ext cx="28803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4FC3F201-0BE8-43AA-BA50-CAC7470A6953}"/>
              </a:ext>
            </a:extLst>
          </p:cNvPr>
          <p:cNvSpPr/>
          <p:nvPr/>
        </p:nvSpPr>
        <p:spPr>
          <a:xfrm>
            <a:off x="1763688" y="3068971"/>
            <a:ext cx="2304256" cy="29638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IN" dirty="0"/>
              <a:t>Admin Verification</a:t>
            </a:r>
          </a:p>
        </p:txBody>
      </p:sp>
      <p:cxnSp>
        <p:nvCxnSpPr>
          <p:cNvPr id="33" name="Straight Connector 32">
            <a:extLst>
              <a:ext uri="{FF2B5EF4-FFF2-40B4-BE49-F238E27FC236}">
                <a16:creationId xmlns:a16="http://schemas.microsoft.com/office/drawing/2014/main" id="{D3E2B6A4-F926-40DC-9596-AA7CDDEC9C36}"/>
              </a:ext>
            </a:extLst>
          </p:cNvPr>
          <p:cNvCxnSpPr/>
          <p:nvPr/>
        </p:nvCxnSpPr>
        <p:spPr>
          <a:xfrm>
            <a:off x="1475656" y="3861048"/>
            <a:ext cx="28803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A6B37F8F-5C36-42F5-B8A8-A24CE46B698C}"/>
              </a:ext>
            </a:extLst>
          </p:cNvPr>
          <p:cNvSpPr/>
          <p:nvPr/>
        </p:nvSpPr>
        <p:spPr>
          <a:xfrm>
            <a:off x="1763688" y="3717066"/>
            <a:ext cx="2304252" cy="283990"/>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IN" dirty="0"/>
              <a:t>Rate</a:t>
            </a:r>
          </a:p>
        </p:txBody>
      </p:sp>
      <p:cxnSp>
        <p:nvCxnSpPr>
          <p:cNvPr id="36" name="Straight Connector 35">
            <a:extLst>
              <a:ext uri="{FF2B5EF4-FFF2-40B4-BE49-F238E27FC236}">
                <a16:creationId xmlns:a16="http://schemas.microsoft.com/office/drawing/2014/main" id="{EFCE324C-5095-4086-B415-F354B54729DA}"/>
              </a:ext>
            </a:extLst>
          </p:cNvPr>
          <p:cNvCxnSpPr/>
          <p:nvPr/>
        </p:nvCxnSpPr>
        <p:spPr>
          <a:xfrm>
            <a:off x="1475656" y="4509120"/>
            <a:ext cx="28803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3A607880-9B4E-4D1C-BD6A-EC76581EB371}"/>
              </a:ext>
            </a:extLst>
          </p:cNvPr>
          <p:cNvSpPr/>
          <p:nvPr/>
        </p:nvSpPr>
        <p:spPr>
          <a:xfrm>
            <a:off x="1763687" y="4365104"/>
            <a:ext cx="2304247" cy="283986"/>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IN" dirty="0"/>
              <a:t>Edit Profile</a:t>
            </a:r>
          </a:p>
        </p:txBody>
      </p:sp>
      <p:cxnSp>
        <p:nvCxnSpPr>
          <p:cNvPr id="39" name="Straight Connector 38">
            <a:extLst>
              <a:ext uri="{FF2B5EF4-FFF2-40B4-BE49-F238E27FC236}">
                <a16:creationId xmlns:a16="http://schemas.microsoft.com/office/drawing/2014/main" id="{7D134283-0A91-447C-AD4A-9B35D6F1C447}"/>
              </a:ext>
            </a:extLst>
          </p:cNvPr>
          <p:cNvCxnSpPr/>
          <p:nvPr/>
        </p:nvCxnSpPr>
        <p:spPr>
          <a:xfrm>
            <a:off x="1475656" y="5157192"/>
            <a:ext cx="28803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C8293742-F6AB-44F3-99E0-F2C2398EA6E9}"/>
              </a:ext>
            </a:extLst>
          </p:cNvPr>
          <p:cNvSpPr/>
          <p:nvPr/>
        </p:nvSpPr>
        <p:spPr>
          <a:xfrm>
            <a:off x="1763687" y="5013210"/>
            <a:ext cx="2304241" cy="28394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IN" dirty="0"/>
              <a:t>Edit Product</a:t>
            </a:r>
          </a:p>
        </p:txBody>
      </p:sp>
      <p:cxnSp>
        <p:nvCxnSpPr>
          <p:cNvPr id="42" name="Straight Connector 41">
            <a:extLst>
              <a:ext uri="{FF2B5EF4-FFF2-40B4-BE49-F238E27FC236}">
                <a16:creationId xmlns:a16="http://schemas.microsoft.com/office/drawing/2014/main" id="{CC3F2834-EE44-447B-8E71-3308A5695573}"/>
              </a:ext>
            </a:extLst>
          </p:cNvPr>
          <p:cNvCxnSpPr/>
          <p:nvPr/>
        </p:nvCxnSpPr>
        <p:spPr>
          <a:xfrm>
            <a:off x="1475656" y="5805264"/>
            <a:ext cx="28803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id="{8FA00530-D71F-4AC6-9958-BC7850C5C847}"/>
              </a:ext>
            </a:extLst>
          </p:cNvPr>
          <p:cNvSpPr/>
          <p:nvPr/>
        </p:nvSpPr>
        <p:spPr>
          <a:xfrm>
            <a:off x="1763688" y="5661283"/>
            <a:ext cx="2304240" cy="283947"/>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IN" dirty="0"/>
              <a:t>Orders</a:t>
            </a:r>
          </a:p>
        </p:txBody>
      </p:sp>
      <p:cxnSp>
        <p:nvCxnSpPr>
          <p:cNvPr id="45" name="Straight Connector 44">
            <a:extLst>
              <a:ext uri="{FF2B5EF4-FFF2-40B4-BE49-F238E27FC236}">
                <a16:creationId xmlns:a16="http://schemas.microsoft.com/office/drawing/2014/main" id="{7959B8C8-87D2-45B8-B535-5CC58CBB72E5}"/>
              </a:ext>
            </a:extLst>
          </p:cNvPr>
          <p:cNvCxnSpPr/>
          <p:nvPr/>
        </p:nvCxnSpPr>
        <p:spPr>
          <a:xfrm>
            <a:off x="1475656" y="6453336"/>
            <a:ext cx="28803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6" name="Rectangle 45">
            <a:extLst>
              <a:ext uri="{FF2B5EF4-FFF2-40B4-BE49-F238E27FC236}">
                <a16:creationId xmlns:a16="http://schemas.microsoft.com/office/drawing/2014/main" id="{69141929-A8FA-4F4D-92B9-F3ACF23C87BE}"/>
              </a:ext>
            </a:extLst>
          </p:cNvPr>
          <p:cNvSpPr/>
          <p:nvPr/>
        </p:nvSpPr>
        <p:spPr>
          <a:xfrm>
            <a:off x="1763687" y="6309320"/>
            <a:ext cx="2304233" cy="297301"/>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IN" dirty="0"/>
              <a:t>Notification</a:t>
            </a:r>
          </a:p>
        </p:txBody>
      </p:sp>
      <p:cxnSp>
        <p:nvCxnSpPr>
          <p:cNvPr id="48" name="Straight Connector 47">
            <a:extLst>
              <a:ext uri="{FF2B5EF4-FFF2-40B4-BE49-F238E27FC236}">
                <a16:creationId xmlns:a16="http://schemas.microsoft.com/office/drawing/2014/main" id="{A5D6F4A3-FDB8-4725-825E-38539287D4CC}"/>
              </a:ext>
            </a:extLst>
          </p:cNvPr>
          <p:cNvCxnSpPr>
            <a:cxnSpLocks/>
          </p:cNvCxnSpPr>
          <p:nvPr/>
        </p:nvCxnSpPr>
        <p:spPr>
          <a:xfrm>
            <a:off x="6804248" y="3212976"/>
            <a:ext cx="28803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Rectangle 50">
            <a:extLst>
              <a:ext uri="{FF2B5EF4-FFF2-40B4-BE49-F238E27FC236}">
                <a16:creationId xmlns:a16="http://schemas.microsoft.com/office/drawing/2014/main" id="{D19574FF-5E43-440D-8916-53B7A5DCBB34}"/>
              </a:ext>
            </a:extLst>
          </p:cNvPr>
          <p:cNvSpPr/>
          <p:nvPr/>
        </p:nvSpPr>
        <p:spPr>
          <a:xfrm>
            <a:off x="7092305" y="3068985"/>
            <a:ext cx="1584139" cy="360001"/>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IN" dirty="0"/>
              <a:t>Inform</a:t>
            </a:r>
          </a:p>
        </p:txBody>
      </p:sp>
      <p:cxnSp>
        <p:nvCxnSpPr>
          <p:cNvPr id="53" name="Straight Connector 52">
            <a:extLst>
              <a:ext uri="{FF2B5EF4-FFF2-40B4-BE49-F238E27FC236}">
                <a16:creationId xmlns:a16="http://schemas.microsoft.com/office/drawing/2014/main" id="{EF79A028-512F-46DF-BF45-2C96552AC7DE}"/>
              </a:ext>
            </a:extLst>
          </p:cNvPr>
          <p:cNvCxnSpPr/>
          <p:nvPr/>
        </p:nvCxnSpPr>
        <p:spPr>
          <a:xfrm flipH="1">
            <a:off x="6783490" y="3861048"/>
            <a:ext cx="36004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Rectangle 53">
            <a:extLst>
              <a:ext uri="{FF2B5EF4-FFF2-40B4-BE49-F238E27FC236}">
                <a16:creationId xmlns:a16="http://schemas.microsoft.com/office/drawing/2014/main" id="{ACD2A6D4-BE53-4EAB-8B61-54FBACF47D1F}"/>
              </a:ext>
            </a:extLst>
          </p:cNvPr>
          <p:cNvSpPr/>
          <p:nvPr/>
        </p:nvSpPr>
        <p:spPr>
          <a:xfrm>
            <a:off x="7092279" y="3713080"/>
            <a:ext cx="1584172" cy="32596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IN" dirty="0"/>
              <a:t>Notification</a:t>
            </a:r>
          </a:p>
        </p:txBody>
      </p:sp>
      <p:cxnSp>
        <p:nvCxnSpPr>
          <p:cNvPr id="56" name="Straight Connector 55">
            <a:extLst>
              <a:ext uri="{FF2B5EF4-FFF2-40B4-BE49-F238E27FC236}">
                <a16:creationId xmlns:a16="http://schemas.microsoft.com/office/drawing/2014/main" id="{9F947D87-DBEE-4ED7-A708-B82A8F6E0D10}"/>
              </a:ext>
            </a:extLst>
          </p:cNvPr>
          <p:cNvCxnSpPr/>
          <p:nvPr/>
        </p:nvCxnSpPr>
        <p:spPr>
          <a:xfrm>
            <a:off x="6804248" y="4509120"/>
            <a:ext cx="28803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Rectangle 56">
            <a:extLst>
              <a:ext uri="{FF2B5EF4-FFF2-40B4-BE49-F238E27FC236}">
                <a16:creationId xmlns:a16="http://schemas.microsoft.com/office/drawing/2014/main" id="{3B9A7D36-1640-4B0E-A92C-7333C7F58BA7}"/>
              </a:ext>
            </a:extLst>
          </p:cNvPr>
          <p:cNvSpPr/>
          <p:nvPr/>
        </p:nvSpPr>
        <p:spPr>
          <a:xfrm>
            <a:off x="7092279" y="4365103"/>
            <a:ext cx="1584161" cy="322005"/>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IN" dirty="0"/>
              <a:t>Status</a:t>
            </a:r>
          </a:p>
        </p:txBody>
      </p:sp>
      <p:cxnSp>
        <p:nvCxnSpPr>
          <p:cNvPr id="59" name="Straight Connector 58">
            <a:extLst>
              <a:ext uri="{FF2B5EF4-FFF2-40B4-BE49-F238E27FC236}">
                <a16:creationId xmlns:a16="http://schemas.microsoft.com/office/drawing/2014/main" id="{C03D21DD-456E-4C5A-8BB1-21B1623B25AC}"/>
              </a:ext>
            </a:extLst>
          </p:cNvPr>
          <p:cNvCxnSpPr/>
          <p:nvPr/>
        </p:nvCxnSpPr>
        <p:spPr>
          <a:xfrm>
            <a:off x="6804248" y="5157192"/>
            <a:ext cx="28803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1" name="Rectangle 60">
            <a:extLst>
              <a:ext uri="{FF2B5EF4-FFF2-40B4-BE49-F238E27FC236}">
                <a16:creationId xmlns:a16="http://schemas.microsoft.com/office/drawing/2014/main" id="{68BEBBF5-7A7F-415C-8B77-19F993BFD088}"/>
              </a:ext>
            </a:extLst>
          </p:cNvPr>
          <p:cNvSpPr/>
          <p:nvPr/>
        </p:nvSpPr>
        <p:spPr>
          <a:xfrm>
            <a:off x="7092279" y="5013211"/>
            <a:ext cx="1584159" cy="283948"/>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IN" dirty="0"/>
              <a:t>Purchase</a:t>
            </a:r>
          </a:p>
        </p:txBody>
      </p:sp>
      <p:cxnSp>
        <p:nvCxnSpPr>
          <p:cNvPr id="63" name="Straight Connector 62">
            <a:extLst>
              <a:ext uri="{FF2B5EF4-FFF2-40B4-BE49-F238E27FC236}">
                <a16:creationId xmlns:a16="http://schemas.microsoft.com/office/drawing/2014/main" id="{91B2F906-0F14-434E-A03B-6BC0CCBD0BA1}"/>
              </a:ext>
            </a:extLst>
          </p:cNvPr>
          <p:cNvCxnSpPr/>
          <p:nvPr/>
        </p:nvCxnSpPr>
        <p:spPr>
          <a:xfrm>
            <a:off x="6783490" y="5805264"/>
            <a:ext cx="30878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Rectangle 64">
            <a:extLst>
              <a:ext uri="{FF2B5EF4-FFF2-40B4-BE49-F238E27FC236}">
                <a16:creationId xmlns:a16="http://schemas.microsoft.com/office/drawing/2014/main" id="{3A870A48-25C6-424F-8948-6AFE59B44AF2}"/>
              </a:ext>
            </a:extLst>
          </p:cNvPr>
          <p:cNvSpPr/>
          <p:nvPr/>
        </p:nvSpPr>
        <p:spPr>
          <a:xfrm>
            <a:off x="7092279" y="5661283"/>
            <a:ext cx="1584157" cy="283947"/>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IN" dirty="0"/>
              <a:t>Edit Profile</a:t>
            </a:r>
          </a:p>
        </p:txBody>
      </p:sp>
      <p:cxnSp>
        <p:nvCxnSpPr>
          <p:cNvPr id="69" name="Straight Connector 68">
            <a:extLst>
              <a:ext uri="{FF2B5EF4-FFF2-40B4-BE49-F238E27FC236}">
                <a16:creationId xmlns:a16="http://schemas.microsoft.com/office/drawing/2014/main" id="{775523AA-86A4-4AE4-B2EF-6967BFCE7746}"/>
              </a:ext>
            </a:extLst>
          </p:cNvPr>
          <p:cNvCxnSpPr/>
          <p:nvPr/>
        </p:nvCxnSpPr>
        <p:spPr>
          <a:xfrm>
            <a:off x="6783490" y="6453336"/>
            <a:ext cx="36004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0" name="Rectangle 69">
            <a:extLst>
              <a:ext uri="{FF2B5EF4-FFF2-40B4-BE49-F238E27FC236}">
                <a16:creationId xmlns:a16="http://schemas.microsoft.com/office/drawing/2014/main" id="{4598836C-A245-4E66-8DE4-C453607F69F5}"/>
              </a:ext>
            </a:extLst>
          </p:cNvPr>
          <p:cNvSpPr/>
          <p:nvPr/>
        </p:nvSpPr>
        <p:spPr>
          <a:xfrm>
            <a:off x="7092279" y="6309320"/>
            <a:ext cx="1584156" cy="32199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IN" dirty="0"/>
              <a:t>Payment</a:t>
            </a:r>
          </a:p>
        </p:txBody>
      </p:sp>
    </p:spTree>
    <p:extLst>
      <p:ext uri="{BB962C8B-B14F-4D97-AF65-F5344CB8AC3E}">
        <p14:creationId xmlns:p14="http://schemas.microsoft.com/office/powerpoint/2010/main" val="9446835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92696"/>
            <a:ext cx="7239000" cy="608630"/>
          </a:xfrm>
        </p:spPr>
        <p:txBody>
          <a:bodyPr/>
          <a:lstStyle/>
          <a:p>
            <a:r>
              <a:rPr lang="en-US" u="sng" dirty="0"/>
              <a:t>CONCLUSION</a:t>
            </a:r>
            <a:endParaRPr lang="en-IN" u="sng" dirty="0"/>
          </a:p>
        </p:txBody>
      </p:sp>
      <p:sp>
        <p:nvSpPr>
          <p:cNvPr id="3" name="Content Placeholder 2"/>
          <p:cNvSpPr>
            <a:spLocks noGrp="1"/>
          </p:cNvSpPr>
          <p:nvPr>
            <p:ph idx="1"/>
          </p:nvPr>
        </p:nvSpPr>
        <p:spPr>
          <a:xfrm>
            <a:off x="457200" y="1071546"/>
            <a:ext cx="7239000" cy="5384190"/>
          </a:xfrm>
        </p:spPr>
        <p:txBody>
          <a:bodyPr>
            <a:normAutofit/>
          </a:bodyPr>
          <a:lstStyle/>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project will result in efficient working of the operation done in the website latex purchasing rubber company. Implementation of this project can help the user to easy to know this website it is also reduce the manual effort.</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endParaRPr lang="en-IN" dirty="0"/>
          </a:p>
        </p:txBody>
      </p:sp>
      <p:sp>
        <p:nvSpPr>
          <p:cNvPr id="3" name="Content Placeholder 2"/>
          <p:cNvSpPr>
            <a:spLocks noGrp="1"/>
          </p:cNvSpPr>
          <p:nvPr>
            <p:ph idx="1"/>
          </p:nvPr>
        </p:nvSpPr>
        <p:spPr/>
        <p:txBody>
          <a:bodyPr/>
          <a:lstStyle/>
          <a:p>
            <a:pPr>
              <a:buFont typeface="Courier New" panose="02070309020205020404" pitchFamily="49" charset="0"/>
              <a:buChar char="o"/>
            </a:pPr>
            <a:r>
              <a:rPr lang="en-US" sz="1800" u="sng" dirty="0">
                <a:solidFill>
                  <a:srgbClr val="0000FF"/>
                </a:solidFill>
                <a:effectLst/>
                <a:latin typeface="Calibri" panose="020F0502020204030204" pitchFamily="34" charset="0"/>
                <a:ea typeface="Calibri" panose="020F0502020204030204" pitchFamily="34" charset="0"/>
                <a:hlinkClick r:id="rId2"/>
              </a:rPr>
              <a:t>www.tutorialspoint.com</a:t>
            </a:r>
            <a:endParaRPr lang="en-US" sz="1800" u="sng" dirty="0">
              <a:solidFill>
                <a:srgbClr val="0000FF"/>
              </a:solidFill>
              <a:effectLst/>
              <a:latin typeface="Calibri" panose="020F0502020204030204" pitchFamily="34" charset="0"/>
              <a:ea typeface="Calibri" panose="020F0502020204030204" pitchFamily="34" charset="0"/>
            </a:endParaRPr>
          </a:p>
          <a:p>
            <a:pPr>
              <a:buFont typeface="Courier New" panose="02070309020205020404" pitchFamily="49" charset="0"/>
              <a:buChar char="o"/>
            </a:pPr>
            <a:r>
              <a:rPr lang="en-US" sz="1800" u="sng" dirty="0">
                <a:solidFill>
                  <a:srgbClr val="0000FF"/>
                </a:solidFill>
                <a:effectLst/>
                <a:latin typeface="Calibri" panose="020F0502020204030204" pitchFamily="34" charset="0"/>
                <a:ea typeface="Calibri" panose="020F0502020204030204" pitchFamily="34" charset="0"/>
                <a:hlinkClick r:id="rId3"/>
              </a:rPr>
              <a:t>www.w3school.com</a:t>
            </a:r>
            <a:endParaRPr lang="en-IN" sz="1800" dirty="0">
              <a:solidFill>
                <a:srgbClr val="000000"/>
              </a:solidFill>
              <a:effectLst/>
              <a:latin typeface="Calibri" panose="020F0502020204030204" pitchFamily="34" charset="0"/>
              <a:ea typeface="Calibri" panose="020F0502020204030204" pitchFamily="34" charset="0"/>
            </a:endParaRPr>
          </a:p>
          <a:p>
            <a:pPr>
              <a:buFont typeface="Courier New" panose="02070309020205020404" pitchFamily="49" charset="0"/>
              <a:buChar char="o"/>
            </a:pPr>
            <a:endParaRPr lang="en-IN"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TM03457503[[fn=Quotable]]</Template>
  <TotalTime>127</TotalTime>
  <Words>465</Words>
  <Application>Microsoft Office PowerPoint</Application>
  <PresentationFormat>On-screen Show (4:3)</PresentationFormat>
  <Paragraphs>54</Paragraphs>
  <Slides>9</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Arial</vt:lpstr>
      <vt:lpstr>Calibri</vt:lpstr>
      <vt:lpstr>Century Gothic</vt:lpstr>
      <vt:lpstr>Courier New</vt:lpstr>
      <vt:lpstr>Times New Roman</vt:lpstr>
      <vt:lpstr>Wingdings</vt:lpstr>
      <vt:lpstr>Wingdings 2</vt:lpstr>
      <vt:lpstr>Quotable</vt:lpstr>
      <vt:lpstr>Latex Management</vt:lpstr>
      <vt:lpstr>ABSTRACT</vt:lpstr>
      <vt:lpstr>OBJECTIVE OF PROJECT</vt:lpstr>
      <vt:lpstr>INTRODUCTION</vt:lpstr>
      <vt:lpstr>EXISTING SYSTEM</vt:lpstr>
      <vt:lpstr>PROPOSED SYSTEM</vt:lpstr>
      <vt:lpstr>PowerPoint Presentation</vt:lpstr>
      <vt:lpstr>CONCLUSION</vt:lpstr>
      <vt:lpstr>REFERENCES</vt:lpstr>
    </vt:vector>
  </TitlesOfParts>
  <Company>Grizli777</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studio organization system</dc:title>
  <dc:creator>user</dc:creator>
  <cp:lastModifiedBy>Robin Biju</cp:lastModifiedBy>
  <cp:revision>11</cp:revision>
  <dcterms:created xsi:type="dcterms:W3CDTF">2021-12-20T14:22:04Z</dcterms:created>
  <dcterms:modified xsi:type="dcterms:W3CDTF">2022-01-11T14:35:09Z</dcterms:modified>
</cp:coreProperties>
</file>