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4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 snapToGrid="0">
      <p:cViewPr varScale="1">
        <p:scale>
          <a:sx n="208" d="100"/>
          <a:sy n="208" d="100"/>
        </p:scale>
        <p:origin x="192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19679-FC1F-4E7B-9081-599B8BFFAD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27088-1E43-4C1A-8F5B-8EAEC5D0270B}">
      <dgm:prSet/>
      <dgm:spPr/>
      <dgm:t>
        <a:bodyPr/>
        <a:lstStyle/>
        <a:p>
          <a:r>
            <a:rPr lang="en-US" b="1"/>
            <a:t>Context</a:t>
          </a:r>
          <a:endParaRPr lang="en-US"/>
        </a:p>
      </dgm:t>
    </dgm:pt>
    <dgm:pt modelId="{893E1C82-4ACF-43A4-9D87-F66046B3AA19}" type="parTrans" cxnId="{6B352415-034C-47FF-BC7E-5BF19CBEA5F0}">
      <dgm:prSet/>
      <dgm:spPr/>
      <dgm:t>
        <a:bodyPr/>
        <a:lstStyle/>
        <a:p>
          <a:endParaRPr lang="en-US"/>
        </a:p>
      </dgm:t>
    </dgm:pt>
    <dgm:pt modelId="{937FEA00-933F-41FD-A62F-A04FB28D9CD4}" type="sibTrans" cxnId="{6B352415-034C-47FF-BC7E-5BF19CBEA5F0}">
      <dgm:prSet/>
      <dgm:spPr/>
      <dgm:t>
        <a:bodyPr/>
        <a:lstStyle/>
        <a:p>
          <a:endParaRPr lang="en-US"/>
        </a:p>
      </dgm:t>
    </dgm:pt>
    <dgm:pt modelId="{3E285F3E-1556-4B7D-AC75-E632B855E5B6}">
      <dgm:prSet/>
      <dgm:spPr/>
      <dgm:t>
        <a:bodyPr/>
        <a:lstStyle/>
        <a:p>
          <a:r>
            <a:rPr lang="en-US" dirty="0"/>
            <a:t>Americares focused on sourcing and shipping medical supplies in an emergency. </a:t>
          </a:r>
        </a:p>
      </dgm:t>
    </dgm:pt>
    <dgm:pt modelId="{AFA9BB5E-6C2B-414F-9015-89C4E95D16A1}" type="parTrans" cxnId="{F3F475AF-5306-47A1-903F-A6E1B8938FDB}">
      <dgm:prSet/>
      <dgm:spPr/>
      <dgm:t>
        <a:bodyPr/>
        <a:lstStyle/>
        <a:p>
          <a:endParaRPr lang="en-US"/>
        </a:p>
      </dgm:t>
    </dgm:pt>
    <dgm:pt modelId="{A9DD4C20-8952-42E1-821C-DA42B14009D7}" type="sibTrans" cxnId="{F3F475AF-5306-47A1-903F-A6E1B8938FDB}">
      <dgm:prSet/>
      <dgm:spPr/>
      <dgm:t>
        <a:bodyPr/>
        <a:lstStyle/>
        <a:p>
          <a:endParaRPr lang="en-US"/>
        </a:p>
      </dgm:t>
    </dgm:pt>
    <dgm:pt modelId="{9C92304F-42C9-45D8-9772-66F5AEB6DED2}">
      <dgm:prSet/>
      <dgm:spPr/>
      <dgm:t>
        <a:bodyPr/>
        <a:lstStyle/>
        <a:p>
          <a:r>
            <a:rPr lang="en-US" b="1"/>
            <a:t>Action</a:t>
          </a:r>
          <a:endParaRPr lang="en-US"/>
        </a:p>
      </dgm:t>
    </dgm:pt>
    <dgm:pt modelId="{D468654B-D262-4052-BDF0-7C7279D2D5EF}" type="parTrans" cxnId="{39C5934F-9DA4-4CA4-AE26-246CEFDAB582}">
      <dgm:prSet/>
      <dgm:spPr/>
      <dgm:t>
        <a:bodyPr/>
        <a:lstStyle/>
        <a:p>
          <a:endParaRPr lang="en-US"/>
        </a:p>
      </dgm:t>
    </dgm:pt>
    <dgm:pt modelId="{2DEECBD8-F948-4C81-AF06-53D33FE8502B}" type="sibTrans" cxnId="{39C5934F-9DA4-4CA4-AE26-246CEFDAB582}">
      <dgm:prSet/>
      <dgm:spPr/>
      <dgm:t>
        <a:bodyPr/>
        <a:lstStyle/>
        <a:p>
          <a:endParaRPr lang="en-US"/>
        </a:p>
      </dgm:t>
    </dgm:pt>
    <dgm:pt modelId="{A0EB887C-D349-47CD-AB4E-75A4148FA524}">
      <dgm:prSet/>
      <dgm:spPr/>
      <dgm:t>
        <a:bodyPr/>
        <a:lstStyle/>
        <a:p>
          <a:r>
            <a:rPr lang="en-US" dirty="0"/>
            <a:t>Fund a clinic (</a:t>
          </a:r>
          <a:r>
            <a:rPr lang="en-US" b="1" i="0" dirty="0"/>
            <a:t>Boehringer Ingelheim, Pfizer, Medtronic etc.</a:t>
          </a:r>
          <a:r>
            <a:rPr lang="en-US" dirty="0"/>
            <a:t>) on salesforce and open source</a:t>
          </a:r>
        </a:p>
      </dgm:t>
    </dgm:pt>
    <dgm:pt modelId="{88EFEC7A-A592-4EB6-AC06-505F58E93DAE}" type="parTrans" cxnId="{A44476D7-2CDE-409D-AD02-E23EA2B33E2F}">
      <dgm:prSet/>
      <dgm:spPr/>
      <dgm:t>
        <a:bodyPr/>
        <a:lstStyle/>
        <a:p>
          <a:endParaRPr lang="en-US"/>
        </a:p>
      </dgm:t>
    </dgm:pt>
    <dgm:pt modelId="{D22EF713-A7E8-4323-8092-7DA99602A589}" type="sibTrans" cxnId="{A44476D7-2CDE-409D-AD02-E23EA2B33E2F}">
      <dgm:prSet/>
      <dgm:spPr/>
      <dgm:t>
        <a:bodyPr/>
        <a:lstStyle/>
        <a:p>
          <a:endParaRPr lang="en-US"/>
        </a:p>
      </dgm:t>
    </dgm:pt>
    <dgm:pt modelId="{4F7A19FB-3AF5-4A49-B0A2-1F126136CFD8}">
      <dgm:prSet/>
      <dgm:spPr/>
      <dgm:t>
        <a:bodyPr/>
        <a:lstStyle/>
        <a:p>
          <a:r>
            <a:rPr lang="en-US" dirty="0"/>
            <a:t>Disaster preparedness and mapping (El Salvador DR Preparedness)</a:t>
          </a:r>
        </a:p>
      </dgm:t>
    </dgm:pt>
    <dgm:pt modelId="{E7F67F43-A1AC-4E0C-A9B1-D60A29390CE9}" type="parTrans" cxnId="{1C843D1D-02FB-48C1-9B31-8F2B41B15D2B}">
      <dgm:prSet/>
      <dgm:spPr/>
      <dgm:t>
        <a:bodyPr/>
        <a:lstStyle/>
        <a:p>
          <a:endParaRPr lang="en-US"/>
        </a:p>
      </dgm:t>
    </dgm:pt>
    <dgm:pt modelId="{09EC9633-EB1A-4E02-970F-CBCA577362E9}" type="sibTrans" cxnId="{1C843D1D-02FB-48C1-9B31-8F2B41B15D2B}">
      <dgm:prSet/>
      <dgm:spPr/>
      <dgm:t>
        <a:bodyPr/>
        <a:lstStyle/>
        <a:p>
          <a:endParaRPr lang="en-US"/>
        </a:p>
      </dgm:t>
    </dgm:pt>
    <dgm:pt modelId="{4C868421-F3A1-4257-946A-E575D1275522}">
      <dgm:prSet/>
      <dgm:spPr/>
      <dgm:t>
        <a:bodyPr/>
        <a:lstStyle/>
        <a:p>
          <a:r>
            <a:rPr lang="en-US" dirty="0"/>
            <a:t>Clearing house for medicines - Hemant Purohit when he was at Ohio Center of Excellence in Knowledge-enabled Computing (</a:t>
          </a:r>
          <a:r>
            <a:rPr lang="en-US" dirty="0" err="1"/>
            <a:t>Kno.e.sis</a:t>
          </a:r>
          <a:r>
            <a:rPr lang="en-US" dirty="0"/>
            <a:t>), MIT</a:t>
          </a:r>
        </a:p>
      </dgm:t>
    </dgm:pt>
    <dgm:pt modelId="{BC76D384-272B-4317-A22C-9BA53014B61F}" type="parTrans" cxnId="{89DADCAD-6645-475D-9816-FD18AD808376}">
      <dgm:prSet/>
      <dgm:spPr/>
      <dgm:t>
        <a:bodyPr/>
        <a:lstStyle/>
        <a:p>
          <a:endParaRPr lang="en-US"/>
        </a:p>
      </dgm:t>
    </dgm:pt>
    <dgm:pt modelId="{E8518FBB-E335-479B-94D8-1A06D878CDC3}" type="sibTrans" cxnId="{89DADCAD-6645-475D-9816-FD18AD808376}">
      <dgm:prSet/>
      <dgm:spPr/>
      <dgm:t>
        <a:bodyPr/>
        <a:lstStyle/>
        <a:p>
          <a:endParaRPr lang="en-US"/>
        </a:p>
      </dgm:t>
    </dgm:pt>
    <dgm:pt modelId="{BAF5961B-C6BA-4103-9D7A-026CDC4A142F}">
      <dgm:prSet/>
      <dgm:spPr/>
      <dgm:t>
        <a:bodyPr/>
        <a:lstStyle/>
        <a:p>
          <a:r>
            <a:rPr lang="en-US"/>
            <a:t>Social media for medicine needs in a disaster - Humanitarian Road</a:t>
          </a:r>
        </a:p>
      </dgm:t>
    </dgm:pt>
    <dgm:pt modelId="{2CA30859-64F2-4B0F-85F4-8BF12B53819B}" type="parTrans" cxnId="{7F76F400-7768-4EF6-BAF2-34C7FE9A04DA}">
      <dgm:prSet/>
      <dgm:spPr/>
      <dgm:t>
        <a:bodyPr/>
        <a:lstStyle/>
        <a:p>
          <a:endParaRPr lang="en-US"/>
        </a:p>
      </dgm:t>
    </dgm:pt>
    <dgm:pt modelId="{E1A5969C-C9E5-4FDE-81DC-A8BC06FD4470}" type="sibTrans" cxnId="{7F76F400-7768-4EF6-BAF2-34C7FE9A04DA}">
      <dgm:prSet/>
      <dgm:spPr/>
      <dgm:t>
        <a:bodyPr/>
        <a:lstStyle/>
        <a:p>
          <a:endParaRPr lang="en-US"/>
        </a:p>
      </dgm:t>
    </dgm:pt>
    <dgm:pt modelId="{C0C4D0EC-8E9A-4F16-85BF-1588CD5F9473}">
      <dgm:prSet/>
      <dgm:spPr/>
      <dgm:t>
        <a:bodyPr/>
        <a:lstStyle/>
        <a:p>
          <a:r>
            <a:rPr lang="en-US" dirty="0"/>
            <a:t>Open Source / Mapping in a disaster - UN Humanitarian Data Exchange, Red Cross, Google, Patrick Meier Crisis Mapping, NYC Tech Salon, ICT4D (information and communication technology for development), Harvard Humanitarian Initiative</a:t>
          </a:r>
          <a:br>
            <a:rPr lang="en-US" dirty="0"/>
          </a:br>
          <a:endParaRPr lang="en-US" dirty="0"/>
        </a:p>
      </dgm:t>
    </dgm:pt>
    <dgm:pt modelId="{76FBB3D5-D9EB-4DA8-9832-F9B6BA83374C}" type="parTrans" cxnId="{3A049A78-2EC0-4AD3-B210-73156FF6095D}">
      <dgm:prSet/>
      <dgm:spPr/>
      <dgm:t>
        <a:bodyPr/>
        <a:lstStyle/>
        <a:p>
          <a:endParaRPr lang="en-US"/>
        </a:p>
      </dgm:t>
    </dgm:pt>
    <dgm:pt modelId="{F46EA57B-BBDA-4338-BC66-BCCA3D2E142F}" type="sibTrans" cxnId="{3A049A78-2EC0-4AD3-B210-73156FF6095D}">
      <dgm:prSet/>
      <dgm:spPr/>
      <dgm:t>
        <a:bodyPr/>
        <a:lstStyle/>
        <a:p>
          <a:endParaRPr lang="en-US"/>
        </a:p>
      </dgm:t>
    </dgm:pt>
    <dgm:pt modelId="{0A844EF0-0AAD-4B5C-BAF1-E42D8C70D1AA}">
      <dgm:prSet/>
      <dgm:spPr/>
      <dgm:t>
        <a:bodyPr/>
        <a:lstStyle/>
        <a:p>
          <a:r>
            <a:rPr lang="en-US" b="1"/>
            <a:t>Result</a:t>
          </a:r>
          <a:endParaRPr lang="en-US"/>
        </a:p>
      </dgm:t>
    </dgm:pt>
    <dgm:pt modelId="{963B5840-48D8-4831-90BA-268D01C7B911}" type="parTrans" cxnId="{C4A23211-1B1A-487F-A36A-F5424D497DC9}">
      <dgm:prSet/>
      <dgm:spPr/>
      <dgm:t>
        <a:bodyPr/>
        <a:lstStyle/>
        <a:p>
          <a:endParaRPr lang="en-US"/>
        </a:p>
      </dgm:t>
    </dgm:pt>
    <dgm:pt modelId="{1C081096-A481-4BF8-9224-D216A2F55EF8}" type="sibTrans" cxnId="{C4A23211-1B1A-487F-A36A-F5424D497DC9}">
      <dgm:prSet/>
      <dgm:spPr/>
      <dgm:t>
        <a:bodyPr/>
        <a:lstStyle/>
        <a:p>
          <a:endParaRPr lang="en-US"/>
        </a:p>
      </dgm:t>
    </dgm:pt>
    <dgm:pt modelId="{5AF89331-C5DE-4FF0-9A6F-1CFDB1F70BD8}">
      <dgm:prSet/>
      <dgm:spPr/>
      <dgm:t>
        <a:bodyPr/>
        <a:lstStyle/>
        <a:p>
          <a:r>
            <a:rPr lang="en-US"/>
            <a:t>Americares adopted process for creating corporate fundraising pages including matching gifts that generated more than $2M per year for Americares.</a:t>
          </a:r>
        </a:p>
      </dgm:t>
    </dgm:pt>
    <dgm:pt modelId="{AAE1A5B1-E51E-4BE1-AED9-BFB94534E67A}" type="parTrans" cxnId="{B1BCD50E-0E51-4C8E-A7CA-1E00E82A0646}">
      <dgm:prSet/>
      <dgm:spPr/>
      <dgm:t>
        <a:bodyPr/>
        <a:lstStyle/>
        <a:p>
          <a:endParaRPr lang="en-US"/>
        </a:p>
      </dgm:t>
    </dgm:pt>
    <dgm:pt modelId="{6AD600B4-44F4-45B3-8D44-8D351ED7625F}" type="sibTrans" cxnId="{B1BCD50E-0E51-4C8E-A7CA-1E00E82A0646}">
      <dgm:prSet/>
      <dgm:spPr/>
      <dgm:t>
        <a:bodyPr/>
        <a:lstStyle/>
        <a:p>
          <a:endParaRPr lang="en-US"/>
        </a:p>
      </dgm:t>
    </dgm:pt>
    <dgm:pt modelId="{DECA339C-2439-4146-A326-8224ABF379E9}">
      <dgm:prSet/>
      <dgm:spPr/>
      <dgm:t>
        <a:bodyPr/>
        <a:lstStyle/>
        <a:p>
          <a:r>
            <a:rPr lang="en-US" dirty="0"/>
            <a:t>Americares diversified programming into Health Services, Medicine Security and Disaster Preparedness and Recovery and therefore protected itself against irrelevance (saved Nonprofit)</a:t>
          </a:r>
        </a:p>
      </dgm:t>
    </dgm:pt>
    <dgm:pt modelId="{FDC8E1FC-BBBE-4A0B-8559-619410547EA9}" type="parTrans" cxnId="{4A44CC0B-0D06-4315-A606-45FC916B7722}">
      <dgm:prSet/>
      <dgm:spPr/>
      <dgm:t>
        <a:bodyPr/>
        <a:lstStyle/>
        <a:p>
          <a:endParaRPr lang="en-US"/>
        </a:p>
      </dgm:t>
    </dgm:pt>
    <dgm:pt modelId="{E3C8EF89-8346-46E2-80AA-C13FED5DAA21}" type="sibTrans" cxnId="{4A44CC0B-0D06-4315-A606-45FC916B7722}">
      <dgm:prSet/>
      <dgm:spPr/>
      <dgm:t>
        <a:bodyPr/>
        <a:lstStyle/>
        <a:p>
          <a:endParaRPr lang="en-US"/>
        </a:p>
      </dgm:t>
    </dgm:pt>
    <dgm:pt modelId="{45EF59DC-4279-4043-A9F6-76A45EABBBB7}">
      <dgm:prSet/>
      <dgm:spPr/>
      <dgm:t>
        <a:bodyPr/>
        <a:lstStyle/>
        <a:p>
          <a:r>
            <a:rPr lang="en-US" dirty="0"/>
            <a:t>Americares work could be automated through the creation of medicine exchange</a:t>
          </a:r>
          <a:br>
            <a:rPr lang="en-US" dirty="0"/>
          </a:br>
          <a:endParaRPr lang="en-US" dirty="0"/>
        </a:p>
      </dgm:t>
    </dgm:pt>
    <dgm:pt modelId="{4B7A12B2-DA15-F241-9FD3-9462D7B961F5}" type="parTrans" cxnId="{86C06C9A-5095-B94D-A821-AC7E3C32EB4D}">
      <dgm:prSet/>
      <dgm:spPr/>
      <dgm:t>
        <a:bodyPr/>
        <a:lstStyle/>
        <a:p>
          <a:endParaRPr lang="en-US"/>
        </a:p>
      </dgm:t>
    </dgm:pt>
    <dgm:pt modelId="{0D2EDCF6-F614-6341-A22D-164E1808672C}" type="sibTrans" cxnId="{86C06C9A-5095-B94D-A821-AC7E3C32EB4D}">
      <dgm:prSet/>
      <dgm:spPr/>
      <dgm:t>
        <a:bodyPr/>
        <a:lstStyle/>
        <a:p>
          <a:endParaRPr lang="en-US"/>
        </a:p>
      </dgm:t>
    </dgm:pt>
    <dgm:pt modelId="{B0329A00-A44B-884C-AF65-8567B7502E36}" type="pres">
      <dgm:prSet presAssocID="{5AF19679-FC1F-4E7B-9081-599B8BFFAD04}" presName="Name0" presStyleCnt="0">
        <dgm:presLayoutVars>
          <dgm:dir/>
          <dgm:animLvl val="lvl"/>
          <dgm:resizeHandles val="exact"/>
        </dgm:presLayoutVars>
      </dgm:prSet>
      <dgm:spPr/>
    </dgm:pt>
    <dgm:pt modelId="{521F86FC-4BE3-2446-AC16-F32A8F2AEBB9}" type="pres">
      <dgm:prSet presAssocID="{23127088-1E43-4C1A-8F5B-8EAEC5D0270B}" presName="composite" presStyleCnt="0"/>
      <dgm:spPr/>
    </dgm:pt>
    <dgm:pt modelId="{8B8948C1-FAE5-3446-8229-222BD3A9124F}" type="pres">
      <dgm:prSet presAssocID="{23127088-1E43-4C1A-8F5B-8EAEC5D0270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7787E61-517C-A641-8D7E-ACA5FD62CA73}" type="pres">
      <dgm:prSet presAssocID="{23127088-1E43-4C1A-8F5B-8EAEC5D0270B}" presName="desTx" presStyleLbl="alignAccFollowNode1" presStyleIdx="0" presStyleCnt="3">
        <dgm:presLayoutVars>
          <dgm:bulletEnabled val="1"/>
        </dgm:presLayoutVars>
      </dgm:prSet>
      <dgm:spPr/>
    </dgm:pt>
    <dgm:pt modelId="{FF240148-C50E-F84F-A584-EE1BF9276073}" type="pres">
      <dgm:prSet presAssocID="{937FEA00-933F-41FD-A62F-A04FB28D9CD4}" presName="space" presStyleCnt="0"/>
      <dgm:spPr/>
    </dgm:pt>
    <dgm:pt modelId="{B4537201-525A-FC47-B45D-3EE9F9DB5284}" type="pres">
      <dgm:prSet presAssocID="{9C92304F-42C9-45D8-9772-66F5AEB6DED2}" presName="composite" presStyleCnt="0"/>
      <dgm:spPr/>
    </dgm:pt>
    <dgm:pt modelId="{3C349252-9E73-C64E-9AC5-B73AC0B6FF07}" type="pres">
      <dgm:prSet presAssocID="{9C92304F-42C9-45D8-9772-66F5AEB6DED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A3C01A9-C18B-7843-B2E4-082A511F924C}" type="pres">
      <dgm:prSet presAssocID="{9C92304F-42C9-45D8-9772-66F5AEB6DED2}" presName="desTx" presStyleLbl="alignAccFollowNode1" presStyleIdx="1" presStyleCnt="3">
        <dgm:presLayoutVars>
          <dgm:bulletEnabled val="1"/>
        </dgm:presLayoutVars>
      </dgm:prSet>
      <dgm:spPr/>
    </dgm:pt>
    <dgm:pt modelId="{324E3F8C-BEF5-484A-A946-54A777CDD5B4}" type="pres">
      <dgm:prSet presAssocID="{2DEECBD8-F948-4C81-AF06-53D33FE8502B}" presName="space" presStyleCnt="0"/>
      <dgm:spPr/>
    </dgm:pt>
    <dgm:pt modelId="{413F7EAA-1E8E-324D-8A1F-5E4366F24216}" type="pres">
      <dgm:prSet presAssocID="{0A844EF0-0AAD-4B5C-BAF1-E42D8C70D1AA}" presName="composite" presStyleCnt="0"/>
      <dgm:spPr/>
    </dgm:pt>
    <dgm:pt modelId="{DCA31999-F70E-6A4A-951A-39E3AE8B28AB}" type="pres">
      <dgm:prSet presAssocID="{0A844EF0-0AAD-4B5C-BAF1-E42D8C70D1A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07D84C0-6107-9F4A-B5AF-9BA4E06E870F}" type="pres">
      <dgm:prSet presAssocID="{0A844EF0-0AAD-4B5C-BAF1-E42D8C70D1A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F76F400-7768-4EF6-BAF2-34C7FE9A04DA}" srcId="{9C92304F-42C9-45D8-9772-66F5AEB6DED2}" destId="{BAF5961B-C6BA-4103-9D7A-026CDC4A142F}" srcOrd="3" destOrd="0" parTransId="{2CA30859-64F2-4B0F-85F4-8BF12B53819B}" sibTransId="{E1A5969C-C9E5-4FDE-81DC-A8BC06FD4470}"/>
    <dgm:cxn modelId="{2B233501-C17D-064E-BB82-6E2583CE17C4}" type="presOf" srcId="{DECA339C-2439-4146-A326-8224ABF379E9}" destId="{907D84C0-6107-9F4A-B5AF-9BA4E06E870F}" srcOrd="0" destOrd="1" presId="urn:microsoft.com/office/officeart/2005/8/layout/hList1"/>
    <dgm:cxn modelId="{4A44CC0B-0D06-4315-A606-45FC916B7722}" srcId="{0A844EF0-0AAD-4B5C-BAF1-E42D8C70D1AA}" destId="{DECA339C-2439-4146-A326-8224ABF379E9}" srcOrd="1" destOrd="0" parTransId="{FDC8E1FC-BBBE-4A0B-8559-619410547EA9}" sibTransId="{E3C8EF89-8346-46E2-80AA-C13FED5DAA21}"/>
    <dgm:cxn modelId="{B1BCD50E-0E51-4C8E-A7CA-1E00E82A0646}" srcId="{0A844EF0-0AAD-4B5C-BAF1-E42D8C70D1AA}" destId="{5AF89331-C5DE-4FF0-9A6F-1CFDB1F70BD8}" srcOrd="0" destOrd="0" parTransId="{AAE1A5B1-E51E-4BE1-AED9-BFB94534E67A}" sibTransId="{6AD600B4-44F4-45B3-8D44-8D351ED7625F}"/>
    <dgm:cxn modelId="{C4A23211-1B1A-487F-A36A-F5424D497DC9}" srcId="{5AF19679-FC1F-4E7B-9081-599B8BFFAD04}" destId="{0A844EF0-0AAD-4B5C-BAF1-E42D8C70D1AA}" srcOrd="2" destOrd="0" parTransId="{963B5840-48D8-4831-90BA-268D01C7B911}" sibTransId="{1C081096-A481-4BF8-9224-D216A2F55EF8}"/>
    <dgm:cxn modelId="{6B352415-034C-47FF-BC7E-5BF19CBEA5F0}" srcId="{5AF19679-FC1F-4E7B-9081-599B8BFFAD04}" destId="{23127088-1E43-4C1A-8F5B-8EAEC5D0270B}" srcOrd="0" destOrd="0" parTransId="{893E1C82-4ACF-43A4-9D87-F66046B3AA19}" sibTransId="{937FEA00-933F-41FD-A62F-A04FB28D9CD4}"/>
    <dgm:cxn modelId="{1C843D1D-02FB-48C1-9B31-8F2B41B15D2B}" srcId="{9C92304F-42C9-45D8-9772-66F5AEB6DED2}" destId="{4F7A19FB-3AF5-4A49-B0A2-1F126136CFD8}" srcOrd="1" destOrd="0" parTransId="{E7F67F43-A1AC-4E0C-A9B1-D60A29390CE9}" sibTransId="{09EC9633-EB1A-4E02-970F-CBCA577362E9}"/>
    <dgm:cxn modelId="{6201EA2F-8F9F-5E42-8190-74442CFB45BD}" type="presOf" srcId="{C0C4D0EC-8E9A-4F16-85BF-1588CD5F9473}" destId="{DA3C01A9-C18B-7843-B2E4-082A511F924C}" srcOrd="0" destOrd="4" presId="urn:microsoft.com/office/officeart/2005/8/layout/hList1"/>
    <dgm:cxn modelId="{F6B0004B-440B-C84D-84DE-97E0F6255F8C}" type="presOf" srcId="{3E285F3E-1556-4B7D-AC75-E632B855E5B6}" destId="{B7787E61-517C-A641-8D7E-ACA5FD62CA73}" srcOrd="0" destOrd="0" presId="urn:microsoft.com/office/officeart/2005/8/layout/hList1"/>
    <dgm:cxn modelId="{39C5934F-9DA4-4CA4-AE26-246CEFDAB582}" srcId="{5AF19679-FC1F-4E7B-9081-599B8BFFAD04}" destId="{9C92304F-42C9-45D8-9772-66F5AEB6DED2}" srcOrd="1" destOrd="0" parTransId="{D468654B-D262-4052-BDF0-7C7279D2D5EF}" sibTransId="{2DEECBD8-F948-4C81-AF06-53D33FE8502B}"/>
    <dgm:cxn modelId="{6C0C0A50-E9FF-F646-9213-62A9C79F610B}" type="presOf" srcId="{A0EB887C-D349-47CD-AB4E-75A4148FA524}" destId="{DA3C01A9-C18B-7843-B2E4-082A511F924C}" srcOrd="0" destOrd="0" presId="urn:microsoft.com/office/officeart/2005/8/layout/hList1"/>
    <dgm:cxn modelId="{9C398B52-B1AC-CA43-815C-762B0AFD48ED}" type="presOf" srcId="{5AF19679-FC1F-4E7B-9081-599B8BFFAD04}" destId="{B0329A00-A44B-884C-AF65-8567B7502E36}" srcOrd="0" destOrd="0" presId="urn:microsoft.com/office/officeart/2005/8/layout/hList1"/>
    <dgm:cxn modelId="{998AD25B-7FE7-8D42-B240-880F9477501C}" type="presOf" srcId="{9C92304F-42C9-45D8-9772-66F5AEB6DED2}" destId="{3C349252-9E73-C64E-9AC5-B73AC0B6FF07}" srcOrd="0" destOrd="0" presId="urn:microsoft.com/office/officeart/2005/8/layout/hList1"/>
    <dgm:cxn modelId="{08D3F161-BAE7-CC4B-89D4-8C2FCADF931C}" type="presOf" srcId="{BAF5961B-C6BA-4103-9D7A-026CDC4A142F}" destId="{DA3C01A9-C18B-7843-B2E4-082A511F924C}" srcOrd="0" destOrd="3" presId="urn:microsoft.com/office/officeart/2005/8/layout/hList1"/>
    <dgm:cxn modelId="{15F3DB6D-F424-5C4A-B828-DDE4C8963B00}" type="presOf" srcId="{5AF89331-C5DE-4FF0-9A6F-1CFDB1F70BD8}" destId="{907D84C0-6107-9F4A-B5AF-9BA4E06E870F}" srcOrd="0" destOrd="0" presId="urn:microsoft.com/office/officeart/2005/8/layout/hList1"/>
    <dgm:cxn modelId="{3A049A78-2EC0-4AD3-B210-73156FF6095D}" srcId="{9C92304F-42C9-45D8-9772-66F5AEB6DED2}" destId="{C0C4D0EC-8E9A-4F16-85BF-1588CD5F9473}" srcOrd="4" destOrd="0" parTransId="{76FBB3D5-D9EB-4DA8-9832-F9B6BA83374C}" sibTransId="{F46EA57B-BBDA-4338-BC66-BCCA3D2E142F}"/>
    <dgm:cxn modelId="{EB96887F-93D2-A34D-9B4A-873CBF97BD5C}" type="presOf" srcId="{4F7A19FB-3AF5-4A49-B0A2-1F126136CFD8}" destId="{DA3C01A9-C18B-7843-B2E4-082A511F924C}" srcOrd="0" destOrd="1" presId="urn:microsoft.com/office/officeart/2005/8/layout/hList1"/>
    <dgm:cxn modelId="{F3AC8397-CA38-F145-A580-5B2DFC04E8E6}" type="presOf" srcId="{45EF59DC-4279-4043-A9F6-76A45EABBBB7}" destId="{B7787E61-517C-A641-8D7E-ACA5FD62CA73}" srcOrd="0" destOrd="1" presId="urn:microsoft.com/office/officeart/2005/8/layout/hList1"/>
    <dgm:cxn modelId="{86C06C9A-5095-B94D-A821-AC7E3C32EB4D}" srcId="{23127088-1E43-4C1A-8F5B-8EAEC5D0270B}" destId="{45EF59DC-4279-4043-A9F6-76A45EABBBB7}" srcOrd="1" destOrd="0" parTransId="{4B7A12B2-DA15-F241-9FD3-9462D7B961F5}" sibTransId="{0D2EDCF6-F614-6341-A22D-164E1808672C}"/>
    <dgm:cxn modelId="{D7D2599E-8A1B-844F-87B3-7304D46BED13}" type="presOf" srcId="{0A844EF0-0AAD-4B5C-BAF1-E42D8C70D1AA}" destId="{DCA31999-F70E-6A4A-951A-39E3AE8B28AB}" srcOrd="0" destOrd="0" presId="urn:microsoft.com/office/officeart/2005/8/layout/hList1"/>
    <dgm:cxn modelId="{89DADCAD-6645-475D-9816-FD18AD808376}" srcId="{9C92304F-42C9-45D8-9772-66F5AEB6DED2}" destId="{4C868421-F3A1-4257-946A-E575D1275522}" srcOrd="2" destOrd="0" parTransId="{BC76D384-272B-4317-A22C-9BA53014B61F}" sibTransId="{E8518FBB-E335-479B-94D8-1A06D878CDC3}"/>
    <dgm:cxn modelId="{F3F475AF-5306-47A1-903F-A6E1B8938FDB}" srcId="{23127088-1E43-4C1A-8F5B-8EAEC5D0270B}" destId="{3E285F3E-1556-4B7D-AC75-E632B855E5B6}" srcOrd="0" destOrd="0" parTransId="{AFA9BB5E-6C2B-414F-9015-89C4E95D16A1}" sibTransId="{A9DD4C20-8952-42E1-821C-DA42B14009D7}"/>
    <dgm:cxn modelId="{09D140CE-EC0C-3A47-AE1C-68579127A44E}" type="presOf" srcId="{23127088-1E43-4C1A-8F5B-8EAEC5D0270B}" destId="{8B8948C1-FAE5-3446-8229-222BD3A9124F}" srcOrd="0" destOrd="0" presId="urn:microsoft.com/office/officeart/2005/8/layout/hList1"/>
    <dgm:cxn modelId="{A44476D7-2CDE-409D-AD02-E23EA2B33E2F}" srcId="{9C92304F-42C9-45D8-9772-66F5AEB6DED2}" destId="{A0EB887C-D349-47CD-AB4E-75A4148FA524}" srcOrd="0" destOrd="0" parTransId="{88EFEC7A-A592-4EB6-AC06-505F58E93DAE}" sibTransId="{D22EF713-A7E8-4323-8092-7DA99602A589}"/>
    <dgm:cxn modelId="{7CDCB4FF-4441-3C45-B66F-25840E7235D7}" type="presOf" srcId="{4C868421-F3A1-4257-946A-E575D1275522}" destId="{DA3C01A9-C18B-7843-B2E4-082A511F924C}" srcOrd="0" destOrd="2" presId="urn:microsoft.com/office/officeart/2005/8/layout/hList1"/>
    <dgm:cxn modelId="{D7DBFFF5-D1C3-D84A-ADA6-A5FE9BA21875}" type="presParOf" srcId="{B0329A00-A44B-884C-AF65-8567B7502E36}" destId="{521F86FC-4BE3-2446-AC16-F32A8F2AEBB9}" srcOrd="0" destOrd="0" presId="urn:microsoft.com/office/officeart/2005/8/layout/hList1"/>
    <dgm:cxn modelId="{ECDC7344-A611-6E48-A491-A0D7095742D8}" type="presParOf" srcId="{521F86FC-4BE3-2446-AC16-F32A8F2AEBB9}" destId="{8B8948C1-FAE5-3446-8229-222BD3A9124F}" srcOrd="0" destOrd="0" presId="urn:microsoft.com/office/officeart/2005/8/layout/hList1"/>
    <dgm:cxn modelId="{4F0FABE3-5D81-EB4F-9981-760183C365F2}" type="presParOf" srcId="{521F86FC-4BE3-2446-AC16-F32A8F2AEBB9}" destId="{B7787E61-517C-A641-8D7E-ACA5FD62CA73}" srcOrd="1" destOrd="0" presId="urn:microsoft.com/office/officeart/2005/8/layout/hList1"/>
    <dgm:cxn modelId="{9B9A7B8F-573A-6B40-BFEF-0E69AA426D73}" type="presParOf" srcId="{B0329A00-A44B-884C-AF65-8567B7502E36}" destId="{FF240148-C50E-F84F-A584-EE1BF9276073}" srcOrd="1" destOrd="0" presId="urn:microsoft.com/office/officeart/2005/8/layout/hList1"/>
    <dgm:cxn modelId="{3F06E217-CA62-AF41-BE24-6EA328F7E968}" type="presParOf" srcId="{B0329A00-A44B-884C-AF65-8567B7502E36}" destId="{B4537201-525A-FC47-B45D-3EE9F9DB5284}" srcOrd="2" destOrd="0" presId="urn:microsoft.com/office/officeart/2005/8/layout/hList1"/>
    <dgm:cxn modelId="{0A4980FB-2D75-E74C-905C-3A5EF3465379}" type="presParOf" srcId="{B4537201-525A-FC47-B45D-3EE9F9DB5284}" destId="{3C349252-9E73-C64E-9AC5-B73AC0B6FF07}" srcOrd="0" destOrd="0" presId="urn:microsoft.com/office/officeart/2005/8/layout/hList1"/>
    <dgm:cxn modelId="{02541301-27AD-7D44-82FF-A0298426B6C6}" type="presParOf" srcId="{B4537201-525A-FC47-B45D-3EE9F9DB5284}" destId="{DA3C01A9-C18B-7843-B2E4-082A511F924C}" srcOrd="1" destOrd="0" presId="urn:microsoft.com/office/officeart/2005/8/layout/hList1"/>
    <dgm:cxn modelId="{B82F2401-779E-9148-A4AB-8BDEF860F5C3}" type="presParOf" srcId="{B0329A00-A44B-884C-AF65-8567B7502E36}" destId="{324E3F8C-BEF5-484A-A946-54A777CDD5B4}" srcOrd="3" destOrd="0" presId="urn:microsoft.com/office/officeart/2005/8/layout/hList1"/>
    <dgm:cxn modelId="{685E9645-3BB8-A643-869B-55531F830FB7}" type="presParOf" srcId="{B0329A00-A44B-884C-AF65-8567B7502E36}" destId="{413F7EAA-1E8E-324D-8A1F-5E4366F24216}" srcOrd="4" destOrd="0" presId="urn:microsoft.com/office/officeart/2005/8/layout/hList1"/>
    <dgm:cxn modelId="{A7EA9CD6-7FEE-1E45-8CF7-64E21C90DB40}" type="presParOf" srcId="{413F7EAA-1E8E-324D-8A1F-5E4366F24216}" destId="{DCA31999-F70E-6A4A-951A-39E3AE8B28AB}" srcOrd="0" destOrd="0" presId="urn:microsoft.com/office/officeart/2005/8/layout/hList1"/>
    <dgm:cxn modelId="{B391F985-DA59-BB4C-B988-E224BDDC0E4D}" type="presParOf" srcId="{413F7EAA-1E8E-324D-8A1F-5E4366F24216}" destId="{907D84C0-6107-9F4A-B5AF-9BA4E06E87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B125E-A015-4A0D-BBB5-22BC708053C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E3DF6-A3F4-47AF-A175-6BB5F7243BD9}">
      <dgm:prSet/>
      <dgm:spPr/>
      <dgm:t>
        <a:bodyPr/>
        <a:lstStyle/>
        <a:p>
          <a:r>
            <a:rPr lang="en-US" b="1"/>
            <a:t>Context</a:t>
          </a:r>
          <a:endParaRPr lang="en-US"/>
        </a:p>
      </dgm:t>
    </dgm:pt>
    <dgm:pt modelId="{D0C392BA-0D12-40FE-8C44-B331BC9567DA}" type="parTrans" cxnId="{B8DBE709-6A71-4F97-83DA-B6AF688AB5BE}">
      <dgm:prSet/>
      <dgm:spPr/>
      <dgm:t>
        <a:bodyPr/>
        <a:lstStyle/>
        <a:p>
          <a:endParaRPr lang="en-US"/>
        </a:p>
      </dgm:t>
    </dgm:pt>
    <dgm:pt modelId="{D135F834-BD60-44E8-8952-E21FA5260C82}" type="sibTrans" cxnId="{B8DBE709-6A71-4F97-83DA-B6AF688AB5BE}">
      <dgm:prSet/>
      <dgm:spPr/>
      <dgm:t>
        <a:bodyPr/>
        <a:lstStyle/>
        <a:p>
          <a:endParaRPr lang="en-US"/>
        </a:p>
      </dgm:t>
    </dgm:pt>
    <dgm:pt modelId="{7AB9240E-98A3-4EBF-9822-B6AD1F3FA0B8}">
      <dgm:prSet/>
      <dgm:spPr/>
      <dgm:t>
        <a:bodyPr/>
        <a:lstStyle/>
        <a:p>
          <a:r>
            <a:rPr lang="en-US"/>
            <a:t>Could not generate derivatives confirmation</a:t>
          </a:r>
          <a:br>
            <a:rPr lang="en-US"/>
          </a:br>
          <a:endParaRPr lang="en-US"/>
        </a:p>
      </dgm:t>
    </dgm:pt>
    <dgm:pt modelId="{59534CAC-A9CA-48C9-8B72-4B3808595CA3}" type="parTrans" cxnId="{63FE5650-5A7D-4AC4-AA41-EEBAB0CFDF9D}">
      <dgm:prSet/>
      <dgm:spPr/>
      <dgm:t>
        <a:bodyPr/>
        <a:lstStyle/>
        <a:p>
          <a:endParaRPr lang="en-US"/>
        </a:p>
      </dgm:t>
    </dgm:pt>
    <dgm:pt modelId="{0CC12855-C5F7-4301-B8A7-222BF6F7B592}" type="sibTrans" cxnId="{63FE5650-5A7D-4AC4-AA41-EEBAB0CFDF9D}">
      <dgm:prSet/>
      <dgm:spPr/>
      <dgm:t>
        <a:bodyPr/>
        <a:lstStyle/>
        <a:p>
          <a:endParaRPr lang="en-US"/>
        </a:p>
      </dgm:t>
    </dgm:pt>
    <dgm:pt modelId="{36ACA61A-3CE2-4AC5-ACDE-C2F97B8B476E}">
      <dgm:prSet/>
      <dgm:spPr/>
      <dgm:t>
        <a:bodyPr/>
        <a:lstStyle/>
        <a:p>
          <a:r>
            <a:rPr lang="en-US" b="1"/>
            <a:t>Action</a:t>
          </a:r>
          <a:endParaRPr lang="en-US"/>
        </a:p>
      </dgm:t>
    </dgm:pt>
    <dgm:pt modelId="{B08ED80F-481C-4A02-9D2F-FA7BD93ADB5F}" type="parTrans" cxnId="{320A9BE2-B926-4F48-8CA0-1EC9E25D2F59}">
      <dgm:prSet/>
      <dgm:spPr/>
      <dgm:t>
        <a:bodyPr/>
        <a:lstStyle/>
        <a:p>
          <a:endParaRPr lang="en-US"/>
        </a:p>
      </dgm:t>
    </dgm:pt>
    <dgm:pt modelId="{70980E89-907E-460A-8BA6-E66358222F77}" type="sibTrans" cxnId="{320A9BE2-B926-4F48-8CA0-1EC9E25D2F59}">
      <dgm:prSet/>
      <dgm:spPr/>
      <dgm:t>
        <a:bodyPr/>
        <a:lstStyle/>
        <a:p>
          <a:endParaRPr lang="en-US"/>
        </a:p>
      </dgm:t>
    </dgm:pt>
    <dgm:pt modelId="{F6ED3B29-7C83-48BE-8E3A-79752C1101DF}">
      <dgm:prSet/>
      <dgm:spPr/>
      <dgm:t>
        <a:bodyPr/>
        <a:lstStyle/>
        <a:p>
          <a:r>
            <a:rPr lang="en-US" dirty="0"/>
            <a:t>Led and wrote benchmarking study to achieve direct deal input and pass through to all systems. Wrote questionnaire, </a:t>
          </a:r>
        </a:p>
      </dgm:t>
    </dgm:pt>
    <dgm:pt modelId="{D6E6024F-E2C7-4254-B4FF-4FB5737DB806}" type="parTrans" cxnId="{5602F119-FC22-4507-9C51-4ACA361248F0}">
      <dgm:prSet/>
      <dgm:spPr/>
      <dgm:t>
        <a:bodyPr/>
        <a:lstStyle/>
        <a:p>
          <a:endParaRPr lang="en-US"/>
        </a:p>
      </dgm:t>
    </dgm:pt>
    <dgm:pt modelId="{2219DE75-EEF6-4EC1-BD2E-7CD7CBF5398E}" type="sibTrans" cxnId="{5602F119-FC22-4507-9C51-4ACA361248F0}">
      <dgm:prSet/>
      <dgm:spPr/>
      <dgm:t>
        <a:bodyPr/>
        <a:lstStyle/>
        <a:p>
          <a:endParaRPr lang="en-US"/>
        </a:p>
      </dgm:t>
    </dgm:pt>
    <dgm:pt modelId="{111D91D7-20E1-4188-87E2-B5B9F548428A}">
      <dgm:prSet/>
      <dgm:spPr/>
      <dgm:t>
        <a:bodyPr/>
        <a:lstStyle/>
        <a:p>
          <a:r>
            <a:rPr lang="en-US" dirty="0"/>
            <a:t>Automated generation of commodity confirmations (pilot)</a:t>
          </a:r>
          <a:br>
            <a:rPr lang="en-US" dirty="0"/>
          </a:br>
          <a:endParaRPr lang="en-US" dirty="0"/>
        </a:p>
      </dgm:t>
    </dgm:pt>
    <dgm:pt modelId="{4493B3EF-0F44-4DD7-91CE-E30CC7636BE7}" type="parTrans" cxnId="{3A86F8F8-AFDC-4231-954C-AFCF77530093}">
      <dgm:prSet/>
      <dgm:spPr/>
      <dgm:t>
        <a:bodyPr/>
        <a:lstStyle/>
        <a:p>
          <a:endParaRPr lang="en-US"/>
        </a:p>
      </dgm:t>
    </dgm:pt>
    <dgm:pt modelId="{A45129D4-568A-4792-A384-B95FB50B7464}" type="sibTrans" cxnId="{3A86F8F8-AFDC-4231-954C-AFCF77530093}">
      <dgm:prSet/>
      <dgm:spPr/>
      <dgm:t>
        <a:bodyPr/>
        <a:lstStyle/>
        <a:p>
          <a:endParaRPr lang="en-US"/>
        </a:p>
      </dgm:t>
    </dgm:pt>
    <dgm:pt modelId="{4831C522-C4C4-4EB8-B065-694D2CF11CDF}">
      <dgm:prSet/>
      <dgm:spPr/>
      <dgm:t>
        <a:bodyPr/>
        <a:lstStyle/>
        <a:p>
          <a:r>
            <a:rPr lang="en-US" b="1"/>
            <a:t>Result</a:t>
          </a:r>
          <a:endParaRPr lang="en-US"/>
        </a:p>
      </dgm:t>
    </dgm:pt>
    <dgm:pt modelId="{C904FF95-9F15-4783-A943-B1BA9532961E}" type="parTrans" cxnId="{F3DA280B-E943-40E3-AC06-4DC9B3A6B0D2}">
      <dgm:prSet/>
      <dgm:spPr/>
      <dgm:t>
        <a:bodyPr/>
        <a:lstStyle/>
        <a:p>
          <a:endParaRPr lang="en-US"/>
        </a:p>
      </dgm:t>
    </dgm:pt>
    <dgm:pt modelId="{5A338E2E-88E1-4507-945B-BEF32D7B193E}" type="sibTrans" cxnId="{F3DA280B-E943-40E3-AC06-4DC9B3A6B0D2}">
      <dgm:prSet/>
      <dgm:spPr/>
      <dgm:t>
        <a:bodyPr/>
        <a:lstStyle/>
        <a:p>
          <a:endParaRPr lang="en-US"/>
        </a:p>
      </dgm:t>
    </dgm:pt>
    <dgm:pt modelId="{8D0EBF64-AFAA-466C-9B98-35FC922F4074}">
      <dgm:prSet/>
      <dgm:spPr/>
      <dgm:t>
        <a:bodyPr/>
        <a:lstStyle/>
        <a:p>
          <a:r>
            <a:rPr lang="en-US"/>
            <a:t>Eliminated time spent by traders on reviewing commodity confirmations that was a daily occurrence and opportunity cost.</a:t>
          </a:r>
        </a:p>
      </dgm:t>
    </dgm:pt>
    <dgm:pt modelId="{6E201485-F405-4C95-9700-8D1C40FE2180}" type="parTrans" cxnId="{CF4016E9-ACD7-4120-A2B3-181D8C739BED}">
      <dgm:prSet/>
      <dgm:spPr/>
      <dgm:t>
        <a:bodyPr/>
        <a:lstStyle/>
        <a:p>
          <a:endParaRPr lang="en-US"/>
        </a:p>
      </dgm:t>
    </dgm:pt>
    <dgm:pt modelId="{964172EC-7105-4DE7-A5C4-0F48775D85A3}" type="sibTrans" cxnId="{CF4016E9-ACD7-4120-A2B3-181D8C739BED}">
      <dgm:prSet/>
      <dgm:spPr/>
      <dgm:t>
        <a:bodyPr/>
        <a:lstStyle/>
        <a:p>
          <a:endParaRPr lang="en-US"/>
        </a:p>
      </dgm:t>
    </dgm:pt>
    <dgm:pt modelId="{1F349B55-1C0E-F141-B0B8-4ACE16851BAF}">
      <dgm:prSet/>
      <dgm:spPr/>
      <dgm:t>
        <a:bodyPr/>
        <a:lstStyle/>
        <a:p>
          <a:r>
            <a:rPr lang="en-US" dirty="0"/>
            <a:t>interviewed 17 competitors and performed site visits with 4 competitors.</a:t>
          </a:r>
        </a:p>
      </dgm:t>
    </dgm:pt>
    <dgm:pt modelId="{E4B5D905-4FFE-4E45-8F7C-D6706D3150FC}" type="parTrans" cxnId="{9C4A1946-AC4E-1C45-B8F8-A3CC992935E0}">
      <dgm:prSet/>
      <dgm:spPr/>
      <dgm:t>
        <a:bodyPr/>
        <a:lstStyle/>
        <a:p>
          <a:endParaRPr lang="en-US"/>
        </a:p>
      </dgm:t>
    </dgm:pt>
    <dgm:pt modelId="{D652913C-C207-0049-AC8A-4D8DAE9AA383}" type="sibTrans" cxnId="{9C4A1946-AC4E-1C45-B8F8-A3CC992935E0}">
      <dgm:prSet/>
      <dgm:spPr/>
      <dgm:t>
        <a:bodyPr/>
        <a:lstStyle/>
        <a:p>
          <a:endParaRPr lang="en-US"/>
        </a:p>
      </dgm:t>
    </dgm:pt>
    <dgm:pt modelId="{38CE41B2-EC0E-6D40-968C-FB1DD7375850}" type="pres">
      <dgm:prSet presAssocID="{C0DB125E-A015-4A0D-BBB5-22BC708053C7}" presName="Name0" presStyleCnt="0">
        <dgm:presLayoutVars>
          <dgm:dir/>
          <dgm:animLvl val="lvl"/>
          <dgm:resizeHandles val="exact"/>
        </dgm:presLayoutVars>
      </dgm:prSet>
      <dgm:spPr/>
    </dgm:pt>
    <dgm:pt modelId="{31AA3FF9-F786-5447-B2AE-A968A3750660}" type="pres">
      <dgm:prSet presAssocID="{D8AE3DF6-A3F4-47AF-A175-6BB5F7243BD9}" presName="linNode" presStyleCnt="0"/>
      <dgm:spPr/>
    </dgm:pt>
    <dgm:pt modelId="{3D2DF031-FD82-E84B-BE0C-C7A978318FF6}" type="pres">
      <dgm:prSet presAssocID="{D8AE3DF6-A3F4-47AF-A175-6BB5F7243BD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135BD70-DFB7-EC4B-AD69-34AEB7C0BF7B}" type="pres">
      <dgm:prSet presAssocID="{D8AE3DF6-A3F4-47AF-A175-6BB5F7243BD9}" presName="descendantText" presStyleLbl="alignAccFollowNode1" presStyleIdx="0" presStyleCnt="3">
        <dgm:presLayoutVars>
          <dgm:bulletEnabled val="1"/>
        </dgm:presLayoutVars>
      </dgm:prSet>
      <dgm:spPr/>
    </dgm:pt>
    <dgm:pt modelId="{DCB103D3-9CD8-D94E-846D-C91EB5AD1ADC}" type="pres">
      <dgm:prSet presAssocID="{D135F834-BD60-44E8-8952-E21FA5260C82}" presName="sp" presStyleCnt="0"/>
      <dgm:spPr/>
    </dgm:pt>
    <dgm:pt modelId="{2B68F08E-8AE0-BE43-8C63-F4217EEB85CF}" type="pres">
      <dgm:prSet presAssocID="{36ACA61A-3CE2-4AC5-ACDE-C2F97B8B476E}" presName="linNode" presStyleCnt="0"/>
      <dgm:spPr/>
    </dgm:pt>
    <dgm:pt modelId="{A53176B3-8B39-1741-AF88-8B793EF56481}" type="pres">
      <dgm:prSet presAssocID="{36ACA61A-3CE2-4AC5-ACDE-C2F97B8B476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DC123CD-0912-2E4E-8E6E-8B5EE5E58965}" type="pres">
      <dgm:prSet presAssocID="{36ACA61A-3CE2-4AC5-ACDE-C2F97B8B476E}" presName="descendantText" presStyleLbl="alignAccFollowNode1" presStyleIdx="1" presStyleCnt="3">
        <dgm:presLayoutVars>
          <dgm:bulletEnabled val="1"/>
        </dgm:presLayoutVars>
      </dgm:prSet>
      <dgm:spPr/>
    </dgm:pt>
    <dgm:pt modelId="{33CF99E8-1268-B74A-AC9C-DC45557A3BB2}" type="pres">
      <dgm:prSet presAssocID="{70980E89-907E-460A-8BA6-E66358222F77}" presName="sp" presStyleCnt="0"/>
      <dgm:spPr/>
    </dgm:pt>
    <dgm:pt modelId="{B7D30462-652E-3A49-BD95-BF66C5CA8F3F}" type="pres">
      <dgm:prSet presAssocID="{4831C522-C4C4-4EB8-B065-694D2CF11CDF}" presName="linNode" presStyleCnt="0"/>
      <dgm:spPr/>
    </dgm:pt>
    <dgm:pt modelId="{DC72368A-4FCA-794A-BB82-EACF4EBC7E0E}" type="pres">
      <dgm:prSet presAssocID="{4831C522-C4C4-4EB8-B065-694D2CF11CD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E40B31A-8582-CA44-BFA9-4E6A33BEE698}" type="pres">
      <dgm:prSet presAssocID="{4831C522-C4C4-4EB8-B065-694D2CF11CD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8DBE709-6A71-4F97-83DA-B6AF688AB5BE}" srcId="{C0DB125E-A015-4A0D-BBB5-22BC708053C7}" destId="{D8AE3DF6-A3F4-47AF-A175-6BB5F7243BD9}" srcOrd="0" destOrd="0" parTransId="{D0C392BA-0D12-40FE-8C44-B331BC9567DA}" sibTransId="{D135F834-BD60-44E8-8952-E21FA5260C82}"/>
    <dgm:cxn modelId="{F3DA280B-E943-40E3-AC06-4DC9B3A6B0D2}" srcId="{C0DB125E-A015-4A0D-BBB5-22BC708053C7}" destId="{4831C522-C4C4-4EB8-B065-694D2CF11CDF}" srcOrd="2" destOrd="0" parTransId="{C904FF95-9F15-4783-A943-B1BA9532961E}" sibTransId="{5A338E2E-88E1-4507-945B-BEF32D7B193E}"/>
    <dgm:cxn modelId="{A95FEC0D-D3EA-7844-989C-3FFCD5AD5672}" type="presOf" srcId="{F6ED3B29-7C83-48BE-8E3A-79752C1101DF}" destId="{CDC123CD-0912-2E4E-8E6E-8B5EE5E58965}" srcOrd="0" destOrd="0" presId="urn:microsoft.com/office/officeart/2005/8/layout/vList5"/>
    <dgm:cxn modelId="{5602F119-FC22-4507-9C51-4ACA361248F0}" srcId="{36ACA61A-3CE2-4AC5-ACDE-C2F97B8B476E}" destId="{F6ED3B29-7C83-48BE-8E3A-79752C1101DF}" srcOrd="0" destOrd="0" parTransId="{D6E6024F-E2C7-4254-B4FF-4FB5737DB806}" sibTransId="{2219DE75-EEF6-4EC1-BD2E-7CD7CBF5398E}"/>
    <dgm:cxn modelId="{16892024-6A9F-3D41-9007-514BD950732C}" type="presOf" srcId="{111D91D7-20E1-4188-87E2-B5B9F548428A}" destId="{CDC123CD-0912-2E4E-8E6E-8B5EE5E58965}" srcOrd="0" destOrd="2" presId="urn:microsoft.com/office/officeart/2005/8/layout/vList5"/>
    <dgm:cxn modelId="{C9FDD43B-0311-E34F-990C-6EE48F89DD8D}" type="presOf" srcId="{D8AE3DF6-A3F4-47AF-A175-6BB5F7243BD9}" destId="{3D2DF031-FD82-E84B-BE0C-C7A978318FF6}" srcOrd="0" destOrd="0" presId="urn:microsoft.com/office/officeart/2005/8/layout/vList5"/>
    <dgm:cxn modelId="{A3ED5B3F-32E1-4147-AAA3-C99FA93CF261}" type="presOf" srcId="{7AB9240E-98A3-4EBF-9822-B6AD1F3FA0B8}" destId="{0135BD70-DFB7-EC4B-AD69-34AEB7C0BF7B}" srcOrd="0" destOrd="0" presId="urn:microsoft.com/office/officeart/2005/8/layout/vList5"/>
    <dgm:cxn modelId="{E7D6A143-78C2-7942-BF24-37D9C641F8AC}" type="presOf" srcId="{1F349B55-1C0E-F141-B0B8-4ACE16851BAF}" destId="{CDC123CD-0912-2E4E-8E6E-8B5EE5E58965}" srcOrd="0" destOrd="1" presId="urn:microsoft.com/office/officeart/2005/8/layout/vList5"/>
    <dgm:cxn modelId="{9C4A1946-AC4E-1C45-B8F8-A3CC992935E0}" srcId="{36ACA61A-3CE2-4AC5-ACDE-C2F97B8B476E}" destId="{1F349B55-1C0E-F141-B0B8-4ACE16851BAF}" srcOrd="1" destOrd="0" parTransId="{E4B5D905-4FFE-4E45-8F7C-D6706D3150FC}" sibTransId="{D652913C-C207-0049-AC8A-4D8DAE9AA383}"/>
    <dgm:cxn modelId="{63FE5650-5A7D-4AC4-AA41-EEBAB0CFDF9D}" srcId="{D8AE3DF6-A3F4-47AF-A175-6BB5F7243BD9}" destId="{7AB9240E-98A3-4EBF-9822-B6AD1F3FA0B8}" srcOrd="0" destOrd="0" parTransId="{59534CAC-A9CA-48C9-8B72-4B3808595CA3}" sibTransId="{0CC12855-C5F7-4301-B8A7-222BF6F7B592}"/>
    <dgm:cxn modelId="{1C41A957-3168-DA45-AEA1-45D9B2463E68}" type="presOf" srcId="{36ACA61A-3CE2-4AC5-ACDE-C2F97B8B476E}" destId="{A53176B3-8B39-1741-AF88-8B793EF56481}" srcOrd="0" destOrd="0" presId="urn:microsoft.com/office/officeart/2005/8/layout/vList5"/>
    <dgm:cxn modelId="{BBFCED80-2244-B346-A96E-198D240D820E}" type="presOf" srcId="{8D0EBF64-AFAA-466C-9B98-35FC922F4074}" destId="{5E40B31A-8582-CA44-BFA9-4E6A33BEE698}" srcOrd="0" destOrd="0" presId="urn:microsoft.com/office/officeart/2005/8/layout/vList5"/>
    <dgm:cxn modelId="{BB5DBB90-4F55-1142-A726-ABC670FEE01F}" type="presOf" srcId="{C0DB125E-A015-4A0D-BBB5-22BC708053C7}" destId="{38CE41B2-EC0E-6D40-968C-FB1DD7375850}" srcOrd="0" destOrd="0" presId="urn:microsoft.com/office/officeart/2005/8/layout/vList5"/>
    <dgm:cxn modelId="{320A9BE2-B926-4F48-8CA0-1EC9E25D2F59}" srcId="{C0DB125E-A015-4A0D-BBB5-22BC708053C7}" destId="{36ACA61A-3CE2-4AC5-ACDE-C2F97B8B476E}" srcOrd="1" destOrd="0" parTransId="{B08ED80F-481C-4A02-9D2F-FA7BD93ADB5F}" sibTransId="{70980E89-907E-460A-8BA6-E66358222F77}"/>
    <dgm:cxn modelId="{CF4016E9-ACD7-4120-A2B3-181D8C739BED}" srcId="{4831C522-C4C4-4EB8-B065-694D2CF11CDF}" destId="{8D0EBF64-AFAA-466C-9B98-35FC922F4074}" srcOrd="0" destOrd="0" parTransId="{6E201485-F405-4C95-9700-8D1C40FE2180}" sibTransId="{964172EC-7105-4DE7-A5C4-0F48775D85A3}"/>
    <dgm:cxn modelId="{3A86F8F8-AFDC-4231-954C-AFCF77530093}" srcId="{36ACA61A-3CE2-4AC5-ACDE-C2F97B8B476E}" destId="{111D91D7-20E1-4188-87E2-B5B9F548428A}" srcOrd="2" destOrd="0" parTransId="{4493B3EF-0F44-4DD7-91CE-E30CC7636BE7}" sibTransId="{A45129D4-568A-4792-A384-B95FB50B7464}"/>
    <dgm:cxn modelId="{C5EE03FD-37B2-6442-AA80-3FAC9959F7EF}" type="presOf" srcId="{4831C522-C4C4-4EB8-B065-694D2CF11CDF}" destId="{DC72368A-4FCA-794A-BB82-EACF4EBC7E0E}" srcOrd="0" destOrd="0" presId="urn:microsoft.com/office/officeart/2005/8/layout/vList5"/>
    <dgm:cxn modelId="{911CE3A9-135D-F349-98A5-F5DCD29221F7}" type="presParOf" srcId="{38CE41B2-EC0E-6D40-968C-FB1DD7375850}" destId="{31AA3FF9-F786-5447-B2AE-A968A3750660}" srcOrd="0" destOrd="0" presId="urn:microsoft.com/office/officeart/2005/8/layout/vList5"/>
    <dgm:cxn modelId="{C8DAB81E-F1CB-A84A-842A-0089B4AC01EC}" type="presParOf" srcId="{31AA3FF9-F786-5447-B2AE-A968A3750660}" destId="{3D2DF031-FD82-E84B-BE0C-C7A978318FF6}" srcOrd="0" destOrd="0" presId="urn:microsoft.com/office/officeart/2005/8/layout/vList5"/>
    <dgm:cxn modelId="{FB1570B3-FBC7-F643-AC1A-FCF0BA4C6D66}" type="presParOf" srcId="{31AA3FF9-F786-5447-B2AE-A968A3750660}" destId="{0135BD70-DFB7-EC4B-AD69-34AEB7C0BF7B}" srcOrd="1" destOrd="0" presId="urn:microsoft.com/office/officeart/2005/8/layout/vList5"/>
    <dgm:cxn modelId="{CF9F5DE7-B338-DC44-9AA3-6D48D01BCDFB}" type="presParOf" srcId="{38CE41B2-EC0E-6D40-968C-FB1DD7375850}" destId="{DCB103D3-9CD8-D94E-846D-C91EB5AD1ADC}" srcOrd="1" destOrd="0" presId="urn:microsoft.com/office/officeart/2005/8/layout/vList5"/>
    <dgm:cxn modelId="{54439B18-BC92-F24E-BD12-0C0850A4560B}" type="presParOf" srcId="{38CE41B2-EC0E-6D40-968C-FB1DD7375850}" destId="{2B68F08E-8AE0-BE43-8C63-F4217EEB85CF}" srcOrd="2" destOrd="0" presId="urn:microsoft.com/office/officeart/2005/8/layout/vList5"/>
    <dgm:cxn modelId="{3BF85009-3B62-834E-A6E7-94D4E2434F37}" type="presParOf" srcId="{2B68F08E-8AE0-BE43-8C63-F4217EEB85CF}" destId="{A53176B3-8B39-1741-AF88-8B793EF56481}" srcOrd="0" destOrd="0" presId="urn:microsoft.com/office/officeart/2005/8/layout/vList5"/>
    <dgm:cxn modelId="{074E13D4-871C-B94A-B5DC-AA0AD13D1C25}" type="presParOf" srcId="{2B68F08E-8AE0-BE43-8C63-F4217EEB85CF}" destId="{CDC123CD-0912-2E4E-8E6E-8B5EE5E58965}" srcOrd="1" destOrd="0" presId="urn:microsoft.com/office/officeart/2005/8/layout/vList5"/>
    <dgm:cxn modelId="{109CA27E-93F8-5B48-9926-FE5D7E478BC4}" type="presParOf" srcId="{38CE41B2-EC0E-6D40-968C-FB1DD7375850}" destId="{33CF99E8-1268-B74A-AC9C-DC45557A3BB2}" srcOrd="3" destOrd="0" presId="urn:microsoft.com/office/officeart/2005/8/layout/vList5"/>
    <dgm:cxn modelId="{5BC77F85-D5C9-4047-A8C5-7A865AE11F51}" type="presParOf" srcId="{38CE41B2-EC0E-6D40-968C-FB1DD7375850}" destId="{B7D30462-652E-3A49-BD95-BF66C5CA8F3F}" srcOrd="4" destOrd="0" presId="urn:microsoft.com/office/officeart/2005/8/layout/vList5"/>
    <dgm:cxn modelId="{14C589D0-2CA8-3443-BC57-7B14AFBB08F5}" type="presParOf" srcId="{B7D30462-652E-3A49-BD95-BF66C5CA8F3F}" destId="{DC72368A-4FCA-794A-BB82-EACF4EBC7E0E}" srcOrd="0" destOrd="0" presId="urn:microsoft.com/office/officeart/2005/8/layout/vList5"/>
    <dgm:cxn modelId="{845A184C-AECD-6B4F-B33F-2AE03DBF662E}" type="presParOf" srcId="{B7D30462-652E-3A49-BD95-BF66C5CA8F3F}" destId="{5E40B31A-8582-CA44-BFA9-4E6A33BEE6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948C1-FAE5-3446-8229-222BD3A9124F}">
      <dsp:nvSpPr>
        <dsp:cNvPr id="0" name=""/>
        <dsp:cNvSpPr/>
      </dsp:nvSpPr>
      <dsp:spPr>
        <a:xfrm>
          <a:off x="2662" y="278667"/>
          <a:ext cx="2596120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Context</a:t>
          </a:r>
          <a:endParaRPr lang="en-US" sz="1100" kern="1200"/>
        </a:p>
      </dsp:txBody>
      <dsp:txXfrm>
        <a:off x="2662" y="278667"/>
        <a:ext cx="2596120" cy="316800"/>
      </dsp:txXfrm>
    </dsp:sp>
    <dsp:sp modelId="{B7787E61-517C-A641-8D7E-ACA5FD62CA73}">
      <dsp:nvSpPr>
        <dsp:cNvPr id="0" name=""/>
        <dsp:cNvSpPr/>
      </dsp:nvSpPr>
      <dsp:spPr>
        <a:xfrm>
          <a:off x="2662" y="595467"/>
          <a:ext cx="2596120" cy="3038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Americares focused on sourcing and shipping medical supplies in an emergency.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Americares work could be automated through the creation of medicine exchange</a:t>
          </a:r>
          <a:br>
            <a:rPr lang="en-US" sz="1100" kern="1200" dirty="0"/>
          </a:br>
          <a:endParaRPr lang="en-US" sz="1100" kern="1200" dirty="0"/>
        </a:p>
      </dsp:txBody>
      <dsp:txXfrm>
        <a:off x="2662" y="595467"/>
        <a:ext cx="2596120" cy="3038371"/>
      </dsp:txXfrm>
    </dsp:sp>
    <dsp:sp modelId="{3C349252-9E73-C64E-9AC5-B73AC0B6FF07}">
      <dsp:nvSpPr>
        <dsp:cNvPr id="0" name=""/>
        <dsp:cNvSpPr/>
      </dsp:nvSpPr>
      <dsp:spPr>
        <a:xfrm>
          <a:off x="2962239" y="278667"/>
          <a:ext cx="2596120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Action</a:t>
          </a:r>
          <a:endParaRPr lang="en-US" sz="1100" kern="1200"/>
        </a:p>
      </dsp:txBody>
      <dsp:txXfrm>
        <a:off x="2962239" y="278667"/>
        <a:ext cx="2596120" cy="316800"/>
      </dsp:txXfrm>
    </dsp:sp>
    <dsp:sp modelId="{DA3C01A9-C18B-7843-B2E4-082A511F924C}">
      <dsp:nvSpPr>
        <dsp:cNvPr id="0" name=""/>
        <dsp:cNvSpPr/>
      </dsp:nvSpPr>
      <dsp:spPr>
        <a:xfrm>
          <a:off x="2962239" y="595467"/>
          <a:ext cx="2596120" cy="3038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Fund a clinic (</a:t>
          </a:r>
          <a:r>
            <a:rPr lang="en-US" sz="1100" b="1" i="0" kern="1200" dirty="0"/>
            <a:t>Boehringer Ingelheim, Pfizer, Medtronic etc.</a:t>
          </a:r>
          <a:r>
            <a:rPr lang="en-US" sz="1100" kern="1200" dirty="0"/>
            <a:t>) on salesforce and open source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Disaster preparedness and mapping (El Salvador DR Preparedness)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Clearing house for medicines - Hemant Purohit when he was at Ohio Center of Excellence in Knowledge-enabled Computing (</a:t>
          </a:r>
          <a:r>
            <a:rPr lang="en-US" sz="1100" kern="1200" dirty="0" err="1"/>
            <a:t>Kno.e.sis</a:t>
          </a:r>
          <a:r>
            <a:rPr lang="en-US" sz="1100" kern="1200" dirty="0"/>
            <a:t>), MIT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Social media for medicine needs in a disaster - Humanitarian Road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Open Source / Mapping in a disaster - UN Humanitarian Data Exchange, Red Cross, Google, Patrick Meier Crisis Mapping, NYC Tech Salon, ICT4D (information and communication technology for development), Harvard Humanitarian Initiative</a:t>
          </a:r>
          <a:br>
            <a:rPr lang="en-US" sz="1100" kern="1200" dirty="0"/>
          </a:br>
          <a:endParaRPr lang="en-US" sz="1100" kern="1200" dirty="0"/>
        </a:p>
      </dsp:txBody>
      <dsp:txXfrm>
        <a:off x="2962239" y="595467"/>
        <a:ext cx="2596120" cy="3038371"/>
      </dsp:txXfrm>
    </dsp:sp>
    <dsp:sp modelId="{DCA31999-F70E-6A4A-951A-39E3AE8B28AB}">
      <dsp:nvSpPr>
        <dsp:cNvPr id="0" name=""/>
        <dsp:cNvSpPr/>
      </dsp:nvSpPr>
      <dsp:spPr>
        <a:xfrm>
          <a:off x="5921817" y="278667"/>
          <a:ext cx="2596120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Result</a:t>
          </a:r>
          <a:endParaRPr lang="en-US" sz="1100" kern="1200"/>
        </a:p>
      </dsp:txBody>
      <dsp:txXfrm>
        <a:off x="5921817" y="278667"/>
        <a:ext cx="2596120" cy="316800"/>
      </dsp:txXfrm>
    </dsp:sp>
    <dsp:sp modelId="{907D84C0-6107-9F4A-B5AF-9BA4E06E870F}">
      <dsp:nvSpPr>
        <dsp:cNvPr id="0" name=""/>
        <dsp:cNvSpPr/>
      </dsp:nvSpPr>
      <dsp:spPr>
        <a:xfrm>
          <a:off x="5921817" y="595467"/>
          <a:ext cx="2596120" cy="3038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Americares adopted process for creating corporate fundraising pages including matching gifts that generated more than $2M per year for Americares.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Americares diversified programming into Health Services, Medicine Security and Disaster Preparedness and Recovery and therefore protected itself against irrelevance (saved Nonprofit)</a:t>
          </a:r>
        </a:p>
      </dsp:txBody>
      <dsp:txXfrm>
        <a:off x="5921817" y="595467"/>
        <a:ext cx="2596120" cy="3038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5BD70-DFB7-EC4B-AD69-34AEB7C0BF7B}">
      <dsp:nvSpPr>
        <dsp:cNvPr id="0" name=""/>
        <dsp:cNvSpPr/>
      </dsp:nvSpPr>
      <dsp:spPr>
        <a:xfrm rot="5400000">
          <a:off x="5353612" y="-2174429"/>
          <a:ext cx="880790" cy="5453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Could not generate derivatives confirmation</a:t>
          </a:r>
          <a:br>
            <a:rPr lang="en-US" sz="1000" kern="1200"/>
          </a:br>
          <a:endParaRPr lang="en-US" sz="1000" kern="1200"/>
        </a:p>
      </dsp:txBody>
      <dsp:txXfrm rot="-5400000">
        <a:off x="3067416" y="154764"/>
        <a:ext cx="5410187" cy="794796"/>
      </dsp:txXfrm>
    </dsp:sp>
    <dsp:sp modelId="{3D2DF031-FD82-E84B-BE0C-C7A978318FF6}">
      <dsp:nvSpPr>
        <dsp:cNvPr id="0" name=""/>
        <dsp:cNvSpPr/>
      </dsp:nvSpPr>
      <dsp:spPr>
        <a:xfrm>
          <a:off x="0" y="1668"/>
          <a:ext cx="3067416" cy="1100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Context</a:t>
          </a:r>
          <a:endParaRPr lang="en-US" sz="4800" kern="1200"/>
        </a:p>
      </dsp:txBody>
      <dsp:txXfrm>
        <a:off x="53746" y="55414"/>
        <a:ext cx="2959924" cy="993496"/>
      </dsp:txXfrm>
    </dsp:sp>
    <dsp:sp modelId="{CDC123CD-0912-2E4E-8E6E-8B5EE5E58965}">
      <dsp:nvSpPr>
        <dsp:cNvPr id="0" name=""/>
        <dsp:cNvSpPr/>
      </dsp:nvSpPr>
      <dsp:spPr>
        <a:xfrm rot="5400000">
          <a:off x="5353612" y="-1018392"/>
          <a:ext cx="880790" cy="5453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Led and wrote benchmarking study to achieve direct deal input and pass through to all systems. Wrote questionnaire,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interviewed 17 competitors and performed site visits with 4 competitors.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Automated generation of commodity confirmations (pilot)</a:t>
          </a:r>
          <a:br>
            <a:rPr lang="en-US" sz="1000" kern="1200" dirty="0"/>
          </a:br>
          <a:endParaRPr lang="en-US" sz="1000" kern="1200" dirty="0"/>
        </a:p>
      </dsp:txBody>
      <dsp:txXfrm rot="-5400000">
        <a:off x="3067416" y="1310801"/>
        <a:ext cx="5410187" cy="794796"/>
      </dsp:txXfrm>
    </dsp:sp>
    <dsp:sp modelId="{A53176B3-8B39-1741-AF88-8B793EF56481}">
      <dsp:nvSpPr>
        <dsp:cNvPr id="0" name=""/>
        <dsp:cNvSpPr/>
      </dsp:nvSpPr>
      <dsp:spPr>
        <a:xfrm>
          <a:off x="0" y="1157705"/>
          <a:ext cx="3067416" cy="1100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Action</a:t>
          </a:r>
          <a:endParaRPr lang="en-US" sz="4800" kern="1200"/>
        </a:p>
      </dsp:txBody>
      <dsp:txXfrm>
        <a:off x="53746" y="1211451"/>
        <a:ext cx="2959924" cy="993496"/>
      </dsp:txXfrm>
    </dsp:sp>
    <dsp:sp modelId="{5E40B31A-8582-CA44-BFA9-4E6A33BEE698}">
      <dsp:nvSpPr>
        <dsp:cNvPr id="0" name=""/>
        <dsp:cNvSpPr/>
      </dsp:nvSpPr>
      <dsp:spPr>
        <a:xfrm rot="5400000">
          <a:off x="5353612" y="137645"/>
          <a:ext cx="880790" cy="54531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Eliminated time spent by traders on reviewing commodity confirmations that was a daily occurrence and opportunity cost.</a:t>
          </a:r>
        </a:p>
      </dsp:txBody>
      <dsp:txXfrm rot="-5400000">
        <a:off x="3067416" y="2466839"/>
        <a:ext cx="5410187" cy="794796"/>
      </dsp:txXfrm>
    </dsp:sp>
    <dsp:sp modelId="{DC72368A-4FCA-794A-BB82-EACF4EBC7E0E}">
      <dsp:nvSpPr>
        <dsp:cNvPr id="0" name=""/>
        <dsp:cNvSpPr/>
      </dsp:nvSpPr>
      <dsp:spPr>
        <a:xfrm>
          <a:off x="0" y="2313743"/>
          <a:ext cx="3067416" cy="11009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Result</a:t>
          </a:r>
          <a:endParaRPr lang="en-US" sz="4800" kern="1200"/>
        </a:p>
      </dsp:txBody>
      <dsp:txXfrm>
        <a:off x="53746" y="2367489"/>
        <a:ext cx="2959924" cy="993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8885ccf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8885ccf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8885ccf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8885ccf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8885ccfa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8885ccfa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358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2944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1993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00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080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25461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7409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3/29/23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58015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70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8839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93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3/29/23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9561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BC1C18-307B-4F68-A007-B5B542270E8D}" type="datetimeFigureOut">
              <a:rPr lang="en-US" smtClean="0"/>
              <a:t>3/29/23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94504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909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8">
            <a:extLst>
              <a:ext uri="{FF2B5EF4-FFF2-40B4-BE49-F238E27FC236}">
                <a16:creationId xmlns:a16="http://schemas.microsoft.com/office/drawing/2014/main" id="{322F38BC-D98D-4D85-8CF7-BA70EEDE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3504" y="1790058"/>
            <a:ext cx="4443982" cy="1234440"/>
          </a:xfr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900" spc="200"/>
              <a:t>Strategic Partnerships</a:t>
            </a:r>
          </a:p>
        </p:txBody>
      </p:sp>
      <p:sp>
        <p:nvSpPr>
          <p:cNvPr id="68" name="Rectangle 70">
            <a:extLst>
              <a:ext uri="{FF2B5EF4-FFF2-40B4-BE49-F238E27FC236}">
                <a16:creationId xmlns:a16="http://schemas.microsoft.com/office/drawing/2014/main" id="{B501A2F0-90BE-4D86-9A8A-4390413F7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480060"/>
            <a:ext cx="3012949" cy="394735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F5EB4E-25CD-44CC-AF95-30C925342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578" y="602075"/>
            <a:ext cx="2763774" cy="370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 descr="Handshake">
            <a:extLst>
              <a:ext uri="{FF2B5EF4-FFF2-40B4-BE49-F238E27FC236}">
                <a16:creationId xmlns:a16="http://schemas.microsoft.com/office/drawing/2014/main" id="{DDDF5773-1FF7-E39C-6D64-C27F68633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5608" y="1311878"/>
            <a:ext cx="2283714" cy="22837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Global NGOs and Pharma </a:t>
            </a:r>
          </a:p>
        </p:txBody>
      </p:sp>
      <p:graphicFrame>
        <p:nvGraphicFramePr>
          <p:cNvPr id="73" name="Google Shape;61;p14">
            <a:extLst>
              <a:ext uri="{FF2B5EF4-FFF2-40B4-BE49-F238E27FC236}">
                <a16:creationId xmlns:a16="http://schemas.microsoft.com/office/drawing/2014/main" id="{6AF36843-19EC-720C-496B-DFA79B16C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720240"/>
              </p:ext>
            </p:extLst>
          </p:nvPr>
        </p:nvGraphicFramePr>
        <p:xfrm>
          <a:off x="311700" y="1152474"/>
          <a:ext cx="8520600" cy="3912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936117"/>
            <a:ext cx="7269480" cy="3271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795528"/>
            <a:ext cx="7550658" cy="355244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673352" y="350563"/>
            <a:ext cx="5797296" cy="891540"/>
          </a:xfrm>
          <a:prstGeom prst="rect">
            <a:avLst/>
          </a:prstGeom>
          <a:solidFill>
            <a:srgbClr val="FFFFFF"/>
          </a:solidFill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IBM – Licensing Financial Management System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279546" y="1718446"/>
            <a:ext cx="6584634" cy="215944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85000" lnSpcReduction="20000"/>
          </a:bodyPr>
          <a:lstStyle/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404040"/>
                </a:solidFill>
              </a:rPr>
              <a:t>Context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404040"/>
                </a:solidFill>
              </a:rPr>
              <a:t>IBM expanding / creating Royalty Payment System</a:t>
            </a:r>
            <a:br>
              <a:rPr lang="en-US" sz="1700">
                <a:solidFill>
                  <a:srgbClr val="404040"/>
                </a:solidFill>
              </a:rPr>
            </a:br>
            <a:endParaRPr lang="en-US" sz="1700">
              <a:solidFill>
                <a:srgbClr val="404040"/>
              </a:solidFill>
            </a:endParaRP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404040"/>
                </a:solidFill>
              </a:rPr>
              <a:t>Action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404040"/>
                </a:solidFill>
              </a:rPr>
              <a:t>Explored opportunity for revenue side</a:t>
            </a:r>
            <a:br>
              <a:rPr lang="en-US" sz="1700">
                <a:solidFill>
                  <a:srgbClr val="404040"/>
                </a:solidFill>
              </a:rPr>
            </a:br>
            <a:endParaRPr lang="en-US" sz="1700">
              <a:solidFill>
                <a:srgbClr val="404040"/>
              </a:solidFill>
            </a:endParaRPr>
          </a:p>
          <a:p>
            <a:pPr marL="4572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404040"/>
                </a:solidFill>
              </a:rPr>
              <a:t>Result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404040"/>
                </a:solidFill>
              </a:rPr>
              <a:t>Pipeline of work and opportunities for LFMS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Banking Automation</a:t>
            </a:r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CF7590D9-D747-1728-E309-E76F09381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343524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{E7D31FB5-090B-6546-A4BB-19A7C54EACB9}tf10001120</Template>
  <TotalTime>2706</TotalTime>
  <Words>282</Words>
  <Application>Microsoft Macintosh PowerPoint</Application>
  <PresentationFormat>On-screen Show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Strategic Partnerships</vt:lpstr>
      <vt:lpstr>Global NGOs and Pharma </vt:lpstr>
      <vt:lpstr>IBM – Licensing Financial Management System</vt:lpstr>
      <vt:lpstr>Banking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Partnerships</dc:title>
  <cp:lastModifiedBy>Robin Bram</cp:lastModifiedBy>
  <cp:revision>6</cp:revision>
  <dcterms:modified xsi:type="dcterms:W3CDTF">2023-03-31T14:09:15Z</dcterms:modified>
</cp:coreProperties>
</file>