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5474" autoAdjust="0"/>
  </p:normalViewPr>
  <p:slideViewPr>
    <p:cSldViewPr snapToGrid="0">
      <p:cViewPr varScale="1">
        <p:scale>
          <a:sx n="88" d="100"/>
          <a:sy n="88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07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93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45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9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11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37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0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0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38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86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684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65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7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1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33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4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05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56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07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11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7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213A-073F-42C5-996D-68AB6D1A4687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8B1C-57AD-4815-9C4E-BEACDCAE7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F374-CF8F-45C6-A9A1-04439D1F708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6/07/2016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E44C-B97B-4457-897F-4F6CB403148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NIR emission from </a:t>
            </a:r>
            <a:r>
              <a:rPr lang="en-AU" dirty="0" err="1" smtClean="0"/>
              <a:t>hBN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688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82828" y="5398509"/>
            <a:ext cx="107284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Microscope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99162" y="2898880"/>
            <a:ext cx="71672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Physical pinhole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90052" y="3434942"/>
            <a:ext cx="12448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1:1 relay lens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60719" y="4690788"/>
            <a:ext cx="54592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XY stage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33637" y="4887974"/>
            <a:ext cx="86685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Telescopic Z stage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57419" y="3916321"/>
            <a:ext cx="68076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50/50 Splitter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261011" y="4921620"/>
            <a:ext cx="87669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Multimode Fibre </a:t>
            </a:r>
          </a:p>
        </p:txBody>
      </p:sp>
      <p:sp>
        <p:nvSpPr>
          <p:cNvPr id="83" name="Oval 82"/>
          <p:cNvSpPr/>
          <p:nvPr/>
        </p:nvSpPr>
        <p:spPr>
          <a:xfrm rot="16200000">
            <a:off x="7196675" y="3271040"/>
            <a:ext cx="112931" cy="6775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rot="16200000">
            <a:off x="7606124" y="3916284"/>
            <a:ext cx="677586" cy="6775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 rot="16200000">
            <a:off x="7662589" y="3972750"/>
            <a:ext cx="564655" cy="56465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6200000" flipH="1">
            <a:off x="5975699" y="4387928"/>
            <a:ext cx="45719" cy="3238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16200000">
            <a:off x="5970325" y="3828647"/>
            <a:ext cx="56465" cy="3238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6200000">
            <a:off x="7897276" y="4602697"/>
            <a:ext cx="112931" cy="6775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899956" y="3913567"/>
            <a:ext cx="677586" cy="6775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6200000">
            <a:off x="6956422" y="3970032"/>
            <a:ext cx="564655" cy="56465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 flipV="1">
            <a:off x="6326866" y="3222532"/>
            <a:ext cx="1344015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6813942" y="3218699"/>
            <a:ext cx="1344017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6200000" flipH="1" flipV="1">
            <a:off x="6956422" y="3970032"/>
            <a:ext cx="564655" cy="56465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904913" y="2337713"/>
            <a:ext cx="752832" cy="937638"/>
            <a:chOff x="7628550" y="1586733"/>
            <a:chExt cx="752832" cy="937638"/>
          </a:xfrm>
        </p:grpSpPr>
        <p:sp>
          <p:nvSpPr>
            <p:cNvPr id="22" name="TextBox 21"/>
            <p:cNvSpPr txBox="1"/>
            <p:nvPr/>
          </p:nvSpPr>
          <p:spPr>
            <a:xfrm>
              <a:off x="7628550" y="1586733"/>
              <a:ext cx="75283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solidFill>
                    <a:prstClr val="black"/>
                  </a:solidFill>
                </a:rPr>
                <a:t>Camera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630295" y="1846785"/>
              <a:ext cx="677586" cy="677586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>
                <a:solidFill>
                  <a:prstClr val="white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 rot="16200000">
            <a:off x="7338843" y="4925764"/>
            <a:ext cx="714941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7800826" y="4971972"/>
            <a:ext cx="807355" cy="4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33" name="Right Triangle 32"/>
          <p:cNvSpPr/>
          <p:nvPr/>
        </p:nvSpPr>
        <p:spPr>
          <a:xfrm flipH="1" flipV="1">
            <a:off x="7614949" y="5306095"/>
            <a:ext cx="677586" cy="677586"/>
          </a:xfrm>
          <a:prstGeom prst="rt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5822659" y="4114430"/>
            <a:ext cx="840393" cy="250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16200000">
            <a:off x="6146481" y="4134568"/>
            <a:ext cx="192750" cy="192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11797" y="3761864"/>
            <a:ext cx="60237" cy="6198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88874" y="3547471"/>
            <a:ext cx="119505" cy="21741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6341341" y="3988799"/>
            <a:ext cx="579179" cy="5262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>
            <a:off x="6655145" y="4434410"/>
            <a:ext cx="2141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6651293" y="4075894"/>
            <a:ext cx="2141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3" idx="2"/>
          </p:cNvCxnSpPr>
          <p:nvPr/>
        </p:nvCxnSpPr>
        <p:spPr>
          <a:xfrm>
            <a:off x="6457522" y="3360545"/>
            <a:ext cx="264716" cy="77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rot="16200000" flipH="1">
            <a:off x="9490324" y="3525070"/>
            <a:ext cx="826104" cy="599806"/>
            <a:chOff x="2556164" y="3044632"/>
            <a:chExt cx="1053495" cy="1688747"/>
          </a:xfrm>
        </p:grpSpPr>
        <p:sp>
          <p:nvSpPr>
            <p:cNvPr id="57" name="Freeform 56"/>
            <p:cNvSpPr/>
            <p:nvPr/>
          </p:nvSpPr>
          <p:spPr>
            <a:xfrm>
              <a:off x="2556164" y="3886200"/>
              <a:ext cx="1049481" cy="847179"/>
            </a:xfrm>
            <a:custGeom>
              <a:avLst/>
              <a:gdLst>
                <a:gd name="connsiteX0" fmla="*/ 1049481 w 1049481"/>
                <a:gd name="connsiteY0" fmla="*/ 0 h 847179"/>
                <a:gd name="connsiteX1" fmla="*/ 810491 w 1049481"/>
                <a:gd name="connsiteY1" fmla="*/ 103909 h 847179"/>
                <a:gd name="connsiteX2" fmla="*/ 706581 w 1049481"/>
                <a:gd name="connsiteY2" fmla="*/ 477982 h 847179"/>
                <a:gd name="connsiteX3" fmla="*/ 571500 w 1049481"/>
                <a:gd name="connsiteY3" fmla="*/ 665018 h 847179"/>
                <a:gd name="connsiteX4" fmla="*/ 280554 w 1049481"/>
                <a:gd name="connsiteY4" fmla="*/ 831273 h 847179"/>
                <a:gd name="connsiteX5" fmla="*/ 0 w 1049481"/>
                <a:gd name="connsiteY5" fmla="*/ 841664 h 84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9481" h="847179">
                  <a:moveTo>
                    <a:pt x="1049481" y="0"/>
                  </a:moveTo>
                  <a:cubicBezTo>
                    <a:pt x="958561" y="12122"/>
                    <a:pt x="867641" y="24245"/>
                    <a:pt x="810491" y="103909"/>
                  </a:cubicBezTo>
                  <a:cubicBezTo>
                    <a:pt x="753341" y="183573"/>
                    <a:pt x="746413" y="384464"/>
                    <a:pt x="706581" y="477982"/>
                  </a:cubicBezTo>
                  <a:cubicBezTo>
                    <a:pt x="666749" y="571500"/>
                    <a:pt x="642505" y="606136"/>
                    <a:pt x="571500" y="665018"/>
                  </a:cubicBezTo>
                  <a:cubicBezTo>
                    <a:pt x="500495" y="723900"/>
                    <a:pt x="375804" y="801832"/>
                    <a:pt x="280554" y="831273"/>
                  </a:cubicBezTo>
                  <a:cubicBezTo>
                    <a:pt x="185304" y="860714"/>
                    <a:pt x="50223" y="839932"/>
                    <a:pt x="0" y="8416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flipV="1">
              <a:off x="2560178" y="3044632"/>
              <a:ext cx="1049481" cy="847179"/>
            </a:xfrm>
            <a:custGeom>
              <a:avLst/>
              <a:gdLst>
                <a:gd name="connsiteX0" fmla="*/ 1049481 w 1049481"/>
                <a:gd name="connsiteY0" fmla="*/ 0 h 847179"/>
                <a:gd name="connsiteX1" fmla="*/ 810491 w 1049481"/>
                <a:gd name="connsiteY1" fmla="*/ 103909 h 847179"/>
                <a:gd name="connsiteX2" fmla="*/ 706581 w 1049481"/>
                <a:gd name="connsiteY2" fmla="*/ 477982 h 847179"/>
                <a:gd name="connsiteX3" fmla="*/ 571500 w 1049481"/>
                <a:gd name="connsiteY3" fmla="*/ 665018 h 847179"/>
                <a:gd name="connsiteX4" fmla="*/ 280554 w 1049481"/>
                <a:gd name="connsiteY4" fmla="*/ 831273 h 847179"/>
                <a:gd name="connsiteX5" fmla="*/ 0 w 1049481"/>
                <a:gd name="connsiteY5" fmla="*/ 841664 h 84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9481" h="847179">
                  <a:moveTo>
                    <a:pt x="1049481" y="0"/>
                  </a:moveTo>
                  <a:cubicBezTo>
                    <a:pt x="958561" y="12122"/>
                    <a:pt x="867641" y="24245"/>
                    <a:pt x="810491" y="103909"/>
                  </a:cubicBezTo>
                  <a:cubicBezTo>
                    <a:pt x="753341" y="183573"/>
                    <a:pt x="746413" y="384464"/>
                    <a:pt x="706581" y="477982"/>
                  </a:cubicBezTo>
                  <a:cubicBezTo>
                    <a:pt x="666749" y="571500"/>
                    <a:pt x="642505" y="606136"/>
                    <a:pt x="571500" y="665018"/>
                  </a:cubicBezTo>
                  <a:cubicBezTo>
                    <a:pt x="500495" y="723900"/>
                    <a:pt x="375804" y="801832"/>
                    <a:pt x="280554" y="831273"/>
                  </a:cubicBezTo>
                  <a:cubicBezTo>
                    <a:pt x="185304" y="860714"/>
                    <a:pt x="50223" y="839932"/>
                    <a:pt x="0" y="8416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>
                <a:solidFill>
                  <a:prstClr val="white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 rot="16200000" flipH="1">
            <a:off x="9485238" y="3243886"/>
            <a:ext cx="260739" cy="103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 flipH="1">
            <a:off x="10052470" y="3246430"/>
            <a:ext cx="260739" cy="1086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9489650" y="2287904"/>
            <a:ext cx="812201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prstClr val="black"/>
                </a:solidFill>
              </a:rPr>
              <a:t>Timecard</a:t>
            </a:r>
          </a:p>
        </p:txBody>
      </p:sp>
      <p:cxnSp>
        <p:nvCxnSpPr>
          <p:cNvPr id="75" name="Straight Connector 74"/>
          <p:cNvCxnSpPr>
            <a:stCxn id="64" idx="1"/>
            <a:endCxn id="67" idx="2"/>
          </p:cNvCxnSpPr>
          <p:nvPr/>
        </p:nvCxnSpPr>
        <p:spPr>
          <a:xfrm flipV="1">
            <a:off x="9615608" y="2564903"/>
            <a:ext cx="280142" cy="6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5" idx="1"/>
            <a:endCxn id="67" idx="2"/>
          </p:cNvCxnSpPr>
          <p:nvPr/>
        </p:nvCxnSpPr>
        <p:spPr>
          <a:xfrm flipH="1" flipV="1">
            <a:off x="9895750" y="2564903"/>
            <a:ext cx="287090" cy="605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flipH="1">
            <a:off x="9307601" y="3162594"/>
            <a:ext cx="21076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 flipH="1">
            <a:off x="9872375" y="3152787"/>
            <a:ext cx="21076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81" name="Straight Connector 80"/>
          <p:cNvCxnSpPr/>
          <p:nvPr/>
        </p:nvCxnSpPr>
        <p:spPr>
          <a:xfrm rot="16200000" flipH="1">
            <a:off x="7662589" y="3972750"/>
            <a:ext cx="564655" cy="564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 rot="16200000">
            <a:off x="9438031" y="4695809"/>
            <a:ext cx="1405403" cy="489962"/>
          </a:xfrm>
          <a:custGeom>
            <a:avLst/>
            <a:gdLst>
              <a:gd name="connsiteX0" fmla="*/ 0 w 2992582"/>
              <a:gd name="connsiteY0" fmla="*/ 376590 h 624827"/>
              <a:gd name="connsiteX1" fmla="*/ 31173 w 2992582"/>
              <a:gd name="connsiteY1" fmla="*/ 522062 h 624827"/>
              <a:gd name="connsiteX2" fmla="*/ 176646 w 2992582"/>
              <a:gd name="connsiteY2" fmla="*/ 605190 h 624827"/>
              <a:gd name="connsiteX3" fmla="*/ 394855 w 2992582"/>
              <a:gd name="connsiteY3" fmla="*/ 615580 h 624827"/>
              <a:gd name="connsiteX4" fmla="*/ 665019 w 2992582"/>
              <a:gd name="connsiteY4" fmla="*/ 490890 h 624827"/>
              <a:gd name="connsiteX5" fmla="*/ 883228 w 2992582"/>
              <a:gd name="connsiteY5" fmla="*/ 355808 h 624827"/>
              <a:gd name="connsiteX6" fmla="*/ 1143000 w 2992582"/>
              <a:gd name="connsiteY6" fmla="*/ 231117 h 624827"/>
              <a:gd name="connsiteX7" fmla="*/ 1350819 w 2992582"/>
              <a:gd name="connsiteY7" fmla="*/ 189553 h 624827"/>
              <a:gd name="connsiteX8" fmla="*/ 1506682 w 2992582"/>
              <a:gd name="connsiteY8" fmla="*/ 147990 h 624827"/>
              <a:gd name="connsiteX9" fmla="*/ 1995055 w 2992582"/>
              <a:gd name="connsiteY9" fmla="*/ 54471 h 624827"/>
              <a:gd name="connsiteX10" fmla="*/ 2701637 w 2992582"/>
              <a:gd name="connsiteY10" fmla="*/ 2517 h 624827"/>
              <a:gd name="connsiteX11" fmla="*/ 2992582 w 2992582"/>
              <a:gd name="connsiteY11" fmla="*/ 12908 h 62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2582" h="624827">
                <a:moveTo>
                  <a:pt x="0" y="376590"/>
                </a:moveTo>
                <a:cubicBezTo>
                  <a:pt x="866" y="430276"/>
                  <a:pt x="1732" y="483962"/>
                  <a:pt x="31173" y="522062"/>
                </a:cubicBezTo>
                <a:cubicBezTo>
                  <a:pt x="60614" y="560162"/>
                  <a:pt x="116032" y="589604"/>
                  <a:pt x="176646" y="605190"/>
                </a:cubicBezTo>
                <a:cubicBezTo>
                  <a:pt x="237260" y="620776"/>
                  <a:pt x="313460" y="634630"/>
                  <a:pt x="394855" y="615580"/>
                </a:cubicBezTo>
                <a:cubicBezTo>
                  <a:pt x="476250" y="596530"/>
                  <a:pt x="583623" y="534185"/>
                  <a:pt x="665019" y="490890"/>
                </a:cubicBezTo>
                <a:cubicBezTo>
                  <a:pt x="746415" y="447595"/>
                  <a:pt x="803565" y="399103"/>
                  <a:pt x="883228" y="355808"/>
                </a:cubicBezTo>
                <a:cubicBezTo>
                  <a:pt x="962891" y="312513"/>
                  <a:pt x="1065068" y="258826"/>
                  <a:pt x="1143000" y="231117"/>
                </a:cubicBezTo>
                <a:cubicBezTo>
                  <a:pt x="1220932" y="203408"/>
                  <a:pt x="1290205" y="203407"/>
                  <a:pt x="1350819" y="189553"/>
                </a:cubicBezTo>
                <a:cubicBezTo>
                  <a:pt x="1411433" y="175698"/>
                  <a:pt x="1399309" y="170504"/>
                  <a:pt x="1506682" y="147990"/>
                </a:cubicBezTo>
                <a:cubicBezTo>
                  <a:pt x="1614055" y="125476"/>
                  <a:pt x="1795896" y="78716"/>
                  <a:pt x="1995055" y="54471"/>
                </a:cubicBezTo>
                <a:cubicBezTo>
                  <a:pt x="2194214" y="30225"/>
                  <a:pt x="2535383" y="9444"/>
                  <a:pt x="2701637" y="2517"/>
                </a:cubicBezTo>
                <a:cubicBezTo>
                  <a:pt x="2867891" y="-4410"/>
                  <a:pt x="2930236" y="4249"/>
                  <a:pt x="2992582" y="129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 flipH="1">
            <a:off x="4344071" y="1209535"/>
            <a:ext cx="503012" cy="893145"/>
            <a:chOff x="6525492" y="1400174"/>
            <a:chExt cx="581891" cy="1133476"/>
          </a:xfrm>
          <a:solidFill>
            <a:schemeClr val="bg1"/>
          </a:solidFill>
        </p:grpSpPr>
        <p:sp>
          <p:nvSpPr>
            <p:cNvPr id="85" name="Rectangle 84"/>
            <p:cNvSpPr/>
            <p:nvPr/>
          </p:nvSpPr>
          <p:spPr>
            <a:xfrm>
              <a:off x="6525492" y="1579418"/>
              <a:ext cx="581891" cy="9542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86" name="Trapezoid 85"/>
            <p:cNvSpPr/>
            <p:nvPr/>
          </p:nvSpPr>
          <p:spPr>
            <a:xfrm>
              <a:off x="6525492" y="1400174"/>
              <a:ext cx="581891" cy="179243"/>
            </a:xfrm>
            <a:prstGeom prst="trapezoid">
              <a:avLst>
                <a:gd name="adj" fmla="val 7977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</p:grpSp>
      <p:sp>
        <p:nvSpPr>
          <p:cNvPr id="87" name="Oval 86"/>
          <p:cNvSpPr/>
          <p:nvPr/>
        </p:nvSpPr>
        <p:spPr>
          <a:xfrm rot="16200000" flipH="1">
            <a:off x="4550132" y="3287502"/>
            <a:ext cx="142329" cy="766603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122954" y="2558462"/>
            <a:ext cx="2482830" cy="1"/>
          </a:xfrm>
          <a:prstGeom prst="straightConnector1">
            <a:avLst/>
          </a:prstGeom>
          <a:ln w="31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585186" y="2085297"/>
            <a:ext cx="648" cy="432659"/>
          </a:xfrm>
          <a:prstGeom prst="straightConnector1">
            <a:avLst/>
          </a:prstGeom>
          <a:ln w="31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4735837" y="2148599"/>
            <a:ext cx="9071" cy="1396312"/>
          </a:xfrm>
          <a:prstGeom prst="straightConnector1">
            <a:avLst/>
          </a:prstGeom>
          <a:ln w="31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679192" y="3792077"/>
            <a:ext cx="61180" cy="500339"/>
          </a:xfrm>
          <a:prstGeom prst="straightConnector1">
            <a:avLst/>
          </a:prstGeom>
          <a:ln w="31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 rot="16200000">
            <a:off x="2059217" y="1556400"/>
            <a:ext cx="5120067" cy="240212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4736806" y="4265955"/>
            <a:ext cx="1290857" cy="77703"/>
          </a:xfrm>
          <a:prstGeom prst="straightConnector1">
            <a:avLst/>
          </a:prstGeom>
          <a:ln w="31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16054" y="2263947"/>
            <a:ext cx="1373014" cy="5618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1200" dirty="0" smtClean="0">
                <a:solidFill>
                  <a:prstClr val="black"/>
                </a:solidFill>
              </a:rPr>
              <a:t>OPO SHG fs pulsed laser (80MHz)</a:t>
            </a:r>
          </a:p>
        </p:txBody>
      </p:sp>
      <p:cxnSp>
        <p:nvCxnSpPr>
          <p:cNvPr id="98" name="Straight Connector 97"/>
          <p:cNvCxnSpPr/>
          <p:nvPr/>
        </p:nvCxnSpPr>
        <p:spPr>
          <a:xfrm rot="16200000" flipH="1">
            <a:off x="4302859" y="3979677"/>
            <a:ext cx="564655" cy="564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 flipH="1">
            <a:off x="4308930" y="2312781"/>
            <a:ext cx="564655" cy="56465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4299401" y="3976846"/>
            <a:ext cx="564655" cy="56465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2898643" y="4260070"/>
            <a:ext cx="1339352" cy="5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82594" y="3852692"/>
            <a:ext cx="1570447" cy="798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1200" dirty="0" smtClean="0">
                <a:solidFill>
                  <a:prstClr val="black"/>
                </a:solidFill>
              </a:rPr>
              <a:t>Imaging Spectrometer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722649" y="2356272"/>
            <a:ext cx="83128" cy="377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83576" y="2356272"/>
            <a:ext cx="83128" cy="377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5400000" flipV="1">
            <a:off x="4577686" y="3008375"/>
            <a:ext cx="83128" cy="377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44705" y="3058474"/>
            <a:ext cx="7207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LP Filter</a:t>
            </a:r>
          </a:p>
        </p:txBody>
      </p:sp>
      <p:sp>
        <p:nvSpPr>
          <p:cNvPr id="59" name="Rectangle 58"/>
          <p:cNvSpPr/>
          <p:nvPr/>
        </p:nvSpPr>
        <p:spPr>
          <a:xfrm flipH="1">
            <a:off x="9861711" y="5499301"/>
            <a:ext cx="398818" cy="22404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16200000" flipH="1">
            <a:off x="9082498" y="4590589"/>
            <a:ext cx="45719" cy="16256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6200000" flipH="1">
            <a:off x="9082497" y="5098780"/>
            <a:ext cx="45719" cy="16256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 flipH="1">
            <a:off x="9664082" y="5527532"/>
            <a:ext cx="677586" cy="1693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836664" y="5450408"/>
            <a:ext cx="83128" cy="377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083059" y="5450408"/>
            <a:ext cx="83128" cy="377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602930" y="5066610"/>
            <a:ext cx="7943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LP Filters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352172" y="1871847"/>
            <a:ext cx="91342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Filters to clean pump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295866" y="3152847"/>
            <a:ext cx="54225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APDs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15662" y="207818"/>
            <a:ext cx="20292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prstClr val="black"/>
                </a:solidFill>
                <a:latin typeface="Calibri Light" panose="020F0302020204030204"/>
              </a:rPr>
              <a:t>Confocal Set-up</a:t>
            </a:r>
            <a:endParaRPr lang="en-AU" sz="40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07955" y="974518"/>
            <a:ext cx="766603" cy="102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082828" y="502277"/>
            <a:ext cx="121592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prstClr val="black"/>
                </a:solidFill>
              </a:rPr>
              <a:t>Sample on XYZ scanning stage</a:t>
            </a:r>
            <a:endParaRPr lang="en-AU" sz="1200" dirty="0">
              <a:solidFill>
                <a:prstClr val="black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9872375" y="1700021"/>
            <a:ext cx="2" cy="486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489650" y="1201840"/>
            <a:ext cx="100815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prstClr val="black"/>
                </a:solidFill>
              </a:rPr>
              <a:t>to </a:t>
            </a:r>
            <a:r>
              <a:rPr lang="en-AU" sz="1200" dirty="0" err="1">
                <a:solidFill>
                  <a:prstClr val="black"/>
                </a:solidFill>
              </a:rPr>
              <a:t>Labview</a:t>
            </a:r>
            <a:r>
              <a:rPr lang="en-AU" sz="1200" dirty="0">
                <a:solidFill>
                  <a:prstClr val="black"/>
                </a:solidFill>
              </a:rPr>
              <a:t> Interface</a:t>
            </a:r>
          </a:p>
        </p:txBody>
      </p:sp>
      <p:cxnSp>
        <p:nvCxnSpPr>
          <p:cNvPr id="89" name="Straight Arrow Connector 88"/>
          <p:cNvCxnSpPr>
            <a:stCxn id="74" idx="0"/>
            <a:endCxn id="73" idx="1"/>
          </p:cNvCxnSpPr>
          <p:nvPr/>
        </p:nvCxnSpPr>
        <p:spPr>
          <a:xfrm flipH="1" flipV="1">
            <a:off x="6630931" y="4541501"/>
            <a:ext cx="136132" cy="3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607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hBN</a:t>
            </a:r>
            <a:r>
              <a:rPr lang="en-AU" dirty="0" smtClean="0"/>
              <a:t> on Quartz: Area scanned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41" y="979714"/>
            <a:ext cx="5788800" cy="578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8" y="979714"/>
            <a:ext cx="5788800" cy="578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4886" y="6281057"/>
            <a:ext cx="96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M = 10X 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5828" y="6281057"/>
            <a:ext cx="115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M = 111X 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29000" y="3679371"/>
            <a:ext cx="5279571" cy="3156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0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9" y="1602998"/>
            <a:ext cx="3867152" cy="3867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0856" y="217715"/>
            <a:ext cx="72825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500" dirty="0" smtClean="0">
                <a:latin typeface="+mj-lt"/>
              </a:rPr>
              <a:t>532nm pump (0.2mW before objective)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500" dirty="0" smtClean="0">
                <a:latin typeface="+mj-lt"/>
              </a:rPr>
              <a:t>Nikon 60X 0.95NA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500" dirty="0" smtClean="0">
                <a:latin typeface="+mj-lt"/>
              </a:rPr>
              <a:t>75 micron pinhole</a:t>
            </a:r>
            <a:endParaRPr lang="en-AU" sz="25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90" y="1602998"/>
            <a:ext cx="3867152" cy="3867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690" y="5555291"/>
            <a:ext cx="324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VIS collection (650nm - ~850nm)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171542" y="5555291"/>
            <a:ext cx="244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NIR collection (&gt;900nm)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65" y="2163612"/>
            <a:ext cx="3857625" cy="260032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17979" y="4772102"/>
            <a:ext cx="185057" cy="1693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4409127" y="4866603"/>
            <a:ext cx="346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Anti-bunched emission observed in VIS but not </a:t>
            </a:r>
            <a:r>
              <a:rPr lang="en-AU" dirty="0" smtClean="0"/>
              <a:t>NIR</a:t>
            </a:r>
          </a:p>
          <a:p>
            <a:r>
              <a:rPr lang="en-AU" dirty="0" smtClean="0"/>
              <a:t>(same excitation conditions as above for coincidences, integration time 10 minutes, coincidence window 0.5ns)</a:t>
            </a:r>
            <a:endParaRPr lang="en-A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3036" y="4025900"/>
            <a:ext cx="3602264" cy="8308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166269" y="5107138"/>
            <a:ext cx="769444" cy="246221"/>
            <a:chOff x="3101975" y="5066657"/>
            <a:chExt cx="769444" cy="24622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101975" y="5108806"/>
              <a:ext cx="769444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36939" y="5066657"/>
              <a:ext cx="499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>
                  <a:solidFill>
                    <a:srgbClr val="FFFF00"/>
                  </a:solidFill>
                </a:rPr>
                <a:t>10um</a:t>
              </a:r>
              <a:endParaRPr lang="en-AU" sz="1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081544" y="5066657"/>
            <a:ext cx="769444" cy="246221"/>
            <a:chOff x="3101975" y="5066657"/>
            <a:chExt cx="769444" cy="246221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101975" y="5108806"/>
              <a:ext cx="769444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36939" y="5066657"/>
              <a:ext cx="499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>
                  <a:solidFill>
                    <a:srgbClr val="FFFF00"/>
                  </a:solidFill>
                </a:rPr>
                <a:t>10um</a:t>
              </a:r>
              <a:endParaRPr lang="en-AU" sz="1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4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67" y="1549934"/>
            <a:ext cx="5231866" cy="52318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0856" y="217715"/>
            <a:ext cx="72825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500" dirty="0" smtClean="0">
                <a:latin typeface="+mj-lt"/>
              </a:rPr>
              <a:t>680nm pump (2mW before objective)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500" dirty="0" smtClean="0">
                <a:latin typeface="+mj-lt"/>
              </a:rPr>
              <a:t>Olympus 100X (111X with Nikon tube lens) 0.85NA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500" dirty="0" smtClean="0">
                <a:latin typeface="+mj-lt"/>
              </a:rPr>
              <a:t>200 micron pinhole</a:t>
            </a:r>
            <a:endParaRPr lang="en-AU" sz="2500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2" y="1549934"/>
            <a:ext cx="5231866" cy="52318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60299" y="6412468"/>
            <a:ext cx="324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VIS collection (650nm - ~850nm)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6442" y="6412468"/>
            <a:ext cx="244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NIR collection (&gt;900nm)</a:t>
            </a:r>
            <a:endParaRPr lang="en-AU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42140" y="6535579"/>
            <a:ext cx="1307966" cy="246221"/>
            <a:chOff x="3153641" y="5452812"/>
            <a:chExt cx="1307966" cy="246221"/>
          </a:xfrm>
        </p:grpSpPr>
        <p:sp>
          <p:nvSpPr>
            <p:cNvPr id="20" name="TextBox 19"/>
            <p:cNvSpPr txBox="1"/>
            <p:nvPr/>
          </p:nvSpPr>
          <p:spPr>
            <a:xfrm>
              <a:off x="3557866" y="5452812"/>
              <a:ext cx="499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>
                  <a:solidFill>
                    <a:srgbClr val="FFFF00"/>
                  </a:solidFill>
                </a:rPr>
                <a:t>25um</a:t>
              </a:r>
              <a:endParaRPr lang="en-AU" sz="1000" dirty="0">
                <a:solidFill>
                  <a:srgbClr val="FFFF0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53641" y="5490198"/>
              <a:ext cx="1307966" cy="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536939" y="6535579"/>
            <a:ext cx="1307966" cy="246221"/>
            <a:chOff x="3153641" y="5452812"/>
            <a:chExt cx="1307966" cy="246221"/>
          </a:xfrm>
        </p:grpSpPr>
        <p:sp>
          <p:nvSpPr>
            <p:cNvPr id="30" name="TextBox 29"/>
            <p:cNvSpPr txBox="1"/>
            <p:nvPr/>
          </p:nvSpPr>
          <p:spPr>
            <a:xfrm>
              <a:off x="3557866" y="5452812"/>
              <a:ext cx="499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>
                  <a:solidFill>
                    <a:srgbClr val="FFFF00"/>
                  </a:solidFill>
                </a:rPr>
                <a:t>25um</a:t>
              </a:r>
              <a:endParaRPr lang="en-AU" sz="1000" dirty="0">
                <a:solidFill>
                  <a:srgbClr val="FFFF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153641" y="5490198"/>
              <a:ext cx="1307966" cy="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5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67" y="1549934"/>
            <a:ext cx="5231866" cy="52318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793" y="0"/>
            <a:ext cx="1115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+mj-lt"/>
              </a:rPr>
              <a:t>Anti-bunching in NIR emission: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+mj-lt"/>
              </a:rPr>
              <a:t>Id320 detector efficiency 20% @ 1550nm, dead time 2us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+mj-lt"/>
              </a:rPr>
              <a:t>680nm pump, 2mW before </a:t>
            </a:r>
            <a:r>
              <a:rPr lang="en-AU" sz="2400" dirty="0" smtClean="0">
                <a:latin typeface="+mj-lt"/>
              </a:rPr>
              <a:t>objective</a:t>
            </a:r>
            <a:r>
              <a:rPr lang="en-AU" sz="2400" smtClean="0">
                <a:latin typeface="+mj-lt"/>
              </a:rPr>
              <a:t>; collection&gt;750nm</a:t>
            </a:r>
            <a:endParaRPr lang="en-AU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+mj-lt"/>
              </a:rPr>
              <a:t>Integration time 4 </a:t>
            </a:r>
            <a:r>
              <a:rPr lang="en-AU" sz="2400" dirty="0" smtClean="0">
                <a:latin typeface="+mj-lt"/>
              </a:rPr>
              <a:t>hrs, coincidence window 0.5ns</a:t>
            </a:r>
            <a:endParaRPr lang="en-AU" sz="24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6442" y="6412468"/>
            <a:ext cx="244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NIR collection (&gt;900nm)</a:t>
            </a:r>
            <a:endParaRPr lang="en-AU" dirty="0">
              <a:solidFill>
                <a:srgbClr val="FFFF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536939" y="6535579"/>
            <a:ext cx="1307966" cy="246221"/>
            <a:chOff x="3153641" y="5452812"/>
            <a:chExt cx="1307966" cy="246221"/>
          </a:xfrm>
        </p:grpSpPr>
        <p:sp>
          <p:nvSpPr>
            <p:cNvPr id="30" name="TextBox 29"/>
            <p:cNvSpPr txBox="1"/>
            <p:nvPr/>
          </p:nvSpPr>
          <p:spPr>
            <a:xfrm>
              <a:off x="3557866" y="5452812"/>
              <a:ext cx="499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>
                  <a:solidFill>
                    <a:srgbClr val="FFFF00"/>
                  </a:solidFill>
                </a:rPr>
                <a:t>25um</a:t>
              </a:r>
              <a:endParaRPr lang="en-AU" sz="1000" dirty="0">
                <a:solidFill>
                  <a:srgbClr val="FFFF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153641" y="5490198"/>
              <a:ext cx="1307966" cy="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0" y="1582469"/>
            <a:ext cx="4838700" cy="2457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6626" y="4078128"/>
            <a:ext cx="3112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+mj-lt"/>
              </a:rPr>
              <a:t>(no background subtraction)</a:t>
            </a:r>
            <a:endParaRPr lang="en-AU" sz="16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0" y="4365991"/>
            <a:ext cx="4838700" cy="24574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793480" y="3268980"/>
            <a:ext cx="160020" cy="16002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>
            <a:stCxn id="3" idx="3"/>
          </p:cNvCxnSpPr>
          <p:nvPr/>
        </p:nvCxnSpPr>
        <p:spPr>
          <a:xfrm>
            <a:off x="5549980" y="2811194"/>
            <a:ext cx="3159680" cy="5035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4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66257"/>
            <a:ext cx="10515600" cy="752475"/>
          </a:xfrm>
        </p:spPr>
        <p:txBody>
          <a:bodyPr>
            <a:normAutofit/>
          </a:bodyPr>
          <a:lstStyle/>
          <a:p>
            <a:r>
              <a:rPr lang="en-AU" sz="3000" dirty="0" smtClean="0"/>
              <a:t>Further Work</a:t>
            </a:r>
            <a:endParaRPr lang="en-AU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04432"/>
            <a:ext cx="10058400" cy="4581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800" y="5221329"/>
            <a:ext cx="1031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Background should probably be retaken, for full 4hr length (above was coincidences over 10 minutes multiplied by 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should be the analytic expression for the fit function?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Most efficient pump wavelength was found to be 635nm, re-take at </a:t>
            </a:r>
            <a:r>
              <a:rPr lang="en-AU" smtClean="0"/>
              <a:t>this pump?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683000" y="730613"/>
            <a:ext cx="3860800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Basic background subtraction &amp; fit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420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250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NIR emission from hBN</vt:lpstr>
      <vt:lpstr>PowerPoint Presentation</vt:lpstr>
      <vt:lpstr>hBN on Quartz: Area scanned</vt:lpstr>
      <vt:lpstr>PowerPoint Presentation</vt:lpstr>
      <vt:lpstr>PowerPoint Presentation</vt:lpstr>
      <vt:lpstr>PowerPoint Presentation</vt:lpstr>
      <vt:lpstr>Further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 emission from hBN</dc:title>
  <dc:creator>Robin</dc:creator>
  <cp:lastModifiedBy>Robin</cp:lastModifiedBy>
  <cp:revision>24</cp:revision>
  <dcterms:created xsi:type="dcterms:W3CDTF">2016-07-04T09:57:12Z</dcterms:created>
  <dcterms:modified xsi:type="dcterms:W3CDTF">2016-07-06T12:56:08Z</dcterms:modified>
</cp:coreProperties>
</file>