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5"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3B4A24E-D42F-4C3A-8840-15C24CFE9A31}" type="datetimeFigureOut">
              <a:rPr lang="en-US" smtClean="0"/>
              <a:t>5/2/2016</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6D90DEC6-BBA1-491C-AABD-5B96A3AF42BD}"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3B4A24E-D42F-4C3A-8840-15C24CFE9A31}" type="datetimeFigureOut">
              <a:rPr lang="en-US" smtClean="0"/>
              <a:t>5/2/2016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D90DEC6-BBA1-491C-AABD-5B96A3AF42B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3B4A24E-D42F-4C3A-8840-15C24CFE9A31}" type="datetimeFigureOut">
              <a:rPr lang="en-US" smtClean="0"/>
              <a:t>5/2/2016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D90DEC6-BBA1-491C-AABD-5B96A3AF42B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3B4A24E-D42F-4C3A-8840-15C24CFE9A31}" type="datetimeFigureOut">
              <a:rPr lang="en-US" smtClean="0"/>
              <a:t>5/2/2016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D90DEC6-BBA1-491C-AABD-5B96A3AF42B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3B4A24E-D42F-4C3A-8840-15C24CFE9A31}" type="datetimeFigureOut">
              <a:rPr lang="en-US" smtClean="0"/>
              <a:t>5/2/2016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D90DEC6-BBA1-491C-AABD-5B96A3AF42BD}"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3B4A24E-D42F-4C3A-8840-15C24CFE9A31}" type="datetimeFigureOut">
              <a:rPr lang="en-US" smtClean="0"/>
              <a:t>5/2/2016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D90DEC6-BBA1-491C-AABD-5B96A3AF42B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3B4A24E-D42F-4C3A-8840-15C24CFE9A31}" type="datetimeFigureOut">
              <a:rPr lang="en-US" smtClean="0"/>
              <a:t>5/2/2016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6D90DEC6-BBA1-491C-AABD-5B96A3AF42B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3B4A24E-D42F-4C3A-8840-15C24CFE9A31}" type="datetimeFigureOut">
              <a:rPr lang="en-US" smtClean="0"/>
              <a:t>5/2/2016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6D90DEC6-BBA1-491C-AABD-5B96A3AF42B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3B4A24E-D42F-4C3A-8840-15C24CFE9A31}" type="datetimeFigureOut">
              <a:rPr lang="en-US" smtClean="0"/>
              <a:t>5/2/2016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6D90DEC6-BBA1-491C-AABD-5B96A3AF42BD}"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3B4A24E-D42F-4C3A-8840-15C24CFE9A31}" type="datetimeFigureOut">
              <a:rPr lang="en-US" smtClean="0"/>
              <a:t>5/2/2016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D90DEC6-BBA1-491C-AABD-5B96A3AF42B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3B4A24E-D42F-4C3A-8840-15C24CFE9A31}" type="datetimeFigureOut">
              <a:rPr lang="en-US" smtClean="0"/>
              <a:t>5/2/2016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D90DEC6-BBA1-491C-AABD-5B96A3AF42BD}"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3B4A24E-D42F-4C3A-8840-15C24CFE9A31}" type="datetimeFigureOut">
              <a:rPr lang="en-US" smtClean="0"/>
              <a:t>5/2/2016</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D90DEC6-BBA1-491C-AABD-5B96A3AF42BD}"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cikit-learn.org/stable/modules/generated/sklearn.tree.DecisionTreeClassifier.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IshaAg/Recommender-Systems---Automatic-Movie-Ratings-Prediction-using-Machine-Learning.gi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28" y="4357694"/>
            <a:ext cx="7406640" cy="1472184"/>
          </a:xfrm>
        </p:spPr>
        <p:txBody>
          <a:bodyPr>
            <a:noAutofit/>
          </a:bodyPr>
          <a:lstStyle/>
          <a:p>
            <a:pPr algn="ctr"/>
            <a:r>
              <a:rPr lang="en-IN" sz="4400" dirty="0" smtClean="0"/>
              <a:t/>
            </a:r>
            <a:br>
              <a:rPr lang="en-IN" sz="4400" dirty="0" smtClean="0"/>
            </a:br>
            <a:r>
              <a:rPr lang="en-IN" sz="4400" dirty="0" smtClean="0"/>
              <a:t/>
            </a:r>
            <a:br>
              <a:rPr lang="en-IN" sz="4400" dirty="0" smtClean="0"/>
            </a:br>
            <a:r>
              <a:rPr lang="en-IN" sz="4400" dirty="0" smtClean="0"/>
              <a:t/>
            </a:r>
            <a:br>
              <a:rPr lang="en-IN" sz="4400" dirty="0" smtClean="0"/>
            </a:br>
            <a:r>
              <a:rPr lang="en-IN" sz="4400" dirty="0" smtClean="0"/>
              <a:t/>
            </a:r>
            <a:br>
              <a:rPr lang="en-IN" sz="4400" dirty="0" smtClean="0"/>
            </a:br>
            <a:r>
              <a:rPr lang="en-IN" sz="4400" dirty="0" smtClean="0"/>
              <a:t>  </a:t>
            </a:r>
            <a:br>
              <a:rPr lang="en-IN" sz="4400" dirty="0" smtClean="0"/>
            </a:br>
            <a:r>
              <a:rPr lang="en-IN" sz="4400" dirty="0" smtClean="0"/>
              <a:t/>
            </a:r>
            <a:br>
              <a:rPr lang="en-IN" sz="4400" dirty="0" smtClean="0"/>
            </a:br>
            <a:r>
              <a:rPr lang="en-IN" sz="4400" dirty="0" smtClean="0"/>
              <a:t>CSE :291</a:t>
            </a:r>
            <a:br>
              <a:rPr lang="en-IN" sz="4400" dirty="0" smtClean="0"/>
            </a:br>
            <a:r>
              <a:rPr lang="en-IN" sz="4000" dirty="0" smtClean="0"/>
              <a:t>Exploratory Project</a:t>
            </a:r>
            <a:br>
              <a:rPr lang="en-IN" sz="4000" dirty="0" smtClean="0"/>
            </a:br>
            <a:r>
              <a:rPr lang="en-IN" sz="4400" dirty="0" smtClean="0"/>
              <a:t/>
            </a:r>
            <a:br>
              <a:rPr lang="en-IN" sz="4400" dirty="0" smtClean="0"/>
            </a:br>
            <a:r>
              <a:rPr lang="en-IN" sz="4400" dirty="0" smtClean="0"/>
              <a:t>RECOMMENDER SYSTEMS –</a:t>
            </a:r>
            <a:br>
              <a:rPr lang="en-IN" sz="4400" dirty="0" smtClean="0"/>
            </a:br>
            <a:r>
              <a:rPr lang="en-IN" sz="4400" dirty="0" smtClean="0"/>
              <a:t>Automatic Movie Rating Prediction Using Machine Learning</a:t>
            </a:r>
            <a:br>
              <a:rPr lang="en-IN" sz="4400" dirty="0" smtClean="0"/>
            </a:br>
            <a:endParaRPr lang="en-IN"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1714480" y="428604"/>
            <a:ext cx="9144000" cy="45720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Calibri" pitchFamily="34" charset="0"/>
                <a:cs typeface="Times New Roman" pitchFamily="18" charset="0"/>
              </a:rPr>
              <a:t>The screenshot below shows the </a:t>
            </a:r>
            <a:r>
              <a:rPr kumimoji="0" lang="en-US" sz="1600" b="1" i="0" u="none" strike="noStrike" cap="none" normalizeH="0" baseline="0" smtClean="0">
                <a:ln>
                  <a:noFill/>
                </a:ln>
                <a:solidFill>
                  <a:srgbClr val="000000"/>
                </a:solidFill>
                <a:effectLst/>
                <a:latin typeface="Calibri" pitchFamily="34" charset="0"/>
                <a:ea typeface="Calibri" pitchFamily="34" charset="0"/>
                <a:cs typeface="Times New Roman" pitchFamily="18" charset="0"/>
              </a:rPr>
              <a:t>absolute error = 0.6002</a:t>
            </a:r>
            <a:r>
              <a:rPr kumimoji="0" lang="en-US" sz="1600" b="0" i="0" u="none" strike="noStrike" cap="none" normalizeH="0" baseline="0" smtClean="0">
                <a:ln>
                  <a:noFill/>
                </a:ln>
                <a:solidFill>
                  <a:srgbClr val="000000"/>
                </a:solidFill>
                <a:effectLst/>
                <a:latin typeface="Calibri" pitchFamily="34" charset="0"/>
                <a:ea typeface="Calibri" pitchFamily="34" charset="0"/>
                <a:cs typeface="Times New Roman" pitchFamily="18"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 name="Picture 2" descr="C:\Users\dell\Downloads\Screenshot (84).pn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224087" y="1703156"/>
            <a:ext cx="4695825" cy="34516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357166"/>
            <a:ext cx="6929486" cy="6001643"/>
          </a:xfrm>
          <a:prstGeom prst="rect">
            <a:avLst/>
          </a:prstGeom>
          <a:noFill/>
        </p:spPr>
        <p:txBody>
          <a:bodyPr wrap="square" rtlCol="0">
            <a:spAutoFit/>
          </a:bodyPr>
          <a:lstStyle/>
          <a:p>
            <a:r>
              <a:rPr lang="en-IN" sz="2400" u="sng" dirty="0" smtClean="0"/>
              <a:t>DECISION TREE</a:t>
            </a:r>
            <a:r>
              <a:rPr lang="en-IN" sz="2000" dirty="0" smtClean="0"/>
              <a:t> </a:t>
            </a:r>
            <a:r>
              <a:rPr lang="en-IN" dirty="0" smtClean="0"/>
              <a:t>: </a:t>
            </a:r>
          </a:p>
          <a:p>
            <a:endParaRPr lang="en-IN" dirty="0"/>
          </a:p>
          <a:p>
            <a:pPr>
              <a:buFont typeface="Arial" pitchFamily="34" charset="0"/>
              <a:buChar char="•"/>
            </a:pPr>
            <a:r>
              <a:rPr lang="en-US" dirty="0"/>
              <a:t>Decision tree is a Content-based filtering approach which recommends items based on the comparison between item attributes and user preferences</a:t>
            </a:r>
            <a:r>
              <a:rPr lang="en-US" dirty="0" smtClean="0"/>
              <a:t>.</a:t>
            </a:r>
          </a:p>
          <a:p>
            <a:pPr>
              <a:buFont typeface="Arial" pitchFamily="34" charset="0"/>
              <a:buChar char="•"/>
            </a:pPr>
            <a:endParaRPr lang="en-US" dirty="0"/>
          </a:p>
          <a:p>
            <a:pPr>
              <a:buFont typeface="Arial" pitchFamily="34" charset="0"/>
              <a:buChar char="•"/>
            </a:pPr>
            <a:r>
              <a:rPr lang="en-US" dirty="0"/>
              <a:t>The attributes of the movie used in this paper are: Genres, Actors, Directors and Movie Location. User profile is represented by the decision tree created for each user</a:t>
            </a:r>
            <a:r>
              <a:rPr lang="en-US" dirty="0" smtClean="0"/>
              <a:t>.</a:t>
            </a:r>
          </a:p>
          <a:p>
            <a:pPr>
              <a:buFont typeface="Arial" pitchFamily="34" charset="0"/>
              <a:buChar char="•"/>
            </a:pPr>
            <a:endParaRPr lang="en-US" dirty="0"/>
          </a:p>
          <a:p>
            <a:pPr>
              <a:buFont typeface="Arial" pitchFamily="34" charset="0"/>
              <a:buChar char="•"/>
            </a:pPr>
            <a:r>
              <a:rPr lang="en-US" dirty="0"/>
              <a:t>Decision Tree is the supervised learning algorithm which is used for classification and regression</a:t>
            </a:r>
            <a:r>
              <a:rPr lang="en-US" dirty="0" smtClean="0"/>
              <a:t>.</a:t>
            </a:r>
          </a:p>
          <a:p>
            <a:pPr>
              <a:buFont typeface="Arial" pitchFamily="34" charset="0"/>
              <a:buChar char="•"/>
            </a:pPr>
            <a:endParaRPr lang="en-US" dirty="0"/>
          </a:p>
          <a:p>
            <a:pPr>
              <a:buFont typeface="Arial" pitchFamily="34" charset="0"/>
              <a:buChar char="•"/>
            </a:pPr>
            <a:r>
              <a:rPr lang="en-US" dirty="0"/>
              <a:t>The  goal is to create a model that predicts the value of a target variable by learning simple decision rules inferred from the data features</a:t>
            </a:r>
            <a:r>
              <a:rPr lang="en-US" dirty="0" smtClean="0"/>
              <a:t>.</a:t>
            </a:r>
          </a:p>
          <a:p>
            <a:pPr>
              <a:buFont typeface="Arial" pitchFamily="34" charset="0"/>
              <a:buChar char="•"/>
            </a:pPr>
            <a:endParaRPr lang="en-US" dirty="0"/>
          </a:p>
          <a:p>
            <a:pPr>
              <a:buFont typeface="Arial" pitchFamily="34" charset="0"/>
              <a:buChar char="•"/>
            </a:pPr>
            <a:r>
              <a:rPr lang="en-US" dirty="0"/>
              <a:t>Tree models where the target variable can take a finite set of values are called classification trees</a:t>
            </a:r>
            <a:r>
              <a:rPr lang="en-US" dirty="0" smtClean="0"/>
              <a:t>.</a:t>
            </a:r>
          </a:p>
          <a:p>
            <a:pPr>
              <a:buFont typeface="Arial" pitchFamily="34" charset="0"/>
              <a:buChar char="•"/>
            </a:pPr>
            <a:endParaRPr lang="en-US" dirty="0"/>
          </a:p>
          <a:p>
            <a:pPr>
              <a:buFont typeface="Arial" pitchFamily="34" charset="0"/>
              <a:buChar char="•"/>
            </a:pPr>
            <a:r>
              <a:rPr lang="en-US" dirty="0"/>
              <a:t>Inbuilt Implementation of </a:t>
            </a:r>
            <a:r>
              <a:rPr lang="en-US" dirty="0" err="1"/>
              <a:t>DecisionTreeClassifier</a:t>
            </a:r>
            <a:r>
              <a:rPr lang="en-US" dirty="0"/>
              <a:t> from the </a:t>
            </a:r>
            <a:r>
              <a:rPr lang="en-US" dirty="0" err="1"/>
              <a:t>scikitlibrary</a:t>
            </a:r>
            <a:r>
              <a:rPr lang="en-US" dirty="0"/>
              <a:t>(in Python) is used.</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604" y="214290"/>
            <a:ext cx="6715172" cy="6986528"/>
          </a:xfrm>
          <a:prstGeom prst="rect">
            <a:avLst/>
          </a:prstGeom>
          <a:noFill/>
        </p:spPr>
        <p:txBody>
          <a:bodyPr wrap="square" rtlCol="0">
            <a:spAutoFit/>
          </a:bodyPr>
          <a:lstStyle/>
          <a:p>
            <a:pPr>
              <a:buFont typeface="Arial" pitchFamily="34" charset="0"/>
              <a:buChar char="•"/>
            </a:pPr>
            <a:r>
              <a:rPr lang="en-US" dirty="0"/>
              <a:t>The goal is to create a model that predicts the value of a target variable based on several input variables</a:t>
            </a:r>
            <a:r>
              <a:rPr lang="en-US" dirty="0" smtClean="0"/>
              <a:t>.</a:t>
            </a:r>
          </a:p>
          <a:p>
            <a:pPr>
              <a:buFont typeface="Arial" pitchFamily="34" charset="0"/>
              <a:buChar char="•"/>
            </a:pPr>
            <a:endParaRPr lang="en-US" dirty="0"/>
          </a:p>
          <a:p>
            <a:pPr>
              <a:buFont typeface="Arial" pitchFamily="34" charset="0"/>
              <a:buChar char="•"/>
            </a:pPr>
            <a:r>
              <a:rPr lang="en-US" dirty="0"/>
              <a:t>Each interior node corresponds to one of the input variables; there are edges to children for each of the possible values of that input variable</a:t>
            </a:r>
            <a:r>
              <a:rPr lang="en-US" dirty="0" smtClean="0"/>
              <a:t>.</a:t>
            </a:r>
          </a:p>
          <a:p>
            <a:pPr>
              <a:buFont typeface="Arial" pitchFamily="34" charset="0"/>
              <a:buChar char="•"/>
            </a:pPr>
            <a:endParaRPr lang="en-US" dirty="0"/>
          </a:p>
          <a:p>
            <a:pPr>
              <a:buFont typeface="Arial" pitchFamily="34" charset="0"/>
              <a:buChar char="•"/>
            </a:pPr>
            <a:r>
              <a:rPr lang="en-US" dirty="0"/>
              <a:t>Each leaf represents a value of the target variable given the values of the input variables represented by the path from the root to the leaf</a:t>
            </a:r>
            <a:r>
              <a:rPr lang="en-US" dirty="0" smtClean="0"/>
              <a:t>.</a:t>
            </a:r>
          </a:p>
          <a:p>
            <a:pPr>
              <a:buFont typeface="Arial" pitchFamily="34" charset="0"/>
              <a:buChar char="•"/>
            </a:pPr>
            <a:endParaRPr lang="en-US" dirty="0"/>
          </a:p>
          <a:p>
            <a:pPr>
              <a:buFont typeface="Arial" pitchFamily="34" charset="0"/>
              <a:buChar char="•"/>
            </a:pPr>
            <a:r>
              <a:rPr lang="en-US" dirty="0" err="1">
                <a:hlinkClick r:id="rId2" tooltip="sklearn.tree.DecisionTreeClassifier"/>
              </a:rPr>
              <a:t>DecisionTreeClassifier</a:t>
            </a:r>
            <a:r>
              <a:rPr lang="en-US" dirty="0"/>
              <a:t> is capable of both binary (where the labels are [-1, 1]) classification and multiclass (where the labels are [0, ..., K-1]) classification</a:t>
            </a:r>
            <a:r>
              <a:rPr lang="en-US" dirty="0" smtClean="0"/>
              <a:t>.</a:t>
            </a:r>
          </a:p>
          <a:p>
            <a:pPr>
              <a:buFont typeface="Arial" pitchFamily="34" charset="0"/>
              <a:buChar char="•"/>
            </a:pPr>
            <a:endParaRPr lang="en-US" dirty="0"/>
          </a:p>
          <a:p>
            <a:pPr>
              <a:buFont typeface="Arial" pitchFamily="34" charset="0"/>
              <a:buChar char="•"/>
            </a:pPr>
            <a:r>
              <a:rPr lang="en-US" dirty="0" err="1">
                <a:hlinkClick r:id="rId2" tooltip="sklearn.tree.DecisionTreeClassifier"/>
              </a:rPr>
              <a:t>DecisionTreeClassifier</a:t>
            </a:r>
            <a:r>
              <a:rPr lang="en-US" dirty="0"/>
              <a:t> takes as input two arrays: an array X, sparse or dense, of size[</a:t>
            </a:r>
            <a:r>
              <a:rPr lang="en-US" dirty="0" err="1"/>
              <a:t>n_samples</a:t>
            </a:r>
            <a:r>
              <a:rPr lang="en-US" dirty="0"/>
              <a:t>, </a:t>
            </a:r>
            <a:r>
              <a:rPr lang="en-US" dirty="0" err="1"/>
              <a:t>n_features</a:t>
            </a:r>
            <a:r>
              <a:rPr lang="en-US" dirty="0"/>
              <a:t>] holding the training samples, and an array Y of integer values, size [</a:t>
            </a:r>
            <a:r>
              <a:rPr lang="en-US" dirty="0" err="1"/>
              <a:t>n_samples</a:t>
            </a:r>
            <a:r>
              <a:rPr lang="en-US" dirty="0"/>
              <a:t>], holding the class labels for the training samples</a:t>
            </a:r>
            <a:r>
              <a:rPr lang="en-US" dirty="0" smtClean="0"/>
              <a:t>.</a:t>
            </a:r>
          </a:p>
          <a:p>
            <a:pPr>
              <a:buFont typeface="Arial" pitchFamily="34" charset="0"/>
              <a:buChar char="•"/>
            </a:pPr>
            <a:endParaRPr lang="en-US" dirty="0"/>
          </a:p>
          <a:p>
            <a:pPr>
              <a:buFont typeface="Arial" pitchFamily="34" charset="0"/>
              <a:buChar char="•"/>
            </a:pPr>
            <a:r>
              <a:rPr lang="en-US" dirty="0"/>
              <a:t>After being fitted, the model can then be used to predict the class of samples</a:t>
            </a:r>
            <a:r>
              <a:rPr lang="en-US" dirty="0" smtClean="0"/>
              <a:t>.</a:t>
            </a:r>
          </a:p>
          <a:p>
            <a:pPr>
              <a:buFont typeface="Arial" pitchFamily="34" charset="0"/>
              <a:buChar char="•"/>
            </a:pPr>
            <a:endParaRPr lang="en-US" dirty="0"/>
          </a:p>
          <a:p>
            <a:pPr>
              <a:buFont typeface="Arial" pitchFamily="34" charset="0"/>
              <a:buChar char="•"/>
            </a:pPr>
            <a:r>
              <a:rPr lang="en-US" dirty="0"/>
              <a:t>Ratings are predicted and the movies are recommended accordingly.</a:t>
            </a:r>
            <a:endParaRPr lang="en-IN" dirty="0"/>
          </a:p>
          <a:p>
            <a:pPr>
              <a:buFont typeface="Arial" pitchFamily="34" charset="0"/>
              <a:buChar char="•"/>
            </a:pPr>
            <a:endParaRPr lang="en-US" dirty="0" smtClean="0"/>
          </a:p>
          <a:p>
            <a:pPr>
              <a:buFont typeface="Arial" pitchFamily="34" charset="0"/>
              <a:buChar char="•"/>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0166" y="642918"/>
            <a:ext cx="7215238" cy="2308324"/>
          </a:xfrm>
          <a:prstGeom prst="rect">
            <a:avLst/>
          </a:prstGeom>
          <a:noFill/>
        </p:spPr>
        <p:txBody>
          <a:bodyPr wrap="square" rtlCol="0">
            <a:spAutoFit/>
          </a:bodyPr>
          <a:lstStyle/>
          <a:p>
            <a:r>
              <a:rPr lang="en-IN" u="sng" dirty="0" smtClean="0"/>
              <a:t>Decision Tree Result</a:t>
            </a:r>
            <a:r>
              <a:rPr lang="en-IN" dirty="0" smtClean="0"/>
              <a:t> :</a:t>
            </a:r>
          </a:p>
          <a:p>
            <a:endParaRPr lang="en-IN" dirty="0"/>
          </a:p>
          <a:p>
            <a:endParaRPr lang="en-IN" dirty="0" smtClean="0"/>
          </a:p>
          <a:p>
            <a:r>
              <a:rPr lang="en-US" dirty="0"/>
              <a:t>The screenshot below shows the recommendations made to a specific user (User No-75</a:t>
            </a:r>
            <a:r>
              <a:rPr lang="en-US" dirty="0" smtClean="0"/>
              <a:t>):</a:t>
            </a:r>
          </a:p>
          <a:p>
            <a:endParaRPr lang="en-US" dirty="0"/>
          </a:p>
          <a:p>
            <a:endParaRPr lang="en-IN" dirty="0"/>
          </a:p>
          <a:p>
            <a:r>
              <a:rPr lang="en-IN" dirty="0" smtClean="0"/>
              <a:t> </a:t>
            </a:r>
            <a:endParaRPr lang="en-IN" dirty="0"/>
          </a:p>
        </p:txBody>
      </p:sp>
      <p:pic>
        <p:nvPicPr>
          <p:cNvPr id="5" name="Picture 4" descr="C:\Users\dell\Downloads\Screenshot (32).pn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509837" y="2343150"/>
            <a:ext cx="4124325" cy="217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1214414" y="285728"/>
            <a:ext cx="7456850" cy="5847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The screenshot below shows the </a:t>
            </a:r>
            <a:r>
              <a:rPr kumimoji="0" lang="en-US" sz="16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absolute error</a:t>
            </a:r>
            <a:r>
              <a:rPr kumimoji="0" lang="en-US" sz="16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of </a:t>
            </a:r>
            <a:r>
              <a:rPr kumimoji="0" lang="en-US" sz="16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0.8793</a:t>
            </a:r>
            <a:r>
              <a:rPr kumimoji="0" lang="en-US" sz="16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approx. 2000 users(</a:t>
            </a:r>
            <a:r>
              <a:rPr kumimoji="0" lang="en-US" sz="16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without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varying the random variable</a:t>
            </a:r>
            <a:r>
              <a:rPr kumimoji="0" lang="en-US" sz="16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C:\Users\dell\Downloads\Screenshot (34).pn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900237" y="1943100"/>
            <a:ext cx="5343525" cy="2971800"/>
          </a:xfrm>
          <a:prstGeom prst="rect">
            <a:avLst/>
          </a:prstGeom>
          <a:noFill/>
          <a:ln>
            <a:noFill/>
          </a:ln>
        </p:spPr>
      </p:pic>
      <p:sp>
        <p:nvSpPr>
          <p:cNvPr id="28674" name="Rectangle 2"/>
          <p:cNvSpPr>
            <a:spLocks noChangeArrowheads="1"/>
          </p:cNvSpPr>
          <p:nvPr/>
        </p:nvSpPr>
        <p:spPr bwMode="auto">
          <a:xfrm>
            <a:off x="1071538" y="5429264"/>
            <a:ext cx="9144000" cy="45720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The </a:t>
            </a:r>
            <a:r>
              <a:rPr kumimoji="0" lang="en-US" sz="16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absolute error </a:t>
            </a:r>
            <a:r>
              <a:rPr kumimoji="0" lang="en-US" sz="16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for</a:t>
            </a:r>
            <a:r>
              <a:rPr kumimoji="0" lang="en-US" sz="16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one user </a:t>
            </a:r>
            <a:r>
              <a:rPr kumimoji="0" lang="en-US" sz="16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when we </a:t>
            </a:r>
            <a:r>
              <a:rPr kumimoji="0" lang="en-US" sz="16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iterate the random variable </a:t>
            </a:r>
            <a:r>
              <a:rPr kumimoji="0" lang="en-US" sz="16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from </a:t>
            </a:r>
            <a:r>
              <a:rPr kumimoji="0" lang="en-US" sz="16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1 to 1000 </a:t>
            </a:r>
            <a:r>
              <a:rPr kumimoji="0" lang="en-US" sz="16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a:t>
            </a:r>
            <a:r>
              <a:rPr kumimoji="0" lang="en-US" sz="16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0.46.</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52" y="714356"/>
            <a:ext cx="7500990" cy="3693319"/>
          </a:xfrm>
          <a:prstGeom prst="rect">
            <a:avLst/>
          </a:prstGeom>
          <a:noFill/>
        </p:spPr>
        <p:txBody>
          <a:bodyPr wrap="square" rtlCol="0">
            <a:spAutoFit/>
          </a:bodyPr>
          <a:lstStyle/>
          <a:p>
            <a:r>
              <a:rPr lang="en-IN" sz="2000" u="sng" dirty="0" smtClean="0"/>
              <a:t>CONCLUSION</a:t>
            </a:r>
            <a:r>
              <a:rPr lang="en-IN" dirty="0" smtClean="0"/>
              <a:t> :</a:t>
            </a:r>
          </a:p>
          <a:p>
            <a:endParaRPr lang="en-IN" dirty="0"/>
          </a:p>
          <a:p>
            <a:pPr algn="just"/>
            <a:r>
              <a:rPr lang="en-US" dirty="0"/>
              <a:t>The Bayesian method (Personality Diagnosis) and Decision Tree method (classification) were implemented and their corresponding errors were calculated. Our next goal will be to implement to calculate the absolute error in Decision Tree for approx. 2000 users by iterating the random variable from 1 to 1000. Further we will implement Neural Network Method and then compare the results.</a:t>
            </a:r>
            <a:endParaRPr lang="en-IN" dirty="0"/>
          </a:p>
          <a:p>
            <a:pPr algn="just"/>
            <a:r>
              <a:rPr lang="en-US" dirty="0"/>
              <a:t>The link to the whole code of the project on </a:t>
            </a:r>
            <a:r>
              <a:rPr lang="en-US" dirty="0" err="1"/>
              <a:t>Githubis</a:t>
            </a:r>
            <a:r>
              <a:rPr lang="en-US" dirty="0"/>
              <a:t> :</a:t>
            </a:r>
            <a:r>
              <a:rPr lang="en-US" u="sng" dirty="0">
                <a:hlinkClick r:id="rId2"/>
              </a:rPr>
              <a:t>https://github.com/IshaAg/Recommender-Systems---Automatic-Movie-Ratings-Prediction-using-Machine-Learning.git</a:t>
            </a:r>
            <a:endParaRPr lang="en-IN" dirty="0"/>
          </a:p>
          <a:p>
            <a:r>
              <a:rPr lang="en-IN" dirty="0" smtClean="0"/>
              <a:t> </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1670" y="1357298"/>
            <a:ext cx="5214974" cy="3477875"/>
          </a:xfrm>
          <a:prstGeom prst="rect">
            <a:avLst/>
          </a:prstGeom>
          <a:noFill/>
        </p:spPr>
        <p:txBody>
          <a:bodyPr wrap="square" rtlCol="0">
            <a:spAutoFit/>
          </a:bodyPr>
          <a:lstStyle/>
          <a:p>
            <a:pPr algn="ctr"/>
            <a:r>
              <a:rPr lang="en-IN" sz="2400" dirty="0" smtClean="0"/>
              <a:t>Submitted By :</a:t>
            </a:r>
          </a:p>
          <a:p>
            <a:pPr algn="ctr"/>
            <a:endParaRPr lang="en-IN" sz="2400" dirty="0"/>
          </a:p>
          <a:p>
            <a:pPr algn="ctr"/>
            <a:r>
              <a:rPr lang="en-IN" sz="2400" dirty="0" smtClean="0"/>
              <a:t>Robin </a:t>
            </a:r>
            <a:r>
              <a:rPr lang="en-IN" sz="2400" dirty="0" err="1" smtClean="0"/>
              <a:t>Chawla</a:t>
            </a:r>
            <a:r>
              <a:rPr lang="en-IN" sz="2400" dirty="0" smtClean="0"/>
              <a:t>  14075046</a:t>
            </a:r>
          </a:p>
          <a:p>
            <a:pPr algn="ctr"/>
            <a:r>
              <a:rPr lang="en-IN" sz="2400" dirty="0" smtClean="0"/>
              <a:t>Virat </a:t>
            </a:r>
            <a:r>
              <a:rPr lang="en-IN" sz="2400" dirty="0" err="1" smtClean="0"/>
              <a:t>Bansal</a:t>
            </a:r>
            <a:r>
              <a:rPr lang="en-IN" sz="2400" dirty="0" smtClean="0"/>
              <a:t>     14075058</a:t>
            </a:r>
          </a:p>
          <a:p>
            <a:pPr algn="ctr"/>
            <a:r>
              <a:rPr lang="en-IN" sz="2400" dirty="0" err="1" smtClean="0"/>
              <a:t>Isha</a:t>
            </a:r>
            <a:r>
              <a:rPr lang="en-IN" sz="2400" dirty="0" smtClean="0"/>
              <a:t> </a:t>
            </a:r>
            <a:r>
              <a:rPr lang="en-IN" sz="2400" dirty="0" err="1" smtClean="0"/>
              <a:t>Agarwal</a:t>
            </a:r>
            <a:r>
              <a:rPr lang="en-IN" sz="2400" dirty="0" smtClean="0"/>
              <a:t>    14075063</a:t>
            </a:r>
          </a:p>
          <a:p>
            <a:pPr algn="ctr"/>
            <a:endParaRPr lang="en-IN" sz="2400" dirty="0"/>
          </a:p>
          <a:p>
            <a:pPr algn="ctr"/>
            <a:endParaRPr lang="en-IN" sz="2400" dirty="0" smtClean="0"/>
          </a:p>
          <a:p>
            <a:pPr algn="ctr"/>
            <a:r>
              <a:rPr lang="en-IN" sz="2400" dirty="0" smtClean="0"/>
              <a:t>Under Guidance of </a:t>
            </a:r>
          </a:p>
          <a:p>
            <a:pPr algn="ctr"/>
            <a:r>
              <a:rPr lang="en-IN" sz="2800" dirty="0" smtClean="0"/>
              <a:t>Prof.  </a:t>
            </a:r>
            <a:r>
              <a:rPr lang="en-IN" sz="2800" dirty="0" err="1" smtClean="0"/>
              <a:t>K.K.Shukla</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714356"/>
            <a:ext cx="6429420" cy="4339650"/>
          </a:xfrm>
          <a:prstGeom prst="rect">
            <a:avLst/>
          </a:prstGeom>
          <a:noFill/>
        </p:spPr>
        <p:txBody>
          <a:bodyPr wrap="square" rtlCol="0">
            <a:spAutoFit/>
          </a:bodyPr>
          <a:lstStyle/>
          <a:p>
            <a:pPr algn="just"/>
            <a:r>
              <a:rPr lang="en-IN" sz="2400" u="sng" dirty="0" smtClean="0"/>
              <a:t>INTRODUCTION</a:t>
            </a:r>
            <a:r>
              <a:rPr lang="en-IN" sz="2400" dirty="0" smtClean="0"/>
              <a:t> :</a:t>
            </a:r>
            <a:endParaRPr lang="en-IN" dirty="0" smtClean="0"/>
          </a:p>
          <a:p>
            <a:pPr algn="just"/>
            <a:endParaRPr lang="en-IN" dirty="0"/>
          </a:p>
          <a:p>
            <a:pPr algn="just"/>
            <a:r>
              <a:rPr lang="en-US" b="1" dirty="0"/>
              <a:t>Recommender systems</a:t>
            </a:r>
            <a:r>
              <a:rPr lang="en-US" dirty="0"/>
              <a:t> that model users and their interests are often used to improve various user services. Such systems are based on automatic prediction of user ratings of the items provided by the service. In this work, we implemented two machine learning methods for </a:t>
            </a:r>
            <a:r>
              <a:rPr lang="en-US" b="1" dirty="0"/>
              <a:t>automatic ratings</a:t>
            </a:r>
            <a:r>
              <a:rPr lang="en-US" dirty="0"/>
              <a:t> </a:t>
            </a:r>
            <a:r>
              <a:rPr lang="en-US" b="1" dirty="0"/>
              <a:t>prediction</a:t>
            </a:r>
            <a:r>
              <a:rPr lang="en-US" dirty="0"/>
              <a:t> in the domain of movie ratings. The chosen methods are based on various approaches describes in related papers. During the prediction process both the user and item features can be used. Data was gathered from the publicly available </a:t>
            </a:r>
            <a:r>
              <a:rPr lang="en-US" b="1" dirty="0"/>
              <a:t>movie database </a:t>
            </a:r>
            <a:r>
              <a:rPr lang="en-US" b="1" dirty="0" err="1"/>
              <a:t>IMDb</a:t>
            </a:r>
            <a:r>
              <a:rPr lang="en-US" dirty="0"/>
              <a:t>. The report encompasses the implementation of the chosen methods and their evaluation using gathered data. The results of both the methods are then compared.</a:t>
            </a:r>
            <a:endParaRPr lang="en-IN" dirty="0"/>
          </a:p>
          <a:p>
            <a:pPr algn="just"/>
            <a:endParaRPr lang="en-I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52" y="428604"/>
            <a:ext cx="7286676" cy="5632311"/>
          </a:xfrm>
          <a:prstGeom prst="rect">
            <a:avLst/>
          </a:prstGeom>
          <a:noFill/>
        </p:spPr>
        <p:txBody>
          <a:bodyPr wrap="square" rtlCol="0">
            <a:spAutoFit/>
          </a:bodyPr>
          <a:lstStyle/>
          <a:p>
            <a:r>
              <a:rPr lang="en-IN" sz="2000" u="sng" dirty="0" smtClean="0"/>
              <a:t>BACKGROUND </a:t>
            </a:r>
            <a:r>
              <a:rPr lang="en-IN" sz="2000" dirty="0" smtClean="0"/>
              <a:t>: </a:t>
            </a:r>
            <a:endParaRPr lang="en-IN" dirty="0" smtClean="0"/>
          </a:p>
          <a:p>
            <a:endParaRPr lang="en-IN" dirty="0"/>
          </a:p>
          <a:p>
            <a:pPr>
              <a:buFont typeface="Arial" pitchFamily="34" charset="0"/>
              <a:buChar char="•"/>
            </a:pPr>
            <a:r>
              <a:rPr lang="en-US" dirty="0"/>
              <a:t>Automatic ratings prediction systems determine a possible user rating for a specific item using a set of chosen features. </a:t>
            </a:r>
            <a:endParaRPr lang="en-US" dirty="0" smtClean="0"/>
          </a:p>
          <a:p>
            <a:pPr>
              <a:buFont typeface="Arial" pitchFamily="34" charset="0"/>
              <a:buChar char="•"/>
            </a:pPr>
            <a:endParaRPr lang="en-US" dirty="0"/>
          </a:p>
          <a:p>
            <a:pPr>
              <a:buFont typeface="Arial" pitchFamily="34" charset="0"/>
              <a:buChar char="•"/>
            </a:pPr>
            <a:r>
              <a:rPr lang="en-US" dirty="0"/>
              <a:t>The user ratings given to some items are used to determine the ratings of other items(movies here</a:t>
            </a:r>
            <a:r>
              <a:rPr lang="en-US" dirty="0" smtClean="0"/>
              <a:t>).</a:t>
            </a:r>
          </a:p>
          <a:p>
            <a:pPr>
              <a:buFont typeface="Arial" pitchFamily="34" charset="0"/>
              <a:buChar char="•"/>
            </a:pPr>
            <a:endParaRPr lang="en-US" dirty="0"/>
          </a:p>
          <a:p>
            <a:pPr>
              <a:buFont typeface="Arial" pitchFamily="34" charset="0"/>
              <a:buChar char="•"/>
            </a:pPr>
            <a:r>
              <a:rPr lang="en-US" dirty="0" smtClean="0"/>
              <a:t>It is implemented on </a:t>
            </a:r>
            <a:r>
              <a:rPr lang="en-US" dirty="0" err="1" smtClean="0"/>
              <a:t>IMDb</a:t>
            </a:r>
            <a:r>
              <a:rPr lang="en-US" dirty="0" smtClean="0"/>
              <a:t> dataset.</a:t>
            </a:r>
          </a:p>
          <a:p>
            <a:pPr>
              <a:buFont typeface="Arial" pitchFamily="34" charset="0"/>
              <a:buChar char="•"/>
            </a:pPr>
            <a:endParaRPr lang="en-US" dirty="0"/>
          </a:p>
          <a:p>
            <a:pPr>
              <a:buFont typeface="Arial" pitchFamily="34" charset="0"/>
              <a:buChar char="•"/>
            </a:pPr>
            <a:r>
              <a:rPr lang="en-US" dirty="0" smtClean="0"/>
              <a:t>Machine Learning Techniques are used.</a:t>
            </a:r>
          </a:p>
          <a:p>
            <a:pPr>
              <a:buFont typeface="Arial" pitchFamily="34" charset="0"/>
              <a:buChar char="•"/>
            </a:pPr>
            <a:endParaRPr lang="en-US" dirty="0"/>
          </a:p>
          <a:p>
            <a:pPr>
              <a:buFont typeface="Arial" pitchFamily="34" charset="0"/>
              <a:buChar char="•"/>
            </a:pPr>
            <a:r>
              <a:rPr lang="en-US" dirty="0"/>
              <a:t>We have used two methods :</a:t>
            </a:r>
            <a:endParaRPr lang="en-IN" dirty="0"/>
          </a:p>
          <a:p>
            <a:r>
              <a:rPr lang="en-US" dirty="0"/>
              <a:t>1)  Bayesian Machine Learning Algorithm</a:t>
            </a:r>
            <a:endParaRPr lang="en-IN" dirty="0"/>
          </a:p>
          <a:p>
            <a:pPr marL="342900" indent="-342900">
              <a:buAutoNum type="arabicParenR" startAt="2"/>
            </a:pPr>
            <a:r>
              <a:rPr lang="en-US" dirty="0" smtClean="0"/>
              <a:t>Decision </a:t>
            </a:r>
            <a:r>
              <a:rPr lang="en-US" dirty="0"/>
              <a:t>Tree Machine Learning </a:t>
            </a:r>
            <a:r>
              <a:rPr lang="en-US" dirty="0" smtClean="0"/>
              <a:t>Algorithm</a:t>
            </a:r>
          </a:p>
          <a:p>
            <a:pPr marL="342900" indent="-342900">
              <a:buAutoNum type="arabicParenR" startAt="2"/>
            </a:pPr>
            <a:endParaRPr lang="en-US" dirty="0"/>
          </a:p>
          <a:p>
            <a:pPr marL="342900" indent="-342900">
              <a:buFont typeface="Arial" pitchFamily="34" charset="0"/>
              <a:buChar char="•"/>
            </a:pPr>
            <a:r>
              <a:rPr lang="en-US" dirty="0"/>
              <a:t>Bayesian Method is Collaborative-based method and Decision </a:t>
            </a:r>
            <a:r>
              <a:rPr lang="en-US" dirty="0" smtClean="0"/>
              <a:t>Tree Method </a:t>
            </a:r>
            <a:r>
              <a:rPr lang="en-US" dirty="0"/>
              <a:t>is purely a Content-based method.  </a:t>
            </a:r>
            <a:endParaRPr lang="en-IN" dirty="0"/>
          </a:p>
          <a:p>
            <a:pPr marL="342900" indent="-342900">
              <a:buFont typeface="Arial" pitchFamily="34" charset="0"/>
              <a:buChar char="•"/>
            </a:pPr>
            <a:endParaRPr lang="en-IN" dirty="0"/>
          </a:p>
          <a:p>
            <a:pPr>
              <a:buFont typeface="Arial" pitchFamily="34" charset="0"/>
              <a:buChar char="•"/>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3042" y="642918"/>
            <a:ext cx="6643734" cy="4616648"/>
          </a:xfrm>
          <a:prstGeom prst="rect">
            <a:avLst/>
          </a:prstGeom>
          <a:noFill/>
        </p:spPr>
        <p:txBody>
          <a:bodyPr wrap="square" rtlCol="0">
            <a:spAutoFit/>
          </a:bodyPr>
          <a:lstStyle/>
          <a:p>
            <a:r>
              <a:rPr lang="en-IN" sz="2400" u="sng" dirty="0" smtClean="0"/>
              <a:t>BAYESIAN METHOD (Personality Diagnosis)</a:t>
            </a:r>
            <a:r>
              <a:rPr lang="en-IN" dirty="0" smtClean="0"/>
              <a:t> :</a:t>
            </a:r>
          </a:p>
          <a:p>
            <a:endParaRPr lang="en-IN" dirty="0"/>
          </a:p>
          <a:p>
            <a:pPr>
              <a:buFont typeface="Arial" pitchFamily="34" charset="0"/>
              <a:buChar char="•"/>
            </a:pPr>
            <a:r>
              <a:rPr lang="en-US" dirty="0"/>
              <a:t>With the growth of Internet commerce, the use of collaborative filtering (CF) algorithms in recommender systems has grown.</a:t>
            </a:r>
            <a:endParaRPr lang="en-IN" dirty="0" smtClean="0"/>
          </a:p>
          <a:p>
            <a:pPr>
              <a:buFont typeface="Arial" pitchFamily="34" charset="0"/>
              <a:buChar char="•"/>
            </a:pPr>
            <a:endParaRPr lang="en-IN" dirty="0"/>
          </a:p>
          <a:p>
            <a:pPr>
              <a:buFont typeface="Arial" pitchFamily="34" charset="0"/>
              <a:buChar char="•"/>
            </a:pPr>
            <a:r>
              <a:rPr lang="en-US" dirty="0"/>
              <a:t>The goal of collaborative filtering (CF) is to predict the preferences of one </a:t>
            </a:r>
            <a:r>
              <a:rPr lang="en-US" dirty="0" smtClean="0"/>
              <a:t>user.</a:t>
            </a:r>
            <a:endParaRPr lang="en-IN" dirty="0" smtClean="0"/>
          </a:p>
          <a:p>
            <a:pPr>
              <a:buFont typeface="Arial" pitchFamily="34" charset="0"/>
              <a:buChar char="•"/>
            </a:pPr>
            <a:endParaRPr lang="en-IN" dirty="0"/>
          </a:p>
          <a:p>
            <a:pPr>
              <a:buFont typeface="Arial" pitchFamily="34" charset="0"/>
              <a:buChar char="•"/>
            </a:pPr>
            <a:r>
              <a:rPr lang="en-IN" dirty="0" smtClean="0"/>
              <a:t>It is a Collaborative based method.</a:t>
            </a:r>
          </a:p>
          <a:p>
            <a:pPr>
              <a:buFont typeface="Arial" pitchFamily="34" charset="0"/>
              <a:buChar char="•"/>
            </a:pPr>
            <a:endParaRPr lang="en-IN" dirty="0"/>
          </a:p>
          <a:p>
            <a:pPr>
              <a:buFont typeface="Arial" pitchFamily="34" charset="0"/>
              <a:buChar char="•"/>
            </a:pPr>
            <a:r>
              <a:rPr lang="en-US" dirty="0"/>
              <a:t>Given a user's preferences for some items, we compute the probability that he or she is of the same "</a:t>
            </a:r>
            <a:r>
              <a:rPr lang="en-US" b="1" dirty="0"/>
              <a:t>personality type</a:t>
            </a:r>
            <a:r>
              <a:rPr lang="en-US" dirty="0"/>
              <a:t>" as other users, and, in </a:t>
            </a:r>
            <a:r>
              <a:rPr lang="en-US" dirty="0" err="1"/>
              <a:t>tum</a:t>
            </a:r>
            <a:r>
              <a:rPr lang="en-US" dirty="0"/>
              <a:t>, the probability that he or she will like new items</a:t>
            </a:r>
            <a:r>
              <a:rPr lang="en-US" dirty="0" smtClean="0"/>
              <a:t>.</a:t>
            </a:r>
          </a:p>
          <a:p>
            <a:pPr>
              <a:buFont typeface="Arial" pitchFamily="34" charset="0"/>
              <a:buChar char="•"/>
            </a:pPr>
            <a:endParaRPr lang="en-US" dirty="0"/>
          </a:p>
          <a:p>
            <a:pPr>
              <a:buFont typeface="Arial" pitchFamily="34" charset="0"/>
              <a:buChar char="•"/>
            </a:pPr>
            <a:r>
              <a:rPr lang="en-US" dirty="0" smtClean="0"/>
              <a:t>It is a Personality Diagnosis Method.</a:t>
            </a:r>
            <a:endParaRPr lang="en-IN" dirty="0"/>
          </a:p>
          <a:p>
            <a:pPr>
              <a:buFont typeface="Arial" pitchFamily="34" charset="0"/>
              <a:buChar char="•"/>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571480"/>
            <a:ext cx="6357982" cy="6740307"/>
          </a:xfrm>
          <a:prstGeom prst="rect">
            <a:avLst/>
          </a:prstGeom>
          <a:noFill/>
        </p:spPr>
        <p:txBody>
          <a:bodyPr wrap="square" rtlCol="0">
            <a:spAutoFit/>
          </a:bodyPr>
          <a:lstStyle/>
          <a:p>
            <a:pPr>
              <a:buFont typeface="Arial" pitchFamily="34" charset="0"/>
              <a:buChar char="•"/>
            </a:pPr>
            <a:r>
              <a:rPr lang="en-US" dirty="0"/>
              <a:t>The </a:t>
            </a:r>
            <a:r>
              <a:rPr lang="en-US" i="1" dirty="0"/>
              <a:t>personality diagnosis </a:t>
            </a:r>
            <a:r>
              <a:rPr lang="en-US" dirty="0"/>
              <a:t>method models a user’s personality and uses it in the prediction of ratings. </a:t>
            </a:r>
            <a:endParaRPr lang="en-US" dirty="0" smtClean="0"/>
          </a:p>
          <a:p>
            <a:pPr>
              <a:buFont typeface="Arial" pitchFamily="34" charset="0"/>
              <a:buChar char="•"/>
            </a:pPr>
            <a:endParaRPr lang="en-US" dirty="0"/>
          </a:p>
          <a:p>
            <a:pPr>
              <a:buFont typeface="Arial" pitchFamily="34" charset="0"/>
              <a:buChar char="•"/>
            </a:pPr>
            <a:r>
              <a:rPr lang="en-US" dirty="0" smtClean="0"/>
              <a:t>If </a:t>
            </a:r>
            <a:r>
              <a:rPr lang="en-US" dirty="0"/>
              <a:t>there are </a:t>
            </a:r>
            <a:r>
              <a:rPr lang="en-US" i="1" dirty="0"/>
              <a:t>m </a:t>
            </a:r>
            <a:r>
              <a:rPr lang="en-US" dirty="0"/>
              <a:t>movies in total, the personality type of user </a:t>
            </a:r>
            <a:r>
              <a:rPr lang="en-US" i="1" dirty="0" err="1"/>
              <a:t>i</a:t>
            </a:r>
            <a:r>
              <a:rPr lang="en-US" i="1" dirty="0"/>
              <a:t> </a:t>
            </a:r>
            <a:r>
              <a:rPr lang="en-US" dirty="0"/>
              <a:t>can be presented as a </a:t>
            </a:r>
            <a:r>
              <a:rPr lang="en-US" dirty="0" err="1" smtClean="0"/>
              <a:t>vector</a:t>
            </a:r>
            <a:r>
              <a:rPr lang="en-US" b="1" dirty="0" err="1" smtClean="0"/>
              <a:t>R</a:t>
            </a:r>
            <a:r>
              <a:rPr lang="en-US" baseline="30000" dirty="0" err="1" smtClean="0"/>
              <a:t>true</a:t>
            </a:r>
            <a:r>
              <a:rPr lang="en-US" i="1" dirty="0" err="1" smtClean="0"/>
              <a:t>i</a:t>
            </a:r>
            <a:r>
              <a:rPr lang="en-US" dirty="0"/>
              <a:t>= </a:t>
            </a:r>
            <a:r>
              <a:rPr lang="en-US" i="1" dirty="0"/>
              <a:t>&lt;R</a:t>
            </a:r>
            <a:r>
              <a:rPr lang="en-US" baseline="30000" dirty="0"/>
              <a:t>true</a:t>
            </a:r>
            <a:r>
              <a:rPr lang="en-US" i="1" dirty="0"/>
              <a:t>i</a:t>
            </a:r>
            <a:r>
              <a:rPr lang="en-US" dirty="0"/>
              <a:t>1 </a:t>
            </a:r>
            <a:r>
              <a:rPr lang="en-US" i="1" dirty="0"/>
              <a:t>,R</a:t>
            </a:r>
            <a:r>
              <a:rPr lang="en-US" baseline="30000" dirty="0"/>
              <a:t>true</a:t>
            </a:r>
            <a:r>
              <a:rPr lang="en-US" i="1" dirty="0"/>
              <a:t>i</a:t>
            </a:r>
            <a:r>
              <a:rPr lang="en-US" dirty="0"/>
              <a:t>2 </a:t>
            </a:r>
            <a:r>
              <a:rPr lang="en-US" i="1" dirty="0"/>
              <a:t>, . . . , </a:t>
            </a:r>
            <a:r>
              <a:rPr lang="en-US" i="1" dirty="0" err="1"/>
              <a:t>R</a:t>
            </a:r>
            <a:r>
              <a:rPr lang="en-US" baseline="30000" dirty="0" err="1"/>
              <a:t>true</a:t>
            </a:r>
            <a:r>
              <a:rPr lang="en-US" i="1" dirty="0" err="1"/>
              <a:t>im</a:t>
            </a:r>
            <a:r>
              <a:rPr lang="en-US" i="1" dirty="0"/>
              <a:t>&gt;</a:t>
            </a:r>
            <a:r>
              <a:rPr lang="en-US" dirty="0"/>
              <a:t>,</a:t>
            </a:r>
            <a:endParaRPr lang="en-IN" dirty="0"/>
          </a:p>
          <a:p>
            <a:r>
              <a:rPr lang="en-US" dirty="0"/>
              <a:t>where ratings  </a:t>
            </a:r>
            <a:r>
              <a:rPr lang="en-US" i="1" dirty="0" err="1" smtClean="0"/>
              <a:t>R</a:t>
            </a:r>
            <a:r>
              <a:rPr lang="en-US" baseline="30000" dirty="0" err="1" smtClean="0"/>
              <a:t>true</a:t>
            </a:r>
            <a:r>
              <a:rPr lang="en-US" i="1" dirty="0" err="1" smtClean="0"/>
              <a:t>ij</a:t>
            </a:r>
            <a:r>
              <a:rPr lang="en-US" i="1" dirty="0" smtClean="0"/>
              <a:t> </a:t>
            </a:r>
            <a:r>
              <a:rPr lang="en-US" dirty="0" smtClean="0"/>
              <a:t>represent </a:t>
            </a:r>
            <a:r>
              <a:rPr lang="en-US" dirty="0"/>
              <a:t>“true” ratings of movie </a:t>
            </a:r>
            <a:r>
              <a:rPr lang="en-US" i="1" dirty="0"/>
              <a:t>j </a:t>
            </a:r>
            <a:r>
              <a:rPr lang="en-US" dirty="0"/>
              <a:t>for user </a:t>
            </a:r>
            <a:r>
              <a:rPr lang="en-US" i="1" dirty="0" err="1"/>
              <a:t>i</a:t>
            </a:r>
            <a:r>
              <a:rPr lang="en-US" dirty="0" smtClean="0"/>
              <a:t>.</a:t>
            </a:r>
          </a:p>
          <a:p>
            <a:endParaRPr lang="en-US" dirty="0"/>
          </a:p>
          <a:p>
            <a:pPr>
              <a:buFont typeface="Arial" pitchFamily="34" charset="0"/>
              <a:buChar char="•"/>
            </a:pPr>
            <a:r>
              <a:rPr lang="en-US" dirty="0" smtClean="0"/>
              <a:t>For </a:t>
            </a:r>
            <a:r>
              <a:rPr lang="en-US" dirty="0"/>
              <a:t>user </a:t>
            </a:r>
            <a:r>
              <a:rPr lang="en-US" i="1" dirty="0" err="1"/>
              <a:t>i</a:t>
            </a:r>
            <a:r>
              <a:rPr lang="en-US" dirty="0"/>
              <a:t> and movie </a:t>
            </a:r>
            <a:r>
              <a:rPr lang="en-US" i="1" dirty="0"/>
              <a:t>j</a:t>
            </a:r>
            <a:r>
              <a:rPr lang="en-US" dirty="0"/>
              <a:t>, the recorded rating presents a realization of a random variable, governed by a normal distribution, whose mean value is equal to the “true rating </a:t>
            </a:r>
            <a:r>
              <a:rPr lang="en-US" i="1" dirty="0" err="1"/>
              <a:t>R</a:t>
            </a:r>
            <a:r>
              <a:rPr lang="en-US" baseline="30000" dirty="0" err="1"/>
              <a:t>true</a:t>
            </a:r>
            <a:r>
              <a:rPr lang="en-US" i="1" dirty="0" err="1"/>
              <a:t>ij</a:t>
            </a:r>
            <a:r>
              <a:rPr lang="en-US" dirty="0" smtClean="0"/>
              <a:t>:</a:t>
            </a:r>
          </a:p>
          <a:p>
            <a:pPr>
              <a:buFont typeface="Arial" pitchFamily="34" charset="0"/>
              <a:buChar char="•"/>
            </a:pPr>
            <a:endParaRPr lang="en-US" dirty="0"/>
          </a:p>
          <a:p>
            <a:endParaRPr lang="en-IN" dirty="0"/>
          </a:p>
          <a:p>
            <a:r>
              <a:rPr lang="en-US" dirty="0"/>
              <a:t> </a:t>
            </a:r>
            <a:endParaRPr lang="en-US" dirty="0" smtClean="0"/>
          </a:p>
          <a:p>
            <a:endParaRPr lang="en-US" dirty="0"/>
          </a:p>
          <a:p>
            <a:pPr>
              <a:buFont typeface="Arial" pitchFamily="34" charset="0"/>
              <a:buChar char="•"/>
            </a:pPr>
            <a:r>
              <a:rPr lang="en-US" dirty="0" smtClean="0"/>
              <a:t>It is assumed that the personality types follow normal distribution property.</a:t>
            </a:r>
          </a:p>
          <a:p>
            <a:endParaRPr lang="en-US" dirty="0" smtClean="0"/>
          </a:p>
          <a:p>
            <a:pPr>
              <a:buFont typeface="Arial" pitchFamily="34" charset="0"/>
              <a:buChar char="•"/>
            </a:pPr>
            <a:r>
              <a:rPr lang="en-US" dirty="0" smtClean="0"/>
              <a:t>The </a:t>
            </a:r>
            <a:r>
              <a:rPr lang="en-US" dirty="0"/>
              <a:t>user </a:t>
            </a:r>
            <a:r>
              <a:rPr lang="en-US" i="1" dirty="0"/>
              <a:t>u </a:t>
            </a:r>
            <a:r>
              <a:rPr lang="en-US" dirty="0"/>
              <a:t>for which the prediction is being made can belong to any of the observed personalities </a:t>
            </a:r>
            <a:r>
              <a:rPr lang="en-US" b="1" dirty="0"/>
              <a:t>R</a:t>
            </a:r>
            <a:r>
              <a:rPr lang="en-US" dirty="0"/>
              <a:t>1</a:t>
            </a:r>
            <a:r>
              <a:rPr lang="en-US" i="1" dirty="0"/>
              <a:t>, . . . ,</a:t>
            </a:r>
            <a:r>
              <a:rPr lang="en-US" b="1" dirty="0" err="1" smtClean="0"/>
              <a:t>R</a:t>
            </a:r>
            <a:r>
              <a:rPr lang="en-US" i="1" dirty="0" err="1" smtClean="0"/>
              <a:t>n</a:t>
            </a:r>
            <a:r>
              <a:rPr lang="en-US" i="1" dirty="0" smtClean="0"/>
              <a:t> </a:t>
            </a:r>
            <a:r>
              <a:rPr lang="en-US" dirty="0" smtClean="0"/>
              <a:t>with </a:t>
            </a:r>
            <a:r>
              <a:rPr lang="en-US" dirty="0"/>
              <a:t>a probability of 1</a:t>
            </a:r>
            <a:r>
              <a:rPr lang="en-US" i="1" dirty="0"/>
              <a:t>/n</a:t>
            </a:r>
            <a:r>
              <a:rPr lang="en-US" dirty="0"/>
              <a:t>. Knowing some of the ratings of user </a:t>
            </a:r>
            <a:r>
              <a:rPr lang="en-US" i="1" dirty="0"/>
              <a:t>u</a:t>
            </a:r>
            <a:r>
              <a:rPr lang="en-US" dirty="0"/>
              <a:t>, the probability that he belongs to the personality type </a:t>
            </a:r>
            <a:r>
              <a:rPr lang="en-US" b="1" dirty="0"/>
              <a:t>R</a:t>
            </a:r>
            <a:r>
              <a:rPr lang="en-US" i="1" dirty="0"/>
              <a:t>i</a:t>
            </a:r>
            <a:r>
              <a:rPr lang="en-US" dirty="0"/>
              <a:t>can be calculated by:</a:t>
            </a:r>
            <a:endParaRPr lang="en-IN" dirty="0"/>
          </a:p>
          <a:p>
            <a:pPr>
              <a:buFont typeface="Arial" pitchFamily="34" charset="0"/>
              <a:buChar char="•"/>
            </a:pPr>
            <a:endParaRPr lang="en-IN" dirty="0"/>
          </a:p>
          <a:p>
            <a:pPr>
              <a:buFont typeface="Arial" pitchFamily="34" charset="0"/>
              <a:buChar char="•"/>
            </a:pPr>
            <a:endParaRPr lang="en-IN" dirty="0" smtClean="0"/>
          </a:p>
          <a:p>
            <a:pPr>
              <a:buFont typeface="Arial" pitchFamily="34" charset="0"/>
              <a:buChar char="•"/>
            </a:pPr>
            <a:endParaRPr lang="en-IN" dirty="0"/>
          </a:p>
        </p:txBody>
      </p:sp>
      <p:pic>
        <p:nvPicPr>
          <p:cNvPr id="3" name="Picture 2"/>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143240" y="3571876"/>
            <a:ext cx="2754589" cy="504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500166" y="785794"/>
            <a:ext cx="2714644" cy="214314"/>
          </a:xfrm>
          <a:prstGeom prst="rect">
            <a:avLst/>
          </a:prstGeom>
          <a:noFill/>
          <a:ln>
            <a:noFill/>
          </a:ln>
        </p:spPr>
      </p:pic>
      <p:pic>
        <p:nvPicPr>
          <p:cNvPr id="4" name="Picture 3"/>
          <p:cNvPicPr/>
          <p:nvPr/>
        </p:nvPicPr>
        <p:blipFill>
          <a:blip r:embed="rId3">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214810" y="785794"/>
            <a:ext cx="3500462" cy="500066"/>
          </a:xfrm>
          <a:prstGeom prst="rect">
            <a:avLst/>
          </a:prstGeom>
          <a:noFill/>
          <a:ln>
            <a:noFill/>
          </a:ln>
        </p:spPr>
      </p:pic>
      <p:sp>
        <p:nvSpPr>
          <p:cNvPr id="5" name="Rectangle 4"/>
          <p:cNvSpPr/>
          <p:nvPr/>
        </p:nvSpPr>
        <p:spPr>
          <a:xfrm>
            <a:off x="1500166" y="1500174"/>
            <a:ext cx="6643734" cy="923330"/>
          </a:xfrm>
          <a:prstGeom prst="rect">
            <a:avLst/>
          </a:prstGeom>
        </p:spPr>
        <p:txBody>
          <a:bodyPr wrap="square">
            <a:spAutoFit/>
          </a:bodyPr>
          <a:lstStyle/>
          <a:p>
            <a:pPr>
              <a:buFont typeface="Arial" pitchFamily="34" charset="0"/>
              <a:buChar char="•"/>
            </a:pPr>
            <a:r>
              <a:rPr lang="en-US" dirty="0" smtClean="0"/>
              <a:t>The </a:t>
            </a:r>
            <a:r>
              <a:rPr lang="en-US" dirty="0"/>
              <a:t>probability distribution of the rating for movie </a:t>
            </a:r>
            <a:r>
              <a:rPr lang="en-US" i="1" dirty="0" err="1"/>
              <a:t>i</a:t>
            </a:r>
            <a:r>
              <a:rPr lang="en-US" i="1" dirty="0"/>
              <a:t> </a:t>
            </a:r>
            <a:r>
              <a:rPr lang="en-US" dirty="0"/>
              <a:t>and the current user </a:t>
            </a:r>
            <a:r>
              <a:rPr lang="en-US" i="1" dirty="0"/>
              <a:t>u </a:t>
            </a:r>
            <a:r>
              <a:rPr lang="en-US" dirty="0"/>
              <a:t>can be estimated using previous probabilities for personality types as follows:</a:t>
            </a:r>
            <a:endParaRPr lang="en-IN" dirty="0"/>
          </a:p>
        </p:txBody>
      </p:sp>
      <p:pic>
        <p:nvPicPr>
          <p:cNvPr id="6" name="Picture 5"/>
          <p:cNvPicPr/>
          <p:nvPr/>
        </p:nvPicPr>
        <p:blipFill>
          <a:blip r:embed="rId4">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500166" y="2643182"/>
            <a:ext cx="2643206" cy="285752"/>
          </a:xfrm>
          <a:prstGeom prst="rect">
            <a:avLst/>
          </a:prstGeom>
          <a:noFill/>
          <a:ln>
            <a:noFill/>
          </a:ln>
        </p:spPr>
      </p:pic>
      <p:pic>
        <p:nvPicPr>
          <p:cNvPr id="7" name="Picture 6"/>
          <p:cNvPicPr/>
          <p:nvPr/>
        </p:nvPicPr>
        <p:blipFill>
          <a:blip r:embed="rId5">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143372" y="2571744"/>
            <a:ext cx="3357586" cy="714380"/>
          </a:xfrm>
          <a:prstGeom prst="rect">
            <a:avLst/>
          </a:prstGeom>
          <a:noFill/>
          <a:ln>
            <a:noFill/>
          </a:ln>
        </p:spPr>
      </p:pic>
      <p:sp>
        <p:nvSpPr>
          <p:cNvPr id="9" name="TextBox 8"/>
          <p:cNvSpPr txBox="1"/>
          <p:nvPr/>
        </p:nvSpPr>
        <p:spPr>
          <a:xfrm>
            <a:off x="1500166" y="3714752"/>
            <a:ext cx="6858048" cy="1754326"/>
          </a:xfrm>
          <a:prstGeom prst="rect">
            <a:avLst/>
          </a:prstGeom>
          <a:noFill/>
        </p:spPr>
        <p:txBody>
          <a:bodyPr wrap="square" rtlCol="0">
            <a:spAutoFit/>
          </a:bodyPr>
          <a:lstStyle/>
          <a:p>
            <a:pPr>
              <a:buFont typeface="Arial" pitchFamily="34" charset="0"/>
              <a:buChar char="•"/>
            </a:pPr>
            <a:r>
              <a:rPr lang="en-US" dirty="0"/>
              <a:t>The rating with the highest probability is then the predicted rating of user </a:t>
            </a:r>
            <a:r>
              <a:rPr lang="en-US" i="1" dirty="0"/>
              <a:t>u </a:t>
            </a:r>
            <a:r>
              <a:rPr lang="en-US" dirty="0"/>
              <a:t>for movie </a:t>
            </a:r>
            <a:r>
              <a:rPr lang="en-US" i="1" dirty="0" err="1"/>
              <a:t>i</a:t>
            </a:r>
            <a:r>
              <a:rPr lang="en-US" dirty="0"/>
              <a:t>. The method is defined only with the deviation </a:t>
            </a:r>
            <a:r>
              <a:rPr lang="en-US" i="1" dirty="0"/>
              <a:t>σ </a:t>
            </a:r>
            <a:r>
              <a:rPr lang="en-US" dirty="0"/>
              <a:t>of the normal distribution</a:t>
            </a:r>
            <a:r>
              <a:rPr lang="en-US" dirty="0" smtClean="0"/>
              <a:t>.</a:t>
            </a:r>
          </a:p>
          <a:p>
            <a:pPr>
              <a:buFont typeface="Arial" pitchFamily="34" charset="0"/>
              <a:buChar char="•"/>
            </a:pPr>
            <a:endParaRPr lang="en-US" dirty="0"/>
          </a:p>
          <a:p>
            <a:pPr>
              <a:buFont typeface="Arial" pitchFamily="34" charset="0"/>
              <a:buChar char="•"/>
            </a:pPr>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357166"/>
            <a:ext cx="6929486" cy="1754326"/>
          </a:xfrm>
          <a:prstGeom prst="rect">
            <a:avLst/>
          </a:prstGeom>
          <a:noFill/>
        </p:spPr>
        <p:txBody>
          <a:bodyPr wrap="square" rtlCol="0">
            <a:spAutoFit/>
          </a:bodyPr>
          <a:lstStyle/>
          <a:p>
            <a:r>
              <a:rPr lang="en-IN" u="sng" dirty="0" smtClean="0"/>
              <a:t>Bayesian Method Result</a:t>
            </a:r>
            <a:r>
              <a:rPr lang="en-IN" dirty="0" smtClean="0"/>
              <a:t> :</a:t>
            </a:r>
          </a:p>
          <a:p>
            <a:endParaRPr lang="en-IN" dirty="0"/>
          </a:p>
          <a:p>
            <a:r>
              <a:rPr lang="en-US" dirty="0"/>
              <a:t>The screenshot below shows the recommendations made to a specific user (User No-75):</a:t>
            </a:r>
            <a:endParaRPr lang="en-IN" dirty="0"/>
          </a:p>
          <a:p>
            <a:endParaRPr lang="en-IN" dirty="0" smtClean="0"/>
          </a:p>
          <a:p>
            <a:r>
              <a:rPr lang="en-IN" dirty="0" smtClean="0"/>
              <a:t> </a:t>
            </a:r>
            <a:endParaRPr lang="en-IN" dirty="0"/>
          </a:p>
        </p:txBody>
      </p:sp>
      <p:pic>
        <p:nvPicPr>
          <p:cNvPr id="3" name="Picture 2" descr="C:\Users\dell\Downloads\Screenshot (30).png"/>
          <p:cNvPicPr/>
          <p:nvPr/>
        </p:nvPicPr>
        <p:blipFill rotWithShape="1">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r="16183"/>
          <a:stretch/>
        </p:blipFill>
        <p:spPr bwMode="auto">
          <a:xfrm>
            <a:off x="1785937" y="2081212"/>
            <a:ext cx="5572125" cy="2695575"/>
          </a:xfrm>
          <a:prstGeom prst="rect">
            <a:avLst/>
          </a:prstGeom>
          <a:noFill/>
          <a:ln>
            <a:noFill/>
          </a:ln>
          <a:extLst>
            <a:ext uri="{53640926-AAD7-44D8-BBD7-CCE9431645EC}">
              <a14:shadowObscured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1285852" y="785794"/>
            <a:ext cx="6929486" cy="338554"/>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The screenshot on</a:t>
            </a:r>
            <a:r>
              <a:rPr kumimoji="0" lang="en-US" sz="1600" b="0" i="0" u="none" strike="noStrike" cap="none" normalizeH="0" dirty="0" smtClean="0">
                <a:ln>
                  <a:noFill/>
                </a:ln>
                <a:solidFill>
                  <a:srgbClr val="000000"/>
                </a:solidFill>
                <a:effectLst/>
                <a:latin typeface="Calibri" pitchFamily="34" charset="0"/>
                <a:ea typeface="Calibri" pitchFamily="34" charset="0"/>
                <a:cs typeface="Times New Roman" pitchFamily="18" charset="0"/>
              </a:rPr>
              <a:t> </a:t>
            </a:r>
            <a:r>
              <a:rPr kumimoji="0" lang="en-US" sz="16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shows the </a:t>
            </a:r>
            <a:r>
              <a:rPr kumimoji="0" lang="en-US" sz="16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root mean </a:t>
            </a:r>
            <a:r>
              <a:rPr kumimoji="0" lang="en-US" sz="1600" b="1"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squareerror</a:t>
            </a:r>
            <a:r>
              <a:rPr kumimoji="0" lang="en-US" sz="16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is </a:t>
            </a:r>
            <a:r>
              <a:rPr kumimoji="0" lang="en-US" sz="16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0.8786167</a:t>
            </a:r>
            <a:r>
              <a:rPr kumimoji="0" lang="en-US" sz="16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C:\Users\dell\Downloads\Screenshot (83).pn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850832" y="1571612"/>
            <a:ext cx="3507118" cy="3613798"/>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120</TotalTime>
  <Words>766</Words>
  <Application>Microsoft Office PowerPoint</Application>
  <PresentationFormat>On-screen Show (4:3)</PresentationFormat>
  <Paragraphs>104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Solstice</vt:lpstr>
      <vt:lpstr>        CSE :291 Exploratory Project  RECOMMENDER SYSTEMS – Automatic Movie Rating Prediction Using Machine Learning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SYSTEMS – AUTOMATIC MOVIE RATINGS PREDICTION USING MACHINE LEARNING</dc:title>
  <dc:creator>virat</dc:creator>
  <cp:lastModifiedBy>virat</cp:lastModifiedBy>
  <cp:revision>12</cp:revision>
  <dcterms:created xsi:type="dcterms:W3CDTF">2016-05-02T13:08:53Z</dcterms:created>
  <dcterms:modified xsi:type="dcterms:W3CDTF">2016-05-02T15:09:08Z</dcterms:modified>
</cp:coreProperties>
</file>