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Default Extension="wdp" ContentType="image/vnd.ms-photo"/>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79" r:id="rId2"/>
    <p:sldMasterId id="2147483681" r:id="rId3"/>
  </p:sldMasterIdLst>
  <p:notesMasterIdLst>
    <p:notesMasterId r:id="rId37"/>
  </p:notesMasterIdLst>
  <p:handoutMasterIdLst>
    <p:handoutMasterId r:id="rId38"/>
  </p:handoutMasterIdLst>
  <p:sldIdLst>
    <p:sldId id="323" r:id="rId4"/>
    <p:sldId id="279" r:id="rId5"/>
    <p:sldId id="295" r:id="rId6"/>
    <p:sldId id="258" r:id="rId7"/>
    <p:sldId id="259" r:id="rId8"/>
    <p:sldId id="267" r:id="rId9"/>
    <p:sldId id="260" r:id="rId10"/>
    <p:sldId id="265" r:id="rId11"/>
    <p:sldId id="264" r:id="rId12"/>
    <p:sldId id="266" r:id="rId13"/>
    <p:sldId id="277" r:id="rId14"/>
    <p:sldId id="290" r:id="rId15"/>
    <p:sldId id="291" r:id="rId16"/>
    <p:sldId id="292" r:id="rId17"/>
    <p:sldId id="318" r:id="rId18"/>
    <p:sldId id="273" r:id="rId19"/>
    <p:sldId id="316" r:id="rId20"/>
    <p:sldId id="300" r:id="rId21"/>
    <p:sldId id="314" r:id="rId22"/>
    <p:sldId id="324" r:id="rId23"/>
    <p:sldId id="304" r:id="rId24"/>
    <p:sldId id="311" r:id="rId25"/>
    <p:sldId id="319" r:id="rId26"/>
    <p:sldId id="307" r:id="rId27"/>
    <p:sldId id="308" r:id="rId28"/>
    <p:sldId id="309" r:id="rId29"/>
    <p:sldId id="310" r:id="rId30"/>
    <p:sldId id="262" r:id="rId31"/>
    <p:sldId id="321" r:id="rId32"/>
    <p:sldId id="282" r:id="rId33"/>
    <p:sldId id="326" r:id="rId34"/>
    <p:sldId id="327" r:id="rId35"/>
    <p:sldId id="328" r:id="rId36"/>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61" autoAdjust="0"/>
    <p:restoredTop sz="82970" autoAdjust="0"/>
  </p:normalViewPr>
  <p:slideViewPr>
    <p:cSldViewPr>
      <p:cViewPr>
        <p:scale>
          <a:sx n="66" d="100"/>
          <a:sy n="66" d="100"/>
        </p:scale>
        <p:origin x="-1315" y="-2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34"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FBA396-3EF2-47A5-9E13-6A58FF85A000}" type="datetimeFigureOut">
              <a:rPr lang="de-DE" smtClean="0"/>
              <a:pPr/>
              <a:t>22.05.2014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4567C3B-3677-4CBF-9D90-FBAB139CBEFB}" type="slidenum">
              <a:rPr lang="de-DE" smtClean="0"/>
              <a:pPr/>
              <a:t>‹Nr.›</a:t>
            </a:fld>
            <a:endParaRPr lang="de-DE"/>
          </a:p>
        </p:txBody>
      </p:sp>
    </p:spTree>
    <p:extLst>
      <p:ext uri="{BB962C8B-B14F-4D97-AF65-F5344CB8AC3E}">
        <p14:creationId xmlns:p14="http://schemas.microsoft.com/office/powerpoint/2010/main" xmlns="" val="33559071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C174C3-C339-457C-89B7-65FA64554F87}" type="datetimeFigureOut">
              <a:rPr lang="de-DE" smtClean="0"/>
              <a:pPr/>
              <a:t>22.05.2014</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6A88E2-2E62-4ACB-80E1-A2523A88389D}" type="slidenum">
              <a:rPr lang="de-DE" smtClean="0"/>
              <a:pPr/>
              <a:t>‹Nr.›</a:t>
            </a:fld>
            <a:endParaRPr lang="de-DE"/>
          </a:p>
        </p:txBody>
      </p:sp>
    </p:spTree>
    <p:extLst>
      <p:ext uri="{BB962C8B-B14F-4D97-AF65-F5344CB8AC3E}">
        <p14:creationId xmlns:p14="http://schemas.microsoft.com/office/powerpoint/2010/main" xmlns="" val="684978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8B6A88E2-2E62-4ACB-80E1-A2523A88389D}" type="slidenum">
              <a:rPr lang="de-DE" smtClean="0"/>
              <a:pPr/>
              <a:t>14</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C0070D15-E27A-4B31-BBCD-F8725F63AC19}" type="slidenum">
              <a:rPr lang="de-DE" smtClean="0"/>
              <a:pPr/>
              <a:t>18</a:t>
            </a:fld>
            <a:endParaRPr lang="de-DE"/>
          </a:p>
        </p:txBody>
      </p:sp>
    </p:spTree>
    <p:extLst>
      <p:ext uri="{BB962C8B-B14F-4D97-AF65-F5344CB8AC3E}">
        <p14:creationId xmlns:p14="http://schemas.microsoft.com/office/powerpoint/2010/main" xmlns="" val="4250892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r>
              <a:rPr lang="de-DE" dirty="0" smtClean="0"/>
              <a:t>FU = </a:t>
            </a:r>
            <a:r>
              <a:rPr lang="de-DE" dirty="0" err="1" smtClean="0"/>
              <a:t>Functional</a:t>
            </a:r>
            <a:r>
              <a:rPr lang="de-DE" dirty="0" smtClean="0"/>
              <a:t> Unit</a:t>
            </a:r>
          </a:p>
          <a:p>
            <a:pPr rtl="0"/>
            <a:r>
              <a:rPr lang="de-DE" sz="1200" b="0" i="0" u="none" strike="noStrike" kern="1200" baseline="0" dirty="0" smtClean="0">
                <a:solidFill>
                  <a:schemeClr val="tx1"/>
                </a:solidFill>
                <a:latin typeface="+mn-lt"/>
                <a:ea typeface="+mn-ea"/>
                <a:cs typeface="+mn-cs"/>
              </a:rPr>
              <a:t>- FU sind normale Java-Klassen -&gt; </a:t>
            </a:r>
            <a:r>
              <a:rPr lang="de-DE" sz="1200" b="0" i="0" u="none" strike="noStrike" kern="1200" baseline="0" dirty="0" err="1" smtClean="0">
                <a:solidFill>
                  <a:schemeClr val="tx1"/>
                </a:solidFill>
                <a:latin typeface="+mn-lt"/>
                <a:ea typeface="+mn-ea"/>
                <a:cs typeface="+mn-cs"/>
              </a:rPr>
              <a:t>ctrls</a:t>
            </a:r>
            <a:r>
              <a:rPr lang="de-DE" sz="1200" b="0" i="0" u="none" strike="noStrike" kern="1200" baseline="0" dirty="0" smtClean="0">
                <a:solidFill>
                  <a:schemeClr val="tx1"/>
                </a:solidFill>
                <a:latin typeface="+mn-lt"/>
                <a:ea typeface="+mn-ea"/>
                <a:cs typeface="+mn-cs"/>
              </a:rPr>
              <a:t> sind auch "normale Java-Klassen" was unterscheidet ein </a:t>
            </a:r>
            <a:r>
              <a:rPr lang="de-DE" sz="1200" b="0" i="0" u="none" strike="noStrike" kern="1200" baseline="0" dirty="0" err="1" smtClean="0">
                <a:solidFill>
                  <a:schemeClr val="tx1"/>
                </a:solidFill>
                <a:latin typeface="+mn-lt"/>
                <a:ea typeface="+mn-ea"/>
                <a:cs typeface="+mn-cs"/>
              </a:rPr>
              <a:t>ctrl</a:t>
            </a:r>
            <a:r>
              <a:rPr lang="de-DE" sz="1200" b="0" i="0" u="none" strike="noStrike" kern="1200" baseline="0" dirty="0" smtClean="0">
                <a:solidFill>
                  <a:schemeClr val="tx1"/>
                </a:solidFill>
                <a:latin typeface="+mn-lt"/>
                <a:ea typeface="+mn-ea"/>
                <a:cs typeface="+mn-cs"/>
              </a:rPr>
              <a:t> von einer FU:</a:t>
            </a:r>
          </a:p>
          <a:p>
            <a:pPr rtl="0"/>
            <a:r>
              <a:rPr lang="de-DE" sz="1200" b="0" i="0" u="none" strike="noStrike" kern="1200" baseline="0" dirty="0" smtClean="0">
                <a:solidFill>
                  <a:schemeClr val="tx1"/>
                </a:solidFill>
                <a:latin typeface="+mn-lt"/>
                <a:ea typeface="+mn-ea"/>
                <a:cs typeface="+mn-cs"/>
              </a:rPr>
              <a:t>	- Keine Vererbungshierarchie</a:t>
            </a:r>
          </a:p>
          <a:p>
            <a:pPr rtl="0"/>
            <a:r>
              <a:rPr lang="de-DE" sz="1200" b="0" i="0" u="none" strike="noStrike" kern="1200" baseline="0" dirty="0" smtClean="0">
                <a:solidFill>
                  <a:schemeClr val="tx1"/>
                </a:solidFill>
                <a:latin typeface="+mn-lt"/>
                <a:ea typeface="+mn-ea"/>
                <a:cs typeface="+mn-cs"/>
              </a:rPr>
              <a:t>	- FUs sind nicht an </a:t>
            </a:r>
            <a:r>
              <a:rPr lang="de-DE" sz="1200" b="0" i="0" u="none" strike="noStrike" kern="1200" baseline="0" dirty="0" err="1" smtClean="0">
                <a:solidFill>
                  <a:schemeClr val="tx1"/>
                </a:solidFill>
                <a:latin typeface="+mn-lt"/>
                <a:ea typeface="+mn-ea"/>
                <a:cs typeface="+mn-cs"/>
              </a:rPr>
              <a:t>Object</a:t>
            </a:r>
            <a:r>
              <a:rPr lang="de-DE" sz="1200" b="0" i="0" u="none" strike="noStrike" kern="1200" baseline="0" dirty="0" smtClean="0">
                <a:solidFill>
                  <a:schemeClr val="tx1"/>
                </a:solidFill>
                <a:latin typeface="+mn-lt"/>
                <a:ea typeface="+mn-ea"/>
                <a:cs typeface="+mn-cs"/>
              </a:rPr>
              <a:t>-Typen gebunden -&gt; Order geht rein, String kommt raus</a:t>
            </a:r>
          </a:p>
          <a:p>
            <a:pPr rtl="0"/>
            <a:r>
              <a:rPr lang="de-DE" sz="1200" b="0" i="0" u="none" strike="noStrike" kern="1200" baseline="0" dirty="0" smtClean="0">
                <a:solidFill>
                  <a:schemeClr val="tx1"/>
                </a:solidFill>
                <a:latin typeface="+mn-lt"/>
                <a:ea typeface="+mn-ea"/>
                <a:cs typeface="+mn-cs"/>
              </a:rPr>
              <a:t>	- FUs haben nur eine </a:t>
            </a:r>
            <a:r>
              <a:rPr lang="de-DE" sz="1200" b="0" i="0" u="none" strike="noStrike" kern="1200" baseline="0" dirty="0" err="1" smtClean="0">
                <a:solidFill>
                  <a:schemeClr val="tx1"/>
                </a:solidFill>
                <a:latin typeface="+mn-lt"/>
                <a:ea typeface="+mn-ea"/>
                <a:cs typeface="+mn-cs"/>
              </a:rPr>
              <a:t>public</a:t>
            </a:r>
            <a:r>
              <a:rPr lang="de-DE" sz="1200" b="0" i="0" u="none" strike="noStrike" kern="1200" baseline="0" dirty="0" smtClean="0">
                <a:solidFill>
                  <a:schemeClr val="tx1"/>
                </a:solidFill>
                <a:latin typeface="+mn-lt"/>
                <a:ea typeface="+mn-ea"/>
                <a:cs typeface="+mn-cs"/>
              </a:rPr>
              <a:t>-Methode</a:t>
            </a:r>
          </a:p>
          <a:p>
            <a:pPr rtl="0"/>
            <a:r>
              <a:rPr lang="de-DE" sz="1200" b="0" i="0" u="none" strike="noStrike" kern="1200" baseline="0" dirty="0" smtClean="0">
                <a:solidFill>
                  <a:schemeClr val="tx1"/>
                </a:solidFill>
                <a:latin typeface="+mn-lt"/>
                <a:ea typeface="+mn-ea"/>
                <a:cs typeface="+mn-cs"/>
              </a:rPr>
              <a:t>	- FUs sind sehr schlank und vermeinen IF-Else-Kaskaden (wenn wert </a:t>
            </a:r>
            <a:r>
              <a:rPr lang="de-DE" sz="1200" b="0" i="0" u="none" strike="noStrike" kern="1200" baseline="0" dirty="0" err="1" smtClean="0">
                <a:solidFill>
                  <a:schemeClr val="tx1"/>
                </a:solidFill>
                <a:latin typeface="+mn-lt"/>
                <a:ea typeface="+mn-ea"/>
                <a:cs typeface="+mn-cs"/>
              </a:rPr>
              <a:t>xyz</a:t>
            </a:r>
            <a:r>
              <a:rPr lang="de-DE" sz="1200" b="0" i="0" u="none" strike="noStrike" kern="1200" baseline="0" dirty="0" smtClean="0">
                <a:solidFill>
                  <a:schemeClr val="tx1"/>
                </a:solidFill>
                <a:latin typeface="+mn-lt"/>
                <a:ea typeface="+mn-ea"/>
                <a:cs typeface="+mn-cs"/>
              </a:rPr>
              <a:t> dann tue dies nicht Stichwort: Flags)</a:t>
            </a:r>
          </a:p>
          <a:p>
            <a:pPr rtl="0"/>
            <a:r>
              <a:rPr lang="de-DE" sz="1200" b="0" i="0" u="none" strike="noStrike" kern="1200" baseline="0" dirty="0" smtClean="0">
                <a:solidFill>
                  <a:schemeClr val="tx1"/>
                </a:solidFill>
                <a:latin typeface="+mn-lt"/>
                <a:ea typeface="+mn-ea"/>
                <a:cs typeface="+mn-cs"/>
              </a:rPr>
              <a:t>	-&gt; In dem Moment wo ich eine FU </a:t>
            </a:r>
            <a:r>
              <a:rPr lang="de-DE" sz="1200" b="0" i="0" u="none" strike="noStrike" kern="1200" baseline="0" dirty="0" err="1" smtClean="0">
                <a:solidFill>
                  <a:schemeClr val="tx1"/>
                </a:solidFill>
                <a:latin typeface="+mn-lt"/>
                <a:ea typeface="+mn-ea"/>
                <a:cs typeface="+mn-cs"/>
              </a:rPr>
              <a:t>TueDiesUNDTueDas</a:t>
            </a:r>
            <a:r>
              <a:rPr lang="de-DE" sz="1200" b="0" i="0" u="none" strike="noStrike" kern="1200" baseline="0" dirty="0" smtClean="0">
                <a:solidFill>
                  <a:schemeClr val="tx1"/>
                </a:solidFill>
                <a:latin typeface="+mn-lt"/>
                <a:ea typeface="+mn-ea"/>
                <a:cs typeface="+mn-cs"/>
              </a:rPr>
              <a:t> erstelle sollte ich lieber zwei FUs  machen</a:t>
            </a:r>
            <a:endParaRPr lang="de-DE" dirty="0"/>
          </a:p>
        </p:txBody>
      </p:sp>
      <p:sp>
        <p:nvSpPr>
          <p:cNvPr id="4" name="Foliennummernplatzhalter 3"/>
          <p:cNvSpPr>
            <a:spLocks noGrp="1"/>
          </p:cNvSpPr>
          <p:nvPr>
            <p:ph type="sldNum" sz="quarter" idx="10"/>
          </p:nvPr>
        </p:nvSpPr>
        <p:spPr/>
        <p:txBody>
          <a:bodyPr/>
          <a:lstStyle/>
          <a:p>
            <a:fld id="{C0070D15-E27A-4B31-BBCD-F8725F63AC19}" type="slidenum">
              <a:rPr lang="de-DE" smtClean="0"/>
              <a:pPr/>
              <a:t>19</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r>
              <a:rPr lang="de-DE" dirty="0" smtClean="0"/>
              <a:t>FU = </a:t>
            </a:r>
            <a:r>
              <a:rPr lang="de-DE" dirty="0" err="1" smtClean="0"/>
              <a:t>Functional</a:t>
            </a:r>
            <a:r>
              <a:rPr lang="de-DE" dirty="0" smtClean="0"/>
              <a:t> Unit</a:t>
            </a:r>
          </a:p>
          <a:p>
            <a:pPr rtl="0"/>
            <a:r>
              <a:rPr lang="de-DE" sz="1200" b="0" i="0" u="none" strike="noStrike" kern="1200" baseline="0" dirty="0" smtClean="0">
                <a:solidFill>
                  <a:schemeClr val="tx1"/>
                </a:solidFill>
                <a:latin typeface="+mn-lt"/>
                <a:ea typeface="+mn-ea"/>
                <a:cs typeface="+mn-cs"/>
              </a:rPr>
              <a:t>- FU sind normale Java-Klassen -&gt; </a:t>
            </a:r>
            <a:r>
              <a:rPr lang="de-DE" sz="1200" b="0" i="0" u="none" strike="noStrike" kern="1200" baseline="0" dirty="0" err="1" smtClean="0">
                <a:solidFill>
                  <a:schemeClr val="tx1"/>
                </a:solidFill>
                <a:latin typeface="+mn-lt"/>
                <a:ea typeface="+mn-ea"/>
                <a:cs typeface="+mn-cs"/>
              </a:rPr>
              <a:t>ctrls</a:t>
            </a:r>
            <a:r>
              <a:rPr lang="de-DE" sz="1200" b="0" i="0" u="none" strike="noStrike" kern="1200" baseline="0" dirty="0" smtClean="0">
                <a:solidFill>
                  <a:schemeClr val="tx1"/>
                </a:solidFill>
                <a:latin typeface="+mn-lt"/>
                <a:ea typeface="+mn-ea"/>
                <a:cs typeface="+mn-cs"/>
              </a:rPr>
              <a:t> sind auch "normale Java-Klassen" was unterscheidet ein </a:t>
            </a:r>
            <a:r>
              <a:rPr lang="de-DE" sz="1200" b="0" i="0" u="none" strike="noStrike" kern="1200" baseline="0" dirty="0" err="1" smtClean="0">
                <a:solidFill>
                  <a:schemeClr val="tx1"/>
                </a:solidFill>
                <a:latin typeface="+mn-lt"/>
                <a:ea typeface="+mn-ea"/>
                <a:cs typeface="+mn-cs"/>
              </a:rPr>
              <a:t>ctrl</a:t>
            </a:r>
            <a:r>
              <a:rPr lang="de-DE" sz="1200" b="0" i="0" u="none" strike="noStrike" kern="1200" baseline="0" dirty="0" smtClean="0">
                <a:solidFill>
                  <a:schemeClr val="tx1"/>
                </a:solidFill>
                <a:latin typeface="+mn-lt"/>
                <a:ea typeface="+mn-ea"/>
                <a:cs typeface="+mn-cs"/>
              </a:rPr>
              <a:t> von einer FU:</a:t>
            </a:r>
          </a:p>
          <a:p>
            <a:pPr rtl="0"/>
            <a:r>
              <a:rPr lang="de-DE" sz="1200" b="0" i="0" u="none" strike="noStrike" kern="1200" baseline="0" dirty="0" smtClean="0">
                <a:solidFill>
                  <a:schemeClr val="tx1"/>
                </a:solidFill>
                <a:latin typeface="+mn-lt"/>
                <a:ea typeface="+mn-ea"/>
                <a:cs typeface="+mn-cs"/>
              </a:rPr>
              <a:t>	- Keine Vererbungshierarchie</a:t>
            </a:r>
          </a:p>
          <a:p>
            <a:pPr rtl="0"/>
            <a:r>
              <a:rPr lang="de-DE" sz="1200" b="0" i="0" u="none" strike="noStrike" kern="1200" baseline="0" dirty="0" smtClean="0">
                <a:solidFill>
                  <a:schemeClr val="tx1"/>
                </a:solidFill>
                <a:latin typeface="+mn-lt"/>
                <a:ea typeface="+mn-ea"/>
                <a:cs typeface="+mn-cs"/>
              </a:rPr>
              <a:t>	- FUs sind nicht an </a:t>
            </a:r>
            <a:r>
              <a:rPr lang="de-DE" sz="1200" b="0" i="0" u="none" strike="noStrike" kern="1200" baseline="0" dirty="0" err="1" smtClean="0">
                <a:solidFill>
                  <a:schemeClr val="tx1"/>
                </a:solidFill>
                <a:latin typeface="+mn-lt"/>
                <a:ea typeface="+mn-ea"/>
                <a:cs typeface="+mn-cs"/>
              </a:rPr>
              <a:t>Object</a:t>
            </a:r>
            <a:r>
              <a:rPr lang="de-DE" sz="1200" b="0" i="0" u="none" strike="noStrike" kern="1200" baseline="0" dirty="0" smtClean="0">
                <a:solidFill>
                  <a:schemeClr val="tx1"/>
                </a:solidFill>
                <a:latin typeface="+mn-lt"/>
                <a:ea typeface="+mn-ea"/>
                <a:cs typeface="+mn-cs"/>
              </a:rPr>
              <a:t>-Typen gebunden -&gt; Order geht rein, String kommt raus</a:t>
            </a:r>
          </a:p>
          <a:p>
            <a:pPr rtl="0"/>
            <a:r>
              <a:rPr lang="de-DE" sz="1200" b="0" i="0" u="none" strike="noStrike" kern="1200" baseline="0" dirty="0" smtClean="0">
                <a:solidFill>
                  <a:schemeClr val="tx1"/>
                </a:solidFill>
                <a:latin typeface="+mn-lt"/>
                <a:ea typeface="+mn-ea"/>
                <a:cs typeface="+mn-cs"/>
              </a:rPr>
              <a:t>	- FUs haben nur eine </a:t>
            </a:r>
            <a:r>
              <a:rPr lang="de-DE" sz="1200" b="0" i="0" u="none" strike="noStrike" kern="1200" baseline="0" dirty="0" err="1" smtClean="0">
                <a:solidFill>
                  <a:schemeClr val="tx1"/>
                </a:solidFill>
                <a:latin typeface="+mn-lt"/>
                <a:ea typeface="+mn-ea"/>
                <a:cs typeface="+mn-cs"/>
              </a:rPr>
              <a:t>public</a:t>
            </a:r>
            <a:r>
              <a:rPr lang="de-DE" sz="1200" b="0" i="0" u="none" strike="noStrike" kern="1200" baseline="0" dirty="0" smtClean="0">
                <a:solidFill>
                  <a:schemeClr val="tx1"/>
                </a:solidFill>
                <a:latin typeface="+mn-lt"/>
                <a:ea typeface="+mn-ea"/>
                <a:cs typeface="+mn-cs"/>
              </a:rPr>
              <a:t>-Methode</a:t>
            </a:r>
          </a:p>
          <a:p>
            <a:pPr rtl="0"/>
            <a:r>
              <a:rPr lang="de-DE" sz="1200" b="0" i="0" u="none" strike="noStrike" kern="1200" baseline="0" dirty="0" smtClean="0">
                <a:solidFill>
                  <a:schemeClr val="tx1"/>
                </a:solidFill>
                <a:latin typeface="+mn-lt"/>
                <a:ea typeface="+mn-ea"/>
                <a:cs typeface="+mn-cs"/>
              </a:rPr>
              <a:t>	- FUs sind sehr schlank und vermeinen IF-Else-Kaskaden (wenn wert </a:t>
            </a:r>
            <a:r>
              <a:rPr lang="de-DE" sz="1200" b="0" i="0" u="none" strike="noStrike" kern="1200" baseline="0" dirty="0" err="1" smtClean="0">
                <a:solidFill>
                  <a:schemeClr val="tx1"/>
                </a:solidFill>
                <a:latin typeface="+mn-lt"/>
                <a:ea typeface="+mn-ea"/>
                <a:cs typeface="+mn-cs"/>
              </a:rPr>
              <a:t>xyz</a:t>
            </a:r>
            <a:r>
              <a:rPr lang="de-DE" sz="1200" b="0" i="0" u="none" strike="noStrike" kern="1200" baseline="0" dirty="0" smtClean="0">
                <a:solidFill>
                  <a:schemeClr val="tx1"/>
                </a:solidFill>
                <a:latin typeface="+mn-lt"/>
                <a:ea typeface="+mn-ea"/>
                <a:cs typeface="+mn-cs"/>
              </a:rPr>
              <a:t> dann tue dies nicht Stichwort: Flags)</a:t>
            </a:r>
          </a:p>
          <a:p>
            <a:pPr rtl="0"/>
            <a:r>
              <a:rPr lang="de-DE" sz="1200" b="0" i="0" u="none" strike="noStrike" kern="1200" baseline="0" dirty="0" smtClean="0">
                <a:solidFill>
                  <a:schemeClr val="tx1"/>
                </a:solidFill>
                <a:latin typeface="+mn-lt"/>
                <a:ea typeface="+mn-ea"/>
                <a:cs typeface="+mn-cs"/>
              </a:rPr>
              <a:t>	-&gt; In dem Moment wo ich eine FU </a:t>
            </a:r>
            <a:r>
              <a:rPr lang="de-DE" sz="1200" b="0" i="0" u="none" strike="noStrike" kern="1200" baseline="0" dirty="0" err="1" smtClean="0">
                <a:solidFill>
                  <a:schemeClr val="tx1"/>
                </a:solidFill>
                <a:latin typeface="+mn-lt"/>
                <a:ea typeface="+mn-ea"/>
                <a:cs typeface="+mn-cs"/>
              </a:rPr>
              <a:t>TueDiesUNDTueDas</a:t>
            </a:r>
            <a:r>
              <a:rPr lang="de-DE" sz="1200" b="0" i="0" u="none" strike="noStrike" kern="1200" baseline="0" dirty="0" smtClean="0">
                <a:solidFill>
                  <a:schemeClr val="tx1"/>
                </a:solidFill>
                <a:latin typeface="+mn-lt"/>
                <a:ea typeface="+mn-ea"/>
                <a:cs typeface="+mn-cs"/>
              </a:rPr>
              <a:t> erstelle sollte ich lieber zwei FUs  machen</a:t>
            </a:r>
            <a:endParaRPr lang="de-DE" dirty="0"/>
          </a:p>
        </p:txBody>
      </p:sp>
      <p:sp>
        <p:nvSpPr>
          <p:cNvPr id="4" name="Foliennummernplatzhalter 3"/>
          <p:cNvSpPr>
            <a:spLocks noGrp="1"/>
          </p:cNvSpPr>
          <p:nvPr>
            <p:ph type="sldNum" sz="quarter" idx="10"/>
          </p:nvPr>
        </p:nvSpPr>
        <p:spPr/>
        <p:txBody>
          <a:bodyPr/>
          <a:lstStyle/>
          <a:p>
            <a:fld id="{C0070D15-E27A-4B31-BBCD-F8725F63AC19}" type="slidenum">
              <a:rPr lang="de-DE" smtClean="0"/>
              <a:pPr/>
              <a:t>20</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r>
              <a:rPr lang="de-DE" dirty="0" smtClean="0"/>
              <a:t>Die FU</a:t>
            </a:r>
            <a:r>
              <a:rPr lang="de-DE" baseline="0" dirty="0" smtClean="0"/>
              <a:t> wissen nichts voneinander und rufen sich nicht gegenseitig auf!</a:t>
            </a:r>
          </a:p>
          <a:p>
            <a:r>
              <a:rPr lang="de-DE" baseline="0" dirty="0" smtClean="0"/>
              <a:t>„Flache Hierarchien“</a:t>
            </a:r>
          </a:p>
          <a:p>
            <a:r>
              <a:rPr lang="de-DE" baseline="0" dirty="0" smtClean="0"/>
              <a:t>IOSP</a:t>
            </a:r>
          </a:p>
          <a:p>
            <a:r>
              <a:rPr lang="de-DE" baseline="0" dirty="0" smtClean="0"/>
              <a:t>POMO</a:t>
            </a:r>
          </a:p>
          <a:p>
            <a:endParaRPr lang="de-DE" baseline="0" dirty="0" smtClean="0"/>
          </a:p>
          <a:p>
            <a:endParaRPr lang="de-DE" baseline="0" dirty="0" smtClean="0"/>
          </a:p>
          <a:p>
            <a:endParaRPr lang="de-DE" dirty="0"/>
          </a:p>
        </p:txBody>
      </p:sp>
      <p:sp>
        <p:nvSpPr>
          <p:cNvPr id="4" name="Foliennummernplatzhalter 3"/>
          <p:cNvSpPr>
            <a:spLocks noGrp="1"/>
          </p:cNvSpPr>
          <p:nvPr>
            <p:ph type="sldNum" sz="quarter" idx="10"/>
          </p:nvPr>
        </p:nvSpPr>
        <p:spPr/>
        <p:txBody>
          <a:bodyPr/>
          <a:lstStyle/>
          <a:p>
            <a:fld id="{C0070D15-E27A-4B31-BBCD-F8725F63AC19}" type="slidenum">
              <a:rPr lang="de-DE" smtClean="0"/>
              <a:pPr/>
              <a:t>21</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r>
              <a:rPr lang="de-DE" dirty="0" err="1" smtClean="0"/>
              <a:t>Flows</a:t>
            </a:r>
            <a:r>
              <a:rPr lang="de-DE" dirty="0" smtClean="0"/>
              <a:t> können sich gegenseitig nicht beeinflussen!</a:t>
            </a:r>
          </a:p>
          <a:p>
            <a:r>
              <a:rPr lang="de-DE" dirty="0" smtClean="0"/>
              <a:t>Separat </a:t>
            </a:r>
            <a:r>
              <a:rPr lang="de-DE" dirty="0" err="1" smtClean="0"/>
              <a:t>evolvierbar</a:t>
            </a:r>
            <a:r>
              <a:rPr lang="de-DE"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Bei Suche nach der Implementierung einer bestimmten Fachlichkeit -&gt; Navigation über den entsprechenden Flow, darüber findet man die beteiligten </a:t>
            </a:r>
            <a:r>
              <a:rPr lang="de-DE" dirty="0" err="1" smtClean="0"/>
              <a:t>Functional</a:t>
            </a:r>
            <a:r>
              <a:rPr lang="de-DE" dirty="0" smtClean="0"/>
              <a:t>-Units</a:t>
            </a:r>
          </a:p>
          <a:p>
            <a:endParaRPr lang="de-DE" dirty="0" smtClean="0"/>
          </a:p>
          <a:p>
            <a:endParaRPr lang="de-DE" dirty="0"/>
          </a:p>
        </p:txBody>
      </p:sp>
      <p:sp>
        <p:nvSpPr>
          <p:cNvPr id="4" name="Foliennummernplatzhalter 3"/>
          <p:cNvSpPr>
            <a:spLocks noGrp="1"/>
          </p:cNvSpPr>
          <p:nvPr>
            <p:ph type="sldNum" sz="quarter" idx="10"/>
          </p:nvPr>
        </p:nvSpPr>
        <p:spPr/>
        <p:txBody>
          <a:bodyPr/>
          <a:lstStyle/>
          <a:p>
            <a:fld id="{87FA3808-3732-43BB-B934-A9E017F50C1B}" type="slidenum">
              <a:rPr lang="de-DE" smtClean="0"/>
              <a:pPr/>
              <a:t>25</a:t>
            </a:fld>
            <a:endParaRPr lang="de-DE" dirty="0"/>
          </a:p>
        </p:txBody>
      </p:sp>
    </p:spTree>
    <p:extLst>
      <p:ext uri="{BB962C8B-B14F-4D97-AF65-F5344CB8AC3E}">
        <p14:creationId xmlns:p14="http://schemas.microsoft.com/office/powerpoint/2010/main" xmlns="" val="3234749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pPr/>
              <a:t>22.05.2014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pPr/>
              <a:t>22.05.2014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40"/>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40"/>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pPr/>
              <a:t>22.05.2014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mtClean="0"/>
              <a:t>Titelmasterformat durch Klicken bearbeiten</a:t>
            </a:r>
            <a:endParaRPr lang="de-DE"/>
          </a:p>
        </p:txBody>
      </p:sp>
      <p:sp>
        <p:nvSpPr>
          <p:cNvPr id="9" name="Datumsplatzhalter 8"/>
          <p:cNvSpPr>
            <a:spLocks noGrp="1"/>
          </p:cNvSpPr>
          <p:nvPr>
            <p:ph type="dt" sz="half" idx="28"/>
          </p:nvPr>
        </p:nvSpPr>
        <p:spPr/>
        <p:txBody>
          <a:bodyPr/>
          <a:lstStyle/>
          <a:p>
            <a:fld id="{16610BEF-0275-48C8-90A0-72B268A28F66}" type="datetime1">
              <a:rPr lang="de-DE" smtClean="0"/>
              <a:pPr/>
              <a:t>22.05.2014</a:t>
            </a:fld>
            <a:endParaRPr lang="de-DE" dirty="0"/>
          </a:p>
        </p:txBody>
      </p:sp>
      <p:sp>
        <p:nvSpPr>
          <p:cNvPr id="10" name="Fußzeilenplatzhalter 9"/>
          <p:cNvSpPr>
            <a:spLocks noGrp="1"/>
          </p:cNvSpPr>
          <p:nvPr>
            <p:ph type="ftr" sz="quarter" idx="29"/>
          </p:nvPr>
        </p:nvSpPr>
        <p:spPr/>
        <p:txBody>
          <a:bodyPr/>
          <a:lstStyle/>
          <a:p>
            <a:r>
              <a:rPr lang="de-DE" smtClean="0">
                <a:cs typeface="Arial" pitchFamily="34" charset="0"/>
              </a:rPr>
              <a:t>Vor- und Nachname des Verfassers  |  Titel der Präsentation  |  Fiducia-Entwicklertag 2014</a:t>
            </a:r>
            <a:endParaRPr lang="de-CH" dirty="0" smtClean="0">
              <a:cs typeface="Arial" pitchFamily="34" charset="0"/>
            </a:endParaRPr>
          </a:p>
        </p:txBody>
      </p:sp>
      <p:sp>
        <p:nvSpPr>
          <p:cNvPr id="11" name="Foliennummernplatzhalter 10"/>
          <p:cNvSpPr>
            <a:spLocks noGrp="1"/>
          </p:cNvSpPr>
          <p:nvPr>
            <p:ph type="sldNum" sz="quarter" idx="30"/>
          </p:nvPr>
        </p:nvSpPr>
        <p:spPr/>
        <p:txBody>
          <a:bodyPr/>
          <a:lstStyle/>
          <a:p>
            <a:r>
              <a:rPr lang="de-DE" smtClean="0"/>
              <a:t>Seite </a:t>
            </a:r>
            <a:fld id="{91A70A6E-AD7D-433D-AE64-02A54208ACF3}" type="slidenum">
              <a:rPr lang="de-DE" smtClean="0"/>
              <a:pPr/>
              <a:t>‹Nr.›</a:t>
            </a:fld>
            <a:endParaRPr lang="de-DE" dirty="0"/>
          </a:p>
        </p:txBody>
      </p:sp>
    </p:spTree>
    <p:extLst>
      <p:ext uri="{BB962C8B-B14F-4D97-AF65-F5344CB8AC3E}">
        <p14:creationId xmlns:p14="http://schemas.microsoft.com/office/powerpoint/2010/main" xmlns="" val="2612852827"/>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61925" y="2146300"/>
            <a:ext cx="8843416" cy="2230828"/>
          </a:xfrm>
        </p:spPr>
        <p:txBody>
          <a:bodyPr anchor="b"/>
          <a:lstStyle>
            <a:lvl1pPr algn="l">
              <a:defRPr sz="6000">
                <a:solidFill>
                  <a:schemeClr val="bg1"/>
                </a:solidFill>
                <a:latin typeface="Adobe Gothic Std B" panose="020B0800000000000000" pitchFamily="34" charset="-128"/>
                <a:ea typeface="Adobe Gothic Std B" panose="020B0800000000000000" pitchFamily="34" charset="-128"/>
              </a:defRPr>
            </a:lvl1pPr>
          </a:lstStyle>
          <a:p>
            <a:r>
              <a:rPr lang="de-DE" dirty="0" smtClean="0"/>
              <a:t>ENTWICKLERTAG</a:t>
            </a:r>
            <a:endParaRPr lang="de-DE" dirty="0"/>
          </a:p>
        </p:txBody>
      </p:sp>
      <p:sp>
        <p:nvSpPr>
          <p:cNvPr id="3" name="Untertitel 2"/>
          <p:cNvSpPr>
            <a:spLocks noGrp="1"/>
          </p:cNvSpPr>
          <p:nvPr>
            <p:ph type="subTitle" idx="1"/>
          </p:nvPr>
        </p:nvSpPr>
        <p:spPr>
          <a:xfrm>
            <a:off x="662378" y="4638979"/>
            <a:ext cx="8376690" cy="1551965"/>
          </a:xfrm>
        </p:spPr>
        <p:txBody>
          <a:bodyPr>
            <a:noAutofit/>
          </a:bodyPr>
          <a:lstStyle>
            <a:lvl1pPr marL="0" indent="0" algn="l">
              <a:buNone/>
              <a:defRPr sz="7200">
                <a:solidFill>
                  <a:srgbClr val="526C8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smtClean="0"/>
              <a:t>Formatvorlage des</a:t>
            </a:r>
            <a:endParaRPr lang="de-DE" dirty="0"/>
          </a:p>
        </p:txBody>
      </p:sp>
      <p:sp>
        <p:nvSpPr>
          <p:cNvPr id="4" name="Datumsplatzhalter 3"/>
          <p:cNvSpPr>
            <a:spLocks noGrp="1"/>
          </p:cNvSpPr>
          <p:nvPr>
            <p:ph type="dt" sz="half" idx="10"/>
          </p:nvPr>
        </p:nvSpPr>
        <p:spPr/>
        <p:txBody>
          <a:bodyPr/>
          <a:lstStyle/>
          <a:p>
            <a:fld id="{34A73018-A161-4B04-9B9D-11180102502C}" type="datetimeFigureOut">
              <a:rPr lang="de-DE" smtClean="0">
                <a:solidFill>
                  <a:prstClr val="black">
                    <a:tint val="75000"/>
                  </a:prstClr>
                </a:solidFill>
              </a:rPr>
              <a:pPr/>
              <a:t>22.05.2014</a:t>
            </a:fld>
            <a:endParaRPr lang="de-DE">
              <a:solidFill>
                <a:prstClr val="black">
                  <a:tint val="75000"/>
                </a:prstClr>
              </a:solidFill>
            </a:endParaRPr>
          </a:p>
        </p:txBody>
      </p:sp>
      <p:sp>
        <p:nvSpPr>
          <p:cNvPr id="5" name="Fußzeilenplatzhalter 4"/>
          <p:cNvSpPr>
            <a:spLocks noGrp="1"/>
          </p:cNvSpPr>
          <p:nvPr>
            <p:ph type="ftr" sz="quarter" idx="11"/>
          </p:nvPr>
        </p:nvSpPr>
        <p:spPr/>
        <p:txBody>
          <a:bodyPr/>
          <a:lstStyle/>
          <a:p>
            <a:endParaRPr lang="de-DE" dirty="0">
              <a:solidFill>
                <a:prstClr val="black">
                  <a:tint val="75000"/>
                </a:prstClr>
              </a:solidFill>
            </a:endParaRPr>
          </a:p>
        </p:txBody>
      </p:sp>
      <p:sp>
        <p:nvSpPr>
          <p:cNvPr id="6" name="Foliennummernplatzhalter 5"/>
          <p:cNvSpPr>
            <a:spLocks noGrp="1"/>
          </p:cNvSpPr>
          <p:nvPr>
            <p:ph type="sldNum" sz="quarter" idx="12"/>
          </p:nvPr>
        </p:nvSpPr>
        <p:spPr/>
        <p:txBody>
          <a:bodyPr/>
          <a:lstStyle/>
          <a:p>
            <a:fld id="{577DB273-5B37-4E30-A075-458FCF4DF56E}" type="slidenum">
              <a:rPr lang="de-DE" smtClean="0">
                <a:solidFill>
                  <a:prstClr val="black">
                    <a:tint val="75000"/>
                  </a:prstClr>
                </a:solidFill>
              </a:rPr>
              <a:pPr/>
              <a:t>‹Nr.›</a:t>
            </a:fld>
            <a:endParaRPr lang="de-DE">
              <a:solidFill>
                <a:prstClr val="black">
                  <a:tint val="75000"/>
                </a:prstClr>
              </a:solidFill>
            </a:endParaRPr>
          </a:p>
        </p:txBody>
      </p:sp>
      <p:pic>
        <p:nvPicPr>
          <p:cNvPr id="8" name="Grafik 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61926" y="4934548"/>
            <a:ext cx="665819" cy="1421802"/>
          </a:xfrm>
          <a:prstGeom prst="rect">
            <a:avLst/>
          </a:prstGeom>
        </p:spPr>
      </p:pic>
    </p:spTree>
    <p:extLst>
      <p:ext uri="{BB962C8B-B14F-4D97-AF65-F5344CB8AC3E}">
        <p14:creationId xmlns="" xmlns:p14="http://schemas.microsoft.com/office/powerpoint/2010/main" val="255711334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61925" y="2146300"/>
            <a:ext cx="8843416" cy="2230828"/>
          </a:xfrm>
        </p:spPr>
        <p:txBody>
          <a:bodyPr anchor="b"/>
          <a:lstStyle>
            <a:lvl1pPr algn="l">
              <a:defRPr sz="6000">
                <a:solidFill>
                  <a:schemeClr val="bg1"/>
                </a:solidFill>
                <a:latin typeface="Adobe Gothic Std B" panose="020B0800000000000000" pitchFamily="34" charset="-128"/>
                <a:ea typeface="Adobe Gothic Std B" panose="020B0800000000000000" pitchFamily="34" charset="-128"/>
              </a:defRPr>
            </a:lvl1pPr>
          </a:lstStyle>
          <a:p>
            <a:r>
              <a:rPr lang="de-DE" dirty="0" smtClean="0"/>
              <a:t>ENTWICKLERTAG</a:t>
            </a:r>
            <a:endParaRPr lang="de-DE" dirty="0"/>
          </a:p>
        </p:txBody>
      </p:sp>
      <p:sp>
        <p:nvSpPr>
          <p:cNvPr id="3" name="Untertitel 2"/>
          <p:cNvSpPr>
            <a:spLocks noGrp="1"/>
          </p:cNvSpPr>
          <p:nvPr>
            <p:ph type="subTitle" idx="1"/>
          </p:nvPr>
        </p:nvSpPr>
        <p:spPr>
          <a:xfrm>
            <a:off x="662378" y="4638979"/>
            <a:ext cx="8376690" cy="1551965"/>
          </a:xfrm>
        </p:spPr>
        <p:txBody>
          <a:bodyPr>
            <a:noAutofit/>
          </a:bodyPr>
          <a:lstStyle>
            <a:lvl1pPr marL="0" indent="0" algn="l">
              <a:buNone/>
              <a:defRPr sz="7200">
                <a:solidFill>
                  <a:srgbClr val="526C8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smtClean="0"/>
              <a:t>Formatvorlage des</a:t>
            </a:r>
            <a:endParaRPr lang="de-DE" dirty="0"/>
          </a:p>
        </p:txBody>
      </p:sp>
      <p:sp>
        <p:nvSpPr>
          <p:cNvPr id="4" name="Datumsplatzhalter 3"/>
          <p:cNvSpPr>
            <a:spLocks noGrp="1"/>
          </p:cNvSpPr>
          <p:nvPr>
            <p:ph type="dt" sz="half" idx="10"/>
          </p:nvPr>
        </p:nvSpPr>
        <p:spPr/>
        <p:txBody>
          <a:bodyPr/>
          <a:lstStyle/>
          <a:p>
            <a:fld id="{34A73018-A161-4B04-9B9D-11180102502C}" type="datetimeFigureOut">
              <a:rPr lang="de-DE" smtClean="0">
                <a:solidFill>
                  <a:prstClr val="black">
                    <a:tint val="75000"/>
                  </a:prstClr>
                </a:solidFill>
              </a:rPr>
              <a:pPr/>
              <a:t>22.05.2014</a:t>
            </a:fld>
            <a:endParaRPr lang="de-DE">
              <a:solidFill>
                <a:prstClr val="black">
                  <a:tint val="75000"/>
                </a:prstClr>
              </a:solidFill>
            </a:endParaRPr>
          </a:p>
        </p:txBody>
      </p:sp>
      <p:sp>
        <p:nvSpPr>
          <p:cNvPr id="5" name="Fußzeilenplatzhalter 4"/>
          <p:cNvSpPr>
            <a:spLocks noGrp="1"/>
          </p:cNvSpPr>
          <p:nvPr>
            <p:ph type="ftr" sz="quarter" idx="11"/>
          </p:nvPr>
        </p:nvSpPr>
        <p:spPr/>
        <p:txBody>
          <a:bodyPr/>
          <a:lstStyle/>
          <a:p>
            <a:endParaRPr lang="de-DE" dirty="0">
              <a:solidFill>
                <a:prstClr val="black">
                  <a:tint val="75000"/>
                </a:prstClr>
              </a:solidFill>
            </a:endParaRPr>
          </a:p>
        </p:txBody>
      </p:sp>
      <p:sp>
        <p:nvSpPr>
          <p:cNvPr id="6" name="Foliennummernplatzhalter 5"/>
          <p:cNvSpPr>
            <a:spLocks noGrp="1"/>
          </p:cNvSpPr>
          <p:nvPr>
            <p:ph type="sldNum" sz="quarter" idx="12"/>
          </p:nvPr>
        </p:nvSpPr>
        <p:spPr/>
        <p:txBody>
          <a:bodyPr/>
          <a:lstStyle/>
          <a:p>
            <a:fld id="{577DB273-5B37-4E30-A075-458FCF4DF56E}" type="slidenum">
              <a:rPr lang="de-DE" smtClean="0">
                <a:solidFill>
                  <a:prstClr val="black">
                    <a:tint val="75000"/>
                  </a:prstClr>
                </a:solidFill>
              </a:rPr>
              <a:pPr/>
              <a:t>‹Nr.›</a:t>
            </a:fld>
            <a:endParaRPr lang="de-DE">
              <a:solidFill>
                <a:prstClr val="black">
                  <a:tint val="75000"/>
                </a:prstClr>
              </a:solidFill>
            </a:endParaRPr>
          </a:p>
        </p:txBody>
      </p:sp>
      <p:pic>
        <p:nvPicPr>
          <p:cNvPr id="8" name="Grafik 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61926" y="4934548"/>
            <a:ext cx="665819" cy="1421802"/>
          </a:xfrm>
          <a:prstGeom prst="rect">
            <a:avLst/>
          </a:prstGeom>
        </p:spPr>
      </p:pic>
    </p:spTree>
    <p:extLst>
      <p:ext uri="{BB962C8B-B14F-4D97-AF65-F5344CB8AC3E}">
        <p14:creationId xmlns="" xmlns:p14="http://schemas.microsoft.com/office/powerpoint/2010/main" val="25571133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pPr/>
              <a:t>22.05.2014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2"/>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pPr/>
              <a:t>22.05.2014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pPr/>
              <a:t>22.05.2014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pPr/>
              <a:t>22.05.2014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pPr/>
              <a:t>22.05.2014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pPr/>
              <a:t>22.05.2014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pPr/>
              <a:t>22.05.2014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pPr/>
              <a:t>22.05.2014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14.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pPr/>
              <a:t>22.05.2014</a:t>
            </a:fld>
            <a:endParaRPr lang="de-DE"/>
          </a:p>
        </p:txBody>
      </p:sp>
      <p:sp>
        <p:nvSpPr>
          <p:cNvPr id="5" name="Fußzeilenplatzhalt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0" y="0"/>
            <a:ext cx="9144000" cy="4470400"/>
          </a:xfrm>
          <a:prstGeom prst="rect">
            <a:avLst/>
          </a:prstGeom>
        </p:spPr>
      </p:pic>
      <p:sp>
        <p:nvSpPr>
          <p:cNvPr id="2" name="Titelplatzhalter 1"/>
          <p:cNvSpPr>
            <a:spLocks noGrp="1"/>
          </p:cNvSpPr>
          <p:nvPr>
            <p:ph type="title"/>
          </p:nvPr>
        </p:nvSpPr>
        <p:spPr>
          <a:xfrm>
            <a:off x="628650" y="2383191"/>
            <a:ext cx="7886700" cy="1325563"/>
          </a:xfrm>
          <a:prstGeom prst="rect">
            <a:avLst/>
          </a:prstGeom>
        </p:spPr>
        <p:txBody>
          <a:bodyPr vert="horz" lIns="91440" tIns="45720" rIns="91440" bIns="45720" rtlCol="0" anchor="ctr">
            <a:norm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628650" y="4391230"/>
            <a:ext cx="7886700" cy="1785735"/>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A73018-A161-4B04-9B9D-11180102502C}" type="datetimeFigureOut">
              <a:rPr lang="de-DE" smtClean="0">
                <a:solidFill>
                  <a:prstClr val="black">
                    <a:tint val="75000"/>
                  </a:prstClr>
                </a:solidFill>
              </a:rPr>
              <a:pPr/>
              <a:t>22.05.2014</a:t>
            </a:fld>
            <a:endParaRPr lang="de-DE">
              <a:solidFill>
                <a:prstClr val="black">
                  <a:tint val="75000"/>
                </a:prstClr>
              </a:solidFill>
            </a:endParaRPr>
          </a:p>
        </p:txBody>
      </p:sp>
      <p:sp>
        <p:nvSpPr>
          <p:cNvPr id="5" name="Fußzeilenplatzhalt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solidFill>
                <a:prstClr val="black">
                  <a:tint val="75000"/>
                </a:prstClr>
              </a:solidFill>
            </a:endParaRPr>
          </a:p>
        </p:txBody>
      </p:sp>
      <p:sp>
        <p:nvSpPr>
          <p:cNvPr id="6" name="Foliennummernplatzhalt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DB273-5B37-4E30-A075-458FCF4DF56E}" type="slidenum">
              <a:rPr lang="de-DE" smtClean="0">
                <a:solidFill>
                  <a:prstClr val="black">
                    <a:tint val="75000"/>
                  </a:prstClr>
                </a:solidFill>
              </a:rPr>
              <a:pPr/>
              <a:t>‹Nr.›</a:t>
            </a:fld>
            <a:endParaRPr lang="de-DE">
              <a:solidFill>
                <a:prstClr val="black">
                  <a:tint val="75000"/>
                </a:prstClr>
              </a:solidFill>
            </a:endParaRPr>
          </a:p>
        </p:txBody>
      </p:sp>
      <p:pic>
        <p:nvPicPr>
          <p:cNvPr id="9" name="Grafik 8"/>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304801" y="402338"/>
            <a:ext cx="3971925" cy="1181659"/>
          </a:xfrm>
          <a:prstGeom prst="rect">
            <a:avLst/>
          </a:prstGeom>
        </p:spPr>
      </p:pic>
    </p:spTree>
    <p:extLst>
      <p:ext uri="{BB962C8B-B14F-4D97-AF65-F5344CB8AC3E}">
        <p14:creationId xmlns="" xmlns:p14="http://schemas.microsoft.com/office/powerpoint/2010/main" val="3798097656"/>
      </p:ext>
    </p:extLst>
  </p:cSld>
  <p:clrMap bg1="lt1" tx1="dk1" bg2="lt2" tx2="dk2" accent1="accent1" accent2="accent2" accent3="accent3" accent4="accent4" accent5="accent5" accent6="accent6" hlink="hlink" folHlink="folHlink"/>
  <p:sldLayoutIdLst>
    <p:sldLayoutId id="2147483680"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0" y="0"/>
            <a:ext cx="9144000" cy="4470400"/>
          </a:xfrm>
          <a:prstGeom prst="rect">
            <a:avLst/>
          </a:prstGeom>
        </p:spPr>
      </p:pic>
      <p:sp>
        <p:nvSpPr>
          <p:cNvPr id="2" name="Titelplatzhalter 1"/>
          <p:cNvSpPr>
            <a:spLocks noGrp="1"/>
          </p:cNvSpPr>
          <p:nvPr>
            <p:ph type="title"/>
          </p:nvPr>
        </p:nvSpPr>
        <p:spPr>
          <a:xfrm>
            <a:off x="628650" y="2383191"/>
            <a:ext cx="7886700" cy="1325563"/>
          </a:xfrm>
          <a:prstGeom prst="rect">
            <a:avLst/>
          </a:prstGeom>
        </p:spPr>
        <p:txBody>
          <a:bodyPr vert="horz" lIns="91440" tIns="45720" rIns="91440" bIns="45720" rtlCol="0" anchor="ctr">
            <a:norm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628650" y="4391230"/>
            <a:ext cx="7886700" cy="1785735"/>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A73018-A161-4B04-9B9D-11180102502C}" type="datetimeFigureOut">
              <a:rPr lang="de-DE" smtClean="0">
                <a:solidFill>
                  <a:prstClr val="black">
                    <a:tint val="75000"/>
                  </a:prstClr>
                </a:solidFill>
              </a:rPr>
              <a:pPr/>
              <a:t>22.05.2014</a:t>
            </a:fld>
            <a:endParaRPr lang="de-DE">
              <a:solidFill>
                <a:prstClr val="black">
                  <a:tint val="75000"/>
                </a:prstClr>
              </a:solidFill>
            </a:endParaRPr>
          </a:p>
        </p:txBody>
      </p:sp>
      <p:sp>
        <p:nvSpPr>
          <p:cNvPr id="5" name="Fußzeilenplatzhalt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solidFill>
                <a:prstClr val="black">
                  <a:tint val="75000"/>
                </a:prstClr>
              </a:solidFill>
            </a:endParaRPr>
          </a:p>
        </p:txBody>
      </p:sp>
      <p:sp>
        <p:nvSpPr>
          <p:cNvPr id="6" name="Foliennummernplatzhalt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DB273-5B37-4E30-A075-458FCF4DF56E}" type="slidenum">
              <a:rPr lang="de-DE" smtClean="0">
                <a:solidFill>
                  <a:prstClr val="black">
                    <a:tint val="75000"/>
                  </a:prstClr>
                </a:solidFill>
              </a:rPr>
              <a:pPr/>
              <a:t>‹Nr.›</a:t>
            </a:fld>
            <a:endParaRPr lang="de-DE">
              <a:solidFill>
                <a:prstClr val="black">
                  <a:tint val="75000"/>
                </a:prstClr>
              </a:solidFill>
            </a:endParaRPr>
          </a:p>
        </p:txBody>
      </p:sp>
      <p:pic>
        <p:nvPicPr>
          <p:cNvPr id="9" name="Grafik 8"/>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304801" y="402338"/>
            <a:ext cx="3971925" cy="1181659"/>
          </a:xfrm>
          <a:prstGeom prst="rect">
            <a:avLst/>
          </a:prstGeom>
        </p:spPr>
      </p:pic>
    </p:spTree>
    <p:extLst>
      <p:ext uri="{BB962C8B-B14F-4D97-AF65-F5344CB8AC3E}">
        <p14:creationId xmlns="" xmlns:p14="http://schemas.microsoft.com/office/powerpoint/2010/main" val="3798097656"/>
      </p:ext>
    </p:extLst>
  </p:cSld>
  <p:clrMap bg1="lt1" tx1="dk1" bg2="lt2" tx2="dk2" accent1="accent1" accent2="accent2" accent3="accent3" accent4="accent4" accent5="accent5" accent6="accent6" hlink="hlink" folHlink="folHlink"/>
  <p:sldLayoutIdLst>
    <p:sldLayoutId id="2147483682"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gif"/></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wmf"/><Relationship Id="rId7" Type="http://schemas.openxmlformats.org/officeDocument/2006/relationships/image" Target="../media/image7.wmf"/><Relationship Id="rId12" Type="http://schemas.openxmlformats.org/officeDocument/2006/relationships/image" Target="../media/image13.wmf"/><Relationship Id="rId2" Type="http://schemas.openxmlformats.org/officeDocument/2006/relationships/image" Target="../media/image4.wmf"/><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12.wmf"/><Relationship Id="rId5" Type="http://schemas.openxmlformats.org/officeDocument/2006/relationships/image" Target="../media/image9.png"/><Relationship Id="rId10" Type="http://schemas.openxmlformats.org/officeDocument/2006/relationships/image" Target="../media/image11.wmf"/><Relationship Id="rId4" Type="http://schemas.openxmlformats.org/officeDocument/2006/relationships/image" Target="../media/image6.gif"/><Relationship Id="rId9" Type="http://schemas.openxmlformats.org/officeDocument/2006/relationships/image" Target="../media/image8.wmf"/></Relationships>
</file>

<file path=ppt/slides/_rels/slide13.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4.wmf"/><Relationship Id="rId3" Type="http://schemas.openxmlformats.org/officeDocument/2006/relationships/image" Target="../media/image5.wmf"/><Relationship Id="rId7" Type="http://schemas.openxmlformats.org/officeDocument/2006/relationships/image" Target="../media/image7.wmf"/><Relationship Id="rId12" Type="http://schemas.openxmlformats.org/officeDocument/2006/relationships/image" Target="../media/image13.wmf"/><Relationship Id="rId2" Type="http://schemas.openxmlformats.org/officeDocument/2006/relationships/image" Target="../media/image4.wmf"/><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12.wmf"/><Relationship Id="rId5" Type="http://schemas.openxmlformats.org/officeDocument/2006/relationships/image" Target="../media/image9.png"/><Relationship Id="rId10" Type="http://schemas.openxmlformats.org/officeDocument/2006/relationships/image" Target="../media/image11.wmf"/><Relationship Id="rId4" Type="http://schemas.openxmlformats.org/officeDocument/2006/relationships/image" Target="../media/image6.gif"/><Relationship Id="rId9" Type="http://schemas.openxmlformats.org/officeDocument/2006/relationships/image" Target="../media/image8.wmf"/></Relationships>
</file>

<file path=ppt/slides/_rels/slide14.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image" Target="../media/image13.wmf"/><Relationship Id="rId3" Type="http://schemas.openxmlformats.org/officeDocument/2006/relationships/image" Target="../media/image4.wmf"/><Relationship Id="rId7" Type="http://schemas.microsoft.com/office/2007/relationships/hdphoto" Target="../media/hdphoto1.wdp"/><Relationship Id="rId12" Type="http://schemas.openxmlformats.org/officeDocument/2006/relationships/image" Target="../media/image12.w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1.wmf"/><Relationship Id="rId5" Type="http://schemas.openxmlformats.org/officeDocument/2006/relationships/image" Target="../media/image6.gif"/><Relationship Id="rId15" Type="http://schemas.openxmlformats.org/officeDocument/2006/relationships/image" Target="../media/image15.wmf"/><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image" Target="../media/image10.jpeg"/><Relationship Id="rId14" Type="http://schemas.openxmlformats.org/officeDocument/2006/relationships/image" Target="../media/image1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image" Target="../media/image8.wmf"/><Relationship Id="rId7" Type="http://schemas.openxmlformats.org/officeDocument/2006/relationships/image" Target="../media/image7.wmf"/><Relationship Id="rId2" Type="http://schemas.openxmlformats.org/officeDocument/2006/relationships/image" Target="../media/image5.wmf"/><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image" Target="../media/image12.wmf"/><Relationship Id="rId10" Type="http://schemas.openxmlformats.org/officeDocument/2006/relationships/image" Target="../media/image16.jpeg"/><Relationship Id="rId4" Type="http://schemas.openxmlformats.org/officeDocument/2006/relationships/image" Target="../media/image6.gif"/><Relationship Id="rId9" Type="http://schemas.openxmlformats.org/officeDocument/2006/relationships/image" Target="../media/image14.wmf"/></Relationships>
</file>

<file path=ppt/slides/_rels/slide17.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image" Target="../media/image8.wmf"/><Relationship Id="rId7" Type="http://schemas.openxmlformats.org/officeDocument/2006/relationships/image" Target="../media/image7.wmf"/><Relationship Id="rId2" Type="http://schemas.openxmlformats.org/officeDocument/2006/relationships/image" Target="../media/image5.wmf"/><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image" Target="../media/image12.wmf"/><Relationship Id="rId10" Type="http://schemas.openxmlformats.org/officeDocument/2006/relationships/image" Target="../media/image16.jpeg"/><Relationship Id="rId4" Type="http://schemas.openxmlformats.org/officeDocument/2006/relationships/image" Target="../media/image6.gif"/><Relationship Id="rId9" Type="http://schemas.openxmlformats.org/officeDocument/2006/relationships/image" Target="../media/image14.wmf"/></Relationships>
</file>

<file path=ppt/slides/_rels/slide18.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5.wmf"/><Relationship Id="rId7" Type="http://schemas.openxmlformats.org/officeDocument/2006/relationships/image" Target="../media/image13.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wmf"/><Relationship Id="rId11" Type="http://schemas.openxmlformats.org/officeDocument/2006/relationships/image" Target="../media/image16.jpeg"/><Relationship Id="rId5" Type="http://schemas.openxmlformats.org/officeDocument/2006/relationships/image" Target="../media/image6.gif"/><Relationship Id="rId10" Type="http://schemas.openxmlformats.org/officeDocument/2006/relationships/image" Target="../media/image14.wmf"/><Relationship Id="rId4" Type="http://schemas.openxmlformats.org/officeDocument/2006/relationships/image" Target="../media/image8.wmf"/><Relationship Id="rId9" Type="http://schemas.openxmlformats.org/officeDocument/2006/relationships/image" Target="../media/image4.wmf"/></Relationships>
</file>

<file path=ppt/slides/_rels/slide1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jpaulmorrison.com/fbp/" TargetMode="External"/><Relationship Id="rId2" Type="http://schemas.openxmlformats.org/officeDocument/2006/relationships/hyperlink" Target="http://clean-code-advisors.com/ressourcen/flow-design-ressource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gif"/></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44834" y="1918959"/>
            <a:ext cx="7256306" cy="2399729"/>
          </a:xfrm>
        </p:spPr>
        <p:txBody>
          <a:bodyPr>
            <a:noAutofit/>
          </a:bodyPr>
          <a:lstStyle/>
          <a:p>
            <a:r>
              <a:rPr lang="de-DE" sz="8000" dirty="0" smtClean="0"/>
              <a:t>Flow Design</a:t>
            </a:r>
            <a:endParaRPr lang="de-DE" sz="8000" dirty="0"/>
          </a:p>
        </p:txBody>
      </p:sp>
      <p:sp>
        <p:nvSpPr>
          <p:cNvPr id="3" name="Untertitel 2"/>
          <p:cNvSpPr>
            <a:spLocks noGrp="1"/>
          </p:cNvSpPr>
          <p:nvPr>
            <p:ph type="subTitle" idx="1"/>
          </p:nvPr>
        </p:nvSpPr>
        <p:spPr>
          <a:xfrm>
            <a:off x="899592" y="6237312"/>
            <a:ext cx="8820821" cy="397549"/>
          </a:xfrm>
        </p:spPr>
        <p:txBody>
          <a:bodyPr>
            <a:noAutofit/>
          </a:bodyPr>
          <a:lstStyle/>
          <a:p>
            <a:pPr algn="l">
              <a:lnSpc>
                <a:spcPct val="80000"/>
              </a:lnSpc>
              <a:spcBef>
                <a:spcPts val="1200"/>
              </a:spcBef>
            </a:pPr>
            <a:r>
              <a:rPr lang="de-DE" sz="2800" dirty="0" smtClean="0">
                <a:solidFill>
                  <a:srgbClr val="526C87"/>
                </a:solidFill>
              </a:rPr>
              <a:t>Karlsruhe, 22. Mai 2014 – Robin </a:t>
            </a:r>
            <a:r>
              <a:rPr lang="de-DE" sz="2800" dirty="0" err="1" smtClean="0">
                <a:solidFill>
                  <a:srgbClr val="526C87"/>
                </a:solidFill>
              </a:rPr>
              <a:t>Danzinger</a:t>
            </a:r>
            <a:endParaRPr lang="de-DE" sz="2800" dirty="0" smtClean="0">
              <a:solidFill>
                <a:srgbClr val="526C87"/>
              </a:solidFill>
            </a:endParaRPr>
          </a:p>
        </p:txBody>
      </p:sp>
      <p:sp>
        <p:nvSpPr>
          <p:cNvPr id="5" name="Titel 1"/>
          <p:cNvSpPr txBox="1">
            <a:spLocks/>
          </p:cNvSpPr>
          <p:nvPr/>
        </p:nvSpPr>
        <p:spPr>
          <a:xfrm>
            <a:off x="3028952" y="2408656"/>
            <a:ext cx="1259715" cy="154463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bg1"/>
                </a:solidFill>
                <a:latin typeface="Adobe Gothic Std B" panose="020B0800000000000000" pitchFamily="34" charset="-128"/>
                <a:ea typeface="Adobe Gothic Std B" panose="020B0800000000000000" pitchFamily="34" charset="-128"/>
                <a:cs typeface="+mj-cs"/>
              </a:defRPr>
            </a:lvl1pPr>
          </a:lstStyle>
          <a:p>
            <a:endParaRPr lang="de-DE" dirty="0">
              <a:solidFill>
                <a:prstClr val="white"/>
              </a:solidFill>
            </a:endParaRPr>
          </a:p>
        </p:txBody>
      </p:sp>
      <p:sp>
        <p:nvSpPr>
          <p:cNvPr id="6" name="Titel 1"/>
          <p:cNvSpPr txBox="1">
            <a:spLocks/>
          </p:cNvSpPr>
          <p:nvPr/>
        </p:nvSpPr>
        <p:spPr>
          <a:xfrm>
            <a:off x="4288666" y="2249331"/>
            <a:ext cx="3212474" cy="154463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bg1"/>
                </a:solidFill>
                <a:latin typeface="Adobe Gothic Std B" panose="020B0800000000000000" pitchFamily="34" charset="-128"/>
                <a:ea typeface="Adobe Gothic Std B" panose="020B0800000000000000" pitchFamily="34" charset="-128"/>
                <a:cs typeface="+mj-cs"/>
              </a:defRPr>
            </a:lvl1pPr>
          </a:lstStyle>
          <a:p>
            <a:pPr algn="just"/>
            <a:endParaRPr lang="de-DE" sz="2400" dirty="0">
              <a:solidFill>
                <a:prstClr val="white"/>
              </a:solidFill>
            </a:endParaRPr>
          </a:p>
        </p:txBody>
      </p:sp>
    </p:spTree>
    <p:extLst>
      <p:ext uri="{BB962C8B-B14F-4D97-AF65-F5344CB8AC3E}">
        <p14:creationId xmlns="" xmlns:p14="http://schemas.microsoft.com/office/powerpoint/2010/main" val="6205256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Abgerundetes Rechteck 54"/>
          <p:cNvSpPr/>
          <p:nvPr/>
        </p:nvSpPr>
        <p:spPr>
          <a:xfrm>
            <a:off x="4355976" y="188640"/>
            <a:ext cx="2592288" cy="352839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de-DE"/>
          </a:p>
        </p:txBody>
      </p:sp>
      <p:grpSp>
        <p:nvGrpSpPr>
          <p:cNvPr id="4" name="Gruppieren 3"/>
          <p:cNvGrpSpPr/>
          <p:nvPr/>
        </p:nvGrpSpPr>
        <p:grpSpPr>
          <a:xfrm>
            <a:off x="1829864" y="4016843"/>
            <a:ext cx="864096" cy="1836204"/>
            <a:chOff x="1634007" y="645016"/>
            <a:chExt cx="864096" cy="1836204"/>
          </a:xfrm>
        </p:grpSpPr>
        <p:sp>
          <p:nvSpPr>
            <p:cNvPr id="5" name="Ellipse 4"/>
            <p:cNvSpPr/>
            <p:nvPr/>
          </p:nvSpPr>
          <p:spPr>
            <a:xfrm>
              <a:off x="1778023" y="645016"/>
              <a:ext cx="576064" cy="57606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6" name="Ellipse 5"/>
            <p:cNvSpPr/>
            <p:nvPr/>
          </p:nvSpPr>
          <p:spPr>
            <a:xfrm>
              <a:off x="1922039" y="1221080"/>
              <a:ext cx="288032" cy="122413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7" name="Ellipse 6"/>
            <p:cNvSpPr/>
            <p:nvPr/>
          </p:nvSpPr>
          <p:spPr>
            <a:xfrm>
              <a:off x="2066055" y="2409212"/>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8" name="Ellipse 7"/>
            <p:cNvSpPr/>
            <p:nvPr/>
          </p:nvSpPr>
          <p:spPr>
            <a:xfrm>
              <a:off x="1634007" y="2409212"/>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9" name="Ellipse 8"/>
            <p:cNvSpPr/>
            <p:nvPr/>
          </p:nvSpPr>
          <p:spPr>
            <a:xfrm rot="7715987">
              <a:off x="1580893" y="1605855"/>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10" name="Ellipse 9"/>
            <p:cNvSpPr/>
            <p:nvPr/>
          </p:nvSpPr>
          <p:spPr>
            <a:xfrm rot="3313754">
              <a:off x="2080390" y="1612549"/>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grpSp>
      <p:sp>
        <p:nvSpPr>
          <p:cNvPr id="11" name="Textfeld 10"/>
          <p:cNvSpPr txBox="1"/>
          <p:nvPr/>
        </p:nvSpPr>
        <p:spPr>
          <a:xfrm>
            <a:off x="1946873" y="5945883"/>
            <a:ext cx="656013" cy="369332"/>
          </a:xfrm>
          <a:prstGeom prst="rect">
            <a:avLst/>
          </a:prstGeom>
          <a:noFill/>
        </p:spPr>
        <p:txBody>
          <a:bodyPr wrap="none" rtlCol="0">
            <a:spAutoFit/>
          </a:bodyPr>
          <a:lstStyle/>
          <a:p>
            <a:r>
              <a:rPr lang="de-DE" dirty="0" smtClean="0"/>
              <a:t>Craig</a:t>
            </a:r>
            <a:endParaRPr lang="de-DE" dirty="0"/>
          </a:p>
        </p:txBody>
      </p:sp>
      <p:pic>
        <p:nvPicPr>
          <p:cNvPr id="12" name="Picture 7" descr="C:\Users\xck902r\AppData\Local\Microsoft\Windows\Temporary Internet Files\Content.IE5\71M2ZZD5\MC900383802[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47925" y="255751"/>
            <a:ext cx="508986" cy="534973"/>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2" descr="C:\Users\xck902r\AppData\Local\Microsoft\Windows\Temporary Internet Files\Content.IE5\APNTNU08\MC900428061[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63968" y="1153238"/>
            <a:ext cx="876900" cy="627848"/>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3" descr="C:\Users\xck902r\AppData\Local\Microsoft\Windows\Temporary Internet Files\Content.IE5\TXCQJ5IB\MM900300558[1].gif"/>
          <p:cNvPicPr>
            <a:picLocks noChangeAspect="1" noChangeArrowheads="1" noCrop="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51030" y="2058805"/>
            <a:ext cx="602181" cy="580674"/>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2" descr="C:\Program Files (x86)\Microsoft Office\MEDIA\CAGCAT10\j0212957.wmf"/>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292328" y="3094675"/>
            <a:ext cx="719583" cy="451845"/>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4" name="Gruppieren 23"/>
          <p:cNvGrpSpPr/>
          <p:nvPr/>
        </p:nvGrpSpPr>
        <p:grpSpPr>
          <a:xfrm>
            <a:off x="3347864" y="839279"/>
            <a:ext cx="864096" cy="1836204"/>
            <a:chOff x="3851920" y="645016"/>
            <a:chExt cx="864096" cy="1836204"/>
          </a:xfrm>
          <a:noFill/>
        </p:grpSpPr>
        <p:sp>
          <p:nvSpPr>
            <p:cNvPr id="25" name="Ellipse 24"/>
            <p:cNvSpPr/>
            <p:nvPr/>
          </p:nvSpPr>
          <p:spPr>
            <a:xfrm>
              <a:off x="3995936" y="645016"/>
              <a:ext cx="576064" cy="576064"/>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a:p>
          </p:txBody>
        </p:sp>
        <p:sp>
          <p:nvSpPr>
            <p:cNvPr id="26" name="Ellipse 25"/>
            <p:cNvSpPr/>
            <p:nvPr/>
          </p:nvSpPr>
          <p:spPr>
            <a:xfrm>
              <a:off x="4139952" y="1221080"/>
              <a:ext cx="288032" cy="122413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a:p>
          </p:txBody>
        </p:sp>
        <p:sp>
          <p:nvSpPr>
            <p:cNvPr id="27" name="Ellipse 26"/>
            <p:cNvSpPr/>
            <p:nvPr/>
          </p:nvSpPr>
          <p:spPr>
            <a:xfrm>
              <a:off x="4283968" y="2409212"/>
              <a:ext cx="432048" cy="72008"/>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a:p>
          </p:txBody>
        </p:sp>
        <p:sp>
          <p:nvSpPr>
            <p:cNvPr id="28" name="Ellipse 27"/>
            <p:cNvSpPr/>
            <p:nvPr/>
          </p:nvSpPr>
          <p:spPr>
            <a:xfrm>
              <a:off x="3851920" y="2409212"/>
              <a:ext cx="432048" cy="72008"/>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a:p>
          </p:txBody>
        </p:sp>
        <p:sp>
          <p:nvSpPr>
            <p:cNvPr id="29" name="Ellipse 28"/>
            <p:cNvSpPr/>
            <p:nvPr/>
          </p:nvSpPr>
          <p:spPr>
            <a:xfrm rot="7715987">
              <a:off x="3798806" y="1605855"/>
              <a:ext cx="432048" cy="72008"/>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a:p>
          </p:txBody>
        </p:sp>
        <p:sp>
          <p:nvSpPr>
            <p:cNvPr id="30" name="Ellipse 29"/>
            <p:cNvSpPr/>
            <p:nvPr/>
          </p:nvSpPr>
          <p:spPr>
            <a:xfrm rot="3313754">
              <a:off x="4298303" y="1612549"/>
              <a:ext cx="432048" cy="72008"/>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a:p>
          </p:txBody>
        </p:sp>
      </p:grpSp>
      <p:sp>
        <p:nvSpPr>
          <p:cNvPr id="31" name="Gleichschenkliges Dreieck 30"/>
          <p:cNvSpPr/>
          <p:nvPr/>
        </p:nvSpPr>
        <p:spPr>
          <a:xfrm>
            <a:off x="3506104" y="2780928"/>
            <a:ext cx="504056" cy="36004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cxnSp>
        <p:nvCxnSpPr>
          <p:cNvPr id="33" name="Gewinkelte Verbindung 32"/>
          <p:cNvCxnSpPr>
            <a:stCxn id="31" idx="3"/>
            <a:endCxn id="44" idx="0"/>
          </p:cNvCxnSpPr>
          <p:nvPr/>
        </p:nvCxnSpPr>
        <p:spPr>
          <a:xfrm rot="5400000">
            <a:off x="2423831" y="2490744"/>
            <a:ext cx="684076" cy="1984524"/>
          </a:xfrm>
          <a:prstGeom prst="bentConnector3">
            <a:avLst>
              <a:gd name="adj1" fmla="val 50000"/>
            </a:avLst>
          </a:prstGeom>
          <a:ln w="38100"/>
        </p:spPr>
        <p:style>
          <a:lnRef idx="1">
            <a:schemeClr val="dk1"/>
          </a:lnRef>
          <a:fillRef idx="0">
            <a:schemeClr val="dk1"/>
          </a:fillRef>
          <a:effectRef idx="0">
            <a:schemeClr val="dk1"/>
          </a:effectRef>
          <a:fontRef idx="minor">
            <a:schemeClr val="tx1"/>
          </a:fontRef>
        </p:style>
      </p:cxnSp>
      <p:sp>
        <p:nvSpPr>
          <p:cNvPr id="44" name="Rechteck 43"/>
          <p:cNvSpPr/>
          <p:nvPr/>
        </p:nvSpPr>
        <p:spPr>
          <a:xfrm>
            <a:off x="1266763" y="3825044"/>
            <a:ext cx="1013690" cy="7200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grpSp>
        <p:nvGrpSpPr>
          <p:cNvPr id="47" name="Gruppieren 46"/>
          <p:cNvGrpSpPr/>
          <p:nvPr/>
        </p:nvGrpSpPr>
        <p:grpSpPr>
          <a:xfrm>
            <a:off x="909511" y="4016843"/>
            <a:ext cx="864096" cy="1836204"/>
            <a:chOff x="6084168" y="692696"/>
            <a:chExt cx="864096" cy="1836204"/>
          </a:xfrm>
        </p:grpSpPr>
        <p:sp>
          <p:nvSpPr>
            <p:cNvPr id="48" name="Ellipse 47"/>
            <p:cNvSpPr/>
            <p:nvPr/>
          </p:nvSpPr>
          <p:spPr>
            <a:xfrm>
              <a:off x="6228184" y="692696"/>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49" name="Ellipse 48"/>
            <p:cNvSpPr/>
            <p:nvPr/>
          </p:nvSpPr>
          <p:spPr>
            <a:xfrm>
              <a:off x="6372200" y="1268760"/>
              <a:ext cx="288032" cy="12241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50" name="Ellipse 49"/>
            <p:cNvSpPr/>
            <p:nvPr/>
          </p:nvSpPr>
          <p:spPr>
            <a:xfrm>
              <a:off x="6516216" y="2456892"/>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51" name="Ellipse 50"/>
            <p:cNvSpPr/>
            <p:nvPr/>
          </p:nvSpPr>
          <p:spPr>
            <a:xfrm>
              <a:off x="6084168" y="2456892"/>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52" name="Ellipse 51"/>
            <p:cNvSpPr/>
            <p:nvPr/>
          </p:nvSpPr>
          <p:spPr>
            <a:xfrm rot="7715987">
              <a:off x="6031054" y="1653535"/>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53" name="Ellipse 52"/>
            <p:cNvSpPr/>
            <p:nvPr/>
          </p:nvSpPr>
          <p:spPr>
            <a:xfrm rot="3313754">
              <a:off x="6530551" y="1660229"/>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grpSp>
      <p:sp>
        <p:nvSpPr>
          <p:cNvPr id="54" name="Textfeld 53"/>
          <p:cNvSpPr txBox="1"/>
          <p:nvPr/>
        </p:nvSpPr>
        <p:spPr>
          <a:xfrm>
            <a:off x="844436" y="5951149"/>
            <a:ext cx="994247" cy="369332"/>
          </a:xfrm>
          <a:prstGeom prst="rect">
            <a:avLst/>
          </a:prstGeom>
          <a:noFill/>
        </p:spPr>
        <p:txBody>
          <a:bodyPr wrap="none" rtlCol="0">
            <a:spAutoFit/>
          </a:bodyPr>
          <a:lstStyle/>
          <a:p>
            <a:r>
              <a:rPr lang="de-DE" dirty="0" smtClean="0"/>
              <a:t>Deborah</a:t>
            </a:r>
            <a:endParaRPr lang="de-DE" dirty="0"/>
          </a:p>
        </p:txBody>
      </p:sp>
      <p:sp>
        <p:nvSpPr>
          <p:cNvPr id="2" name="Textfeld 1"/>
          <p:cNvSpPr txBox="1"/>
          <p:nvPr/>
        </p:nvSpPr>
        <p:spPr>
          <a:xfrm>
            <a:off x="4355977" y="3897052"/>
            <a:ext cx="4176464" cy="2677656"/>
          </a:xfrm>
          <a:prstGeom prst="rect">
            <a:avLst/>
          </a:prstGeom>
          <a:noFill/>
        </p:spPr>
        <p:txBody>
          <a:bodyPr wrap="square" rtlCol="0">
            <a:spAutoFit/>
          </a:bodyPr>
          <a:lstStyle/>
          <a:p>
            <a:r>
              <a:rPr lang="de-DE" sz="1400" dirty="0" err="1" smtClean="0"/>
              <a:t>public</a:t>
            </a:r>
            <a:r>
              <a:rPr lang="de-DE" sz="1400" dirty="0" smtClean="0"/>
              <a:t> </a:t>
            </a:r>
            <a:r>
              <a:rPr lang="de-DE" sz="1400" dirty="0" err="1" smtClean="0"/>
              <a:t>void</a:t>
            </a:r>
            <a:r>
              <a:rPr lang="de-DE" sz="1400" dirty="0" smtClean="0"/>
              <a:t> wecken() {</a:t>
            </a:r>
          </a:p>
          <a:p>
            <a:r>
              <a:rPr lang="de-DE" sz="1400" dirty="0" smtClean="0"/>
              <a:t>…</a:t>
            </a:r>
          </a:p>
          <a:p>
            <a:r>
              <a:rPr lang="de-DE" sz="1400" dirty="0"/>
              <a:t>}</a:t>
            </a:r>
            <a:endParaRPr lang="de-DE" sz="1400" dirty="0" smtClean="0"/>
          </a:p>
          <a:p>
            <a:r>
              <a:rPr lang="de-DE" sz="1400" dirty="0" err="1" smtClean="0"/>
              <a:t>public</a:t>
            </a:r>
            <a:r>
              <a:rPr lang="de-DE" sz="1400" dirty="0" smtClean="0"/>
              <a:t> </a:t>
            </a:r>
            <a:r>
              <a:rPr lang="de-DE" sz="1400" dirty="0" err="1" smtClean="0"/>
              <a:t>void</a:t>
            </a:r>
            <a:r>
              <a:rPr lang="de-DE" sz="1400" dirty="0" smtClean="0"/>
              <a:t> </a:t>
            </a:r>
            <a:r>
              <a:rPr lang="de-DE" sz="1400" dirty="0" err="1" smtClean="0"/>
              <a:t>putzeZähne</a:t>
            </a:r>
            <a:r>
              <a:rPr lang="de-DE" sz="1400" dirty="0" smtClean="0"/>
              <a:t>() {</a:t>
            </a:r>
          </a:p>
          <a:p>
            <a:r>
              <a:rPr lang="de-DE" sz="1400" dirty="0" smtClean="0"/>
              <a:t>…</a:t>
            </a:r>
          </a:p>
          <a:p>
            <a:r>
              <a:rPr lang="de-DE" sz="1400" dirty="0" smtClean="0"/>
              <a:t>}</a:t>
            </a:r>
          </a:p>
          <a:p>
            <a:r>
              <a:rPr lang="de-DE" sz="1400" dirty="0" smtClean="0"/>
              <a:t>Public </a:t>
            </a:r>
            <a:r>
              <a:rPr lang="de-DE" sz="1400" dirty="0" err="1" smtClean="0"/>
              <a:t>void</a:t>
            </a:r>
            <a:r>
              <a:rPr lang="de-DE" sz="1400" dirty="0" smtClean="0"/>
              <a:t> </a:t>
            </a:r>
            <a:r>
              <a:rPr lang="de-DE" sz="1400" dirty="0" err="1" smtClean="0"/>
              <a:t>kocheKaffee</a:t>
            </a:r>
            <a:r>
              <a:rPr lang="de-DE" sz="1400" dirty="0" smtClean="0"/>
              <a:t>() {</a:t>
            </a:r>
          </a:p>
          <a:p>
            <a:r>
              <a:rPr lang="de-DE" sz="1400" dirty="0" smtClean="0"/>
              <a:t>…</a:t>
            </a:r>
          </a:p>
          <a:p>
            <a:r>
              <a:rPr lang="de-DE" sz="1400" dirty="0" smtClean="0"/>
              <a:t>}</a:t>
            </a:r>
          </a:p>
          <a:p>
            <a:r>
              <a:rPr lang="de-DE" sz="1400" dirty="0" smtClean="0"/>
              <a:t>Public </a:t>
            </a:r>
            <a:r>
              <a:rPr lang="de-DE" sz="1400" dirty="0" err="1" smtClean="0"/>
              <a:t>void</a:t>
            </a:r>
            <a:r>
              <a:rPr lang="de-DE" sz="1400" dirty="0" smtClean="0"/>
              <a:t> </a:t>
            </a:r>
            <a:r>
              <a:rPr lang="de-DE" sz="1400" dirty="0" err="1" smtClean="0"/>
              <a:t>fahreZurArbeit</a:t>
            </a:r>
            <a:r>
              <a:rPr lang="de-DE" sz="1400" dirty="0" smtClean="0"/>
              <a:t>() {</a:t>
            </a:r>
          </a:p>
          <a:p>
            <a:r>
              <a:rPr lang="de-DE" sz="1400" dirty="0" smtClean="0"/>
              <a:t>…</a:t>
            </a:r>
          </a:p>
          <a:p>
            <a:r>
              <a:rPr lang="de-DE" sz="1400" dirty="0"/>
              <a:t>}</a:t>
            </a:r>
          </a:p>
        </p:txBody>
      </p:sp>
    </p:spTree>
    <p:extLst>
      <p:ext uri="{BB962C8B-B14F-4D97-AF65-F5344CB8AC3E}">
        <p14:creationId xmlns:p14="http://schemas.microsoft.com/office/powerpoint/2010/main" xmlns="" val="237395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7" descr="C:\Users\xck902r\AppData\Local\Microsoft\Windows\Temporary Internet Files\Content.IE5\71M2ZZD5\MC900383802[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22366" y="358154"/>
            <a:ext cx="901700" cy="947737"/>
          </a:xfrm>
          <a:prstGeom prst="rect">
            <a:avLst/>
          </a:prstGeom>
          <a:noFill/>
          <a:extLst>
            <a:ext uri="{909E8E84-426E-40DD-AFC4-6F175D3DCCD1}">
              <a14:hiddenFill xmlns:a14="http://schemas.microsoft.com/office/drawing/2010/main" xmlns="">
                <a:solidFill>
                  <a:srgbClr val="FFFFFF"/>
                </a:solidFill>
              </a14:hiddenFill>
            </a:ext>
          </a:extLst>
        </p:spPr>
      </p:pic>
      <p:pic>
        <p:nvPicPr>
          <p:cNvPr id="28" name="Picture 2" descr="C:\Users\xck902r\AppData\Local\Microsoft\Windows\Temporary Internet Files\Content.IE5\APNTNU08\MC900428061[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75532" y="1780404"/>
            <a:ext cx="1553482" cy="1112272"/>
          </a:xfrm>
          <a:prstGeom prst="rect">
            <a:avLst/>
          </a:prstGeom>
          <a:noFill/>
          <a:extLst>
            <a:ext uri="{909E8E84-426E-40DD-AFC4-6F175D3DCCD1}">
              <a14:hiddenFill xmlns:a14="http://schemas.microsoft.com/office/drawing/2010/main" xmlns="">
                <a:solidFill>
                  <a:srgbClr val="FFFFFF"/>
                </a:solidFill>
              </a14:hiddenFill>
            </a:ext>
          </a:extLst>
        </p:spPr>
      </p:pic>
      <p:pic>
        <p:nvPicPr>
          <p:cNvPr id="2050" name="Picture 2" descr="C:\Program Files (x86)\Microsoft Office\MEDIA\CAGCAT10\j0212957.wm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253498" y="5348304"/>
            <a:ext cx="1274785" cy="80047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hteck 1"/>
          <p:cNvSpPr/>
          <p:nvPr/>
        </p:nvSpPr>
        <p:spPr>
          <a:xfrm>
            <a:off x="3213934" y="602661"/>
            <a:ext cx="1887055" cy="584775"/>
          </a:xfrm>
          <a:prstGeom prst="rect">
            <a:avLst/>
          </a:prstGeom>
        </p:spPr>
        <p:txBody>
          <a:bodyPr wrap="none">
            <a:spAutoFit/>
          </a:bodyPr>
          <a:lstStyle/>
          <a:p>
            <a:r>
              <a:rPr lang="de-DE" sz="3200" dirty="0"/>
              <a:t>Aufstehen</a:t>
            </a:r>
          </a:p>
        </p:txBody>
      </p:sp>
      <p:sp>
        <p:nvSpPr>
          <p:cNvPr id="15" name="Rechteck 14"/>
          <p:cNvSpPr/>
          <p:nvPr/>
        </p:nvSpPr>
        <p:spPr>
          <a:xfrm>
            <a:off x="3213933" y="2107183"/>
            <a:ext cx="2444900" cy="584775"/>
          </a:xfrm>
          <a:prstGeom prst="rect">
            <a:avLst/>
          </a:prstGeom>
        </p:spPr>
        <p:txBody>
          <a:bodyPr wrap="none">
            <a:spAutoFit/>
          </a:bodyPr>
          <a:lstStyle/>
          <a:p>
            <a:r>
              <a:rPr lang="de-DE" sz="3200" dirty="0" smtClean="0"/>
              <a:t>Zähne putzen</a:t>
            </a:r>
            <a:endParaRPr lang="de-DE" sz="3200" dirty="0"/>
          </a:p>
        </p:txBody>
      </p:sp>
      <p:sp>
        <p:nvSpPr>
          <p:cNvPr id="17" name="Rechteck 16"/>
          <p:cNvSpPr/>
          <p:nvPr/>
        </p:nvSpPr>
        <p:spPr>
          <a:xfrm>
            <a:off x="3169243" y="5568213"/>
            <a:ext cx="3042243" cy="584775"/>
          </a:xfrm>
          <a:prstGeom prst="rect">
            <a:avLst/>
          </a:prstGeom>
        </p:spPr>
        <p:txBody>
          <a:bodyPr wrap="none">
            <a:spAutoFit/>
          </a:bodyPr>
          <a:lstStyle/>
          <a:p>
            <a:r>
              <a:rPr lang="de-DE" sz="3200" dirty="0" smtClean="0"/>
              <a:t>Zur Arbeit fahren</a:t>
            </a:r>
            <a:endParaRPr lang="de-DE" sz="3200" dirty="0"/>
          </a:p>
        </p:txBody>
      </p:sp>
      <p:grpSp>
        <p:nvGrpSpPr>
          <p:cNvPr id="18" name="Gruppieren 17"/>
          <p:cNvGrpSpPr/>
          <p:nvPr/>
        </p:nvGrpSpPr>
        <p:grpSpPr>
          <a:xfrm>
            <a:off x="1259631" y="2514500"/>
            <a:ext cx="864096" cy="1836204"/>
            <a:chOff x="3851920" y="645016"/>
            <a:chExt cx="864096" cy="1836204"/>
          </a:xfrm>
        </p:grpSpPr>
        <p:sp>
          <p:nvSpPr>
            <p:cNvPr id="19" name="Ellipse 18"/>
            <p:cNvSpPr/>
            <p:nvPr/>
          </p:nvSpPr>
          <p:spPr>
            <a:xfrm>
              <a:off x="3995936" y="645016"/>
              <a:ext cx="576064" cy="57606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0" name="Ellipse 19"/>
            <p:cNvSpPr/>
            <p:nvPr/>
          </p:nvSpPr>
          <p:spPr>
            <a:xfrm>
              <a:off x="4139952" y="1221080"/>
              <a:ext cx="288032" cy="12241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1" name="Ellipse 20"/>
            <p:cNvSpPr/>
            <p:nvPr/>
          </p:nvSpPr>
          <p:spPr>
            <a:xfrm>
              <a:off x="4283968" y="2409212"/>
              <a:ext cx="43204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2" name="Ellipse 21"/>
            <p:cNvSpPr/>
            <p:nvPr/>
          </p:nvSpPr>
          <p:spPr>
            <a:xfrm>
              <a:off x="3851920" y="2409212"/>
              <a:ext cx="43204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3" name="Ellipse 22"/>
            <p:cNvSpPr/>
            <p:nvPr/>
          </p:nvSpPr>
          <p:spPr>
            <a:xfrm rot="7715987">
              <a:off x="3798806" y="1605855"/>
              <a:ext cx="43204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4" name="Ellipse 23"/>
            <p:cNvSpPr/>
            <p:nvPr/>
          </p:nvSpPr>
          <p:spPr>
            <a:xfrm rot="3313754">
              <a:off x="4298303" y="1612549"/>
              <a:ext cx="43204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grpSp>
      <p:sp>
        <p:nvSpPr>
          <p:cNvPr id="30" name="Textfeld 29"/>
          <p:cNvSpPr txBox="1"/>
          <p:nvPr/>
        </p:nvSpPr>
        <p:spPr>
          <a:xfrm>
            <a:off x="1344027" y="4443540"/>
            <a:ext cx="779701" cy="369332"/>
          </a:xfrm>
          <a:prstGeom prst="rect">
            <a:avLst/>
          </a:prstGeom>
          <a:noFill/>
        </p:spPr>
        <p:txBody>
          <a:bodyPr wrap="none" rtlCol="0">
            <a:spAutoFit/>
          </a:bodyPr>
          <a:lstStyle/>
          <a:p>
            <a:r>
              <a:rPr lang="de-DE" dirty="0" err="1" smtClean="0"/>
              <a:t>Redlef</a:t>
            </a:r>
            <a:endParaRPr lang="de-DE" dirty="0"/>
          </a:p>
        </p:txBody>
      </p:sp>
      <p:pic>
        <p:nvPicPr>
          <p:cNvPr id="32" name="Picture 2" descr="C:\Users\xck902r\AppData\Local\Microsoft\Windows\Temporary Internet Files\Content.IE5\71M2ZZD5\MC900404493[1].wmf"/>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183458" y="3470515"/>
            <a:ext cx="1481393" cy="1082859"/>
          </a:xfrm>
          <a:prstGeom prst="rect">
            <a:avLst/>
          </a:prstGeom>
          <a:noFill/>
          <a:extLst>
            <a:ext uri="{909E8E84-426E-40DD-AFC4-6F175D3DCCD1}">
              <a14:hiddenFill xmlns:a14="http://schemas.microsoft.com/office/drawing/2010/main" xmlns="">
                <a:solidFill>
                  <a:srgbClr val="FFFFFF"/>
                </a:solidFill>
              </a14:hiddenFill>
            </a:ext>
          </a:extLst>
        </p:spPr>
      </p:pic>
      <p:sp>
        <p:nvSpPr>
          <p:cNvPr id="33" name="Rechteck 32"/>
          <p:cNvSpPr/>
          <p:nvPr/>
        </p:nvSpPr>
        <p:spPr>
          <a:xfrm>
            <a:off x="3227576" y="3809663"/>
            <a:ext cx="2046714" cy="584775"/>
          </a:xfrm>
          <a:prstGeom prst="rect">
            <a:avLst/>
          </a:prstGeom>
        </p:spPr>
        <p:txBody>
          <a:bodyPr wrap="none">
            <a:spAutoFit/>
          </a:bodyPr>
          <a:lstStyle/>
          <a:p>
            <a:r>
              <a:rPr lang="de-DE" sz="3200" dirty="0" smtClean="0"/>
              <a:t>Tee kochen</a:t>
            </a:r>
            <a:endParaRPr lang="de-DE" sz="3200" dirty="0"/>
          </a:p>
        </p:txBody>
      </p:sp>
    </p:spTree>
    <p:extLst>
      <p:ext uri="{BB962C8B-B14F-4D97-AF65-F5344CB8AC3E}">
        <p14:creationId xmlns:p14="http://schemas.microsoft.com/office/powerpoint/2010/main" xmlns="" val="165308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7"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en 3"/>
          <p:cNvGrpSpPr/>
          <p:nvPr/>
        </p:nvGrpSpPr>
        <p:grpSpPr>
          <a:xfrm>
            <a:off x="1164941" y="4016843"/>
            <a:ext cx="864096" cy="1836204"/>
            <a:chOff x="1634007" y="645016"/>
            <a:chExt cx="864096" cy="1836204"/>
          </a:xfrm>
        </p:grpSpPr>
        <p:sp>
          <p:nvSpPr>
            <p:cNvPr id="5" name="Ellipse 4"/>
            <p:cNvSpPr/>
            <p:nvPr/>
          </p:nvSpPr>
          <p:spPr>
            <a:xfrm>
              <a:off x="1778023" y="645016"/>
              <a:ext cx="576064" cy="57606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6" name="Ellipse 5"/>
            <p:cNvSpPr/>
            <p:nvPr/>
          </p:nvSpPr>
          <p:spPr>
            <a:xfrm>
              <a:off x="1922039" y="1221080"/>
              <a:ext cx="288032" cy="122413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7" name="Ellipse 6"/>
            <p:cNvSpPr/>
            <p:nvPr/>
          </p:nvSpPr>
          <p:spPr>
            <a:xfrm>
              <a:off x="2066055" y="2409212"/>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8" name="Ellipse 7"/>
            <p:cNvSpPr/>
            <p:nvPr/>
          </p:nvSpPr>
          <p:spPr>
            <a:xfrm>
              <a:off x="1634007" y="2409212"/>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9" name="Ellipse 8"/>
            <p:cNvSpPr/>
            <p:nvPr/>
          </p:nvSpPr>
          <p:spPr>
            <a:xfrm rot="7715987">
              <a:off x="1580893" y="1605855"/>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10" name="Ellipse 9"/>
            <p:cNvSpPr/>
            <p:nvPr/>
          </p:nvSpPr>
          <p:spPr>
            <a:xfrm rot="3313754">
              <a:off x="2080390" y="1612549"/>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grpSp>
      <p:grpSp>
        <p:nvGrpSpPr>
          <p:cNvPr id="11" name="Gruppieren 10"/>
          <p:cNvGrpSpPr/>
          <p:nvPr/>
        </p:nvGrpSpPr>
        <p:grpSpPr>
          <a:xfrm>
            <a:off x="3347864" y="839279"/>
            <a:ext cx="864096" cy="1836204"/>
            <a:chOff x="3851920" y="645016"/>
            <a:chExt cx="864096" cy="1836204"/>
          </a:xfrm>
          <a:noFill/>
        </p:grpSpPr>
        <p:sp>
          <p:nvSpPr>
            <p:cNvPr id="12" name="Ellipse 11"/>
            <p:cNvSpPr/>
            <p:nvPr/>
          </p:nvSpPr>
          <p:spPr>
            <a:xfrm>
              <a:off x="3995936" y="645016"/>
              <a:ext cx="576064" cy="576064"/>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a:p>
          </p:txBody>
        </p:sp>
        <p:sp>
          <p:nvSpPr>
            <p:cNvPr id="13" name="Ellipse 12"/>
            <p:cNvSpPr/>
            <p:nvPr/>
          </p:nvSpPr>
          <p:spPr>
            <a:xfrm>
              <a:off x="4139952" y="1221080"/>
              <a:ext cx="288032" cy="122413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a:p>
          </p:txBody>
        </p:sp>
        <p:sp>
          <p:nvSpPr>
            <p:cNvPr id="14" name="Ellipse 13"/>
            <p:cNvSpPr/>
            <p:nvPr/>
          </p:nvSpPr>
          <p:spPr>
            <a:xfrm>
              <a:off x="4283968" y="2409212"/>
              <a:ext cx="432048" cy="72008"/>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a:p>
          </p:txBody>
        </p:sp>
        <p:sp>
          <p:nvSpPr>
            <p:cNvPr id="15" name="Ellipse 14"/>
            <p:cNvSpPr/>
            <p:nvPr/>
          </p:nvSpPr>
          <p:spPr>
            <a:xfrm>
              <a:off x="3851920" y="2409212"/>
              <a:ext cx="432048" cy="72008"/>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a:p>
          </p:txBody>
        </p:sp>
        <p:sp>
          <p:nvSpPr>
            <p:cNvPr id="16" name="Ellipse 15"/>
            <p:cNvSpPr/>
            <p:nvPr/>
          </p:nvSpPr>
          <p:spPr>
            <a:xfrm rot="7715987">
              <a:off x="3798806" y="1605855"/>
              <a:ext cx="432048" cy="72008"/>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a:p>
          </p:txBody>
        </p:sp>
        <p:sp>
          <p:nvSpPr>
            <p:cNvPr id="17" name="Ellipse 16"/>
            <p:cNvSpPr/>
            <p:nvPr/>
          </p:nvSpPr>
          <p:spPr>
            <a:xfrm rot="3313754">
              <a:off x="4298303" y="1612549"/>
              <a:ext cx="432048" cy="72008"/>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a:p>
          </p:txBody>
        </p:sp>
      </p:grpSp>
      <p:sp>
        <p:nvSpPr>
          <p:cNvPr id="18" name="Gleichschenkliges Dreieck 17"/>
          <p:cNvSpPr/>
          <p:nvPr/>
        </p:nvSpPr>
        <p:spPr>
          <a:xfrm>
            <a:off x="3506104" y="2780928"/>
            <a:ext cx="504056" cy="36004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cxnSp>
        <p:nvCxnSpPr>
          <p:cNvPr id="19" name="Gewinkelte Verbindung 18"/>
          <p:cNvCxnSpPr>
            <a:stCxn id="18" idx="3"/>
            <a:endCxn id="20" idx="0"/>
          </p:cNvCxnSpPr>
          <p:nvPr/>
        </p:nvCxnSpPr>
        <p:spPr>
          <a:xfrm rot="5400000">
            <a:off x="2091370" y="2158284"/>
            <a:ext cx="684076" cy="2649447"/>
          </a:xfrm>
          <a:prstGeom prst="bentConnector3">
            <a:avLst>
              <a:gd name="adj1" fmla="val 50000"/>
            </a:avLst>
          </a:prstGeom>
          <a:ln w="38100"/>
        </p:spPr>
        <p:style>
          <a:lnRef idx="1">
            <a:schemeClr val="dk1"/>
          </a:lnRef>
          <a:fillRef idx="0">
            <a:schemeClr val="dk1"/>
          </a:fillRef>
          <a:effectRef idx="0">
            <a:schemeClr val="dk1"/>
          </a:effectRef>
          <a:fontRef idx="minor">
            <a:schemeClr val="tx1"/>
          </a:fontRef>
        </p:style>
      </p:cxnSp>
      <p:sp>
        <p:nvSpPr>
          <p:cNvPr id="20" name="Rechteck 19"/>
          <p:cNvSpPr/>
          <p:nvPr/>
        </p:nvSpPr>
        <p:spPr>
          <a:xfrm>
            <a:off x="601840" y="3825044"/>
            <a:ext cx="1013690" cy="7200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grpSp>
        <p:nvGrpSpPr>
          <p:cNvPr id="21" name="Gruppieren 20"/>
          <p:cNvGrpSpPr/>
          <p:nvPr/>
        </p:nvGrpSpPr>
        <p:grpSpPr>
          <a:xfrm>
            <a:off x="244588" y="4016843"/>
            <a:ext cx="864096" cy="1836204"/>
            <a:chOff x="6084168" y="692696"/>
            <a:chExt cx="864096" cy="1836204"/>
          </a:xfrm>
        </p:grpSpPr>
        <p:sp>
          <p:nvSpPr>
            <p:cNvPr id="22" name="Ellipse 21"/>
            <p:cNvSpPr/>
            <p:nvPr/>
          </p:nvSpPr>
          <p:spPr>
            <a:xfrm>
              <a:off x="6228184" y="692696"/>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23" name="Ellipse 22"/>
            <p:cNvSpPr/>
            <p:nvPr/>
          </p:nvSpPr>
          <p:spPr>
            <a:xfrm>
              <a:off x="6372200" y="1268760"/>
              <a:ext cx="288032" cy="12241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24" name="Ellipse 23"/>
            <p:cNvSpPr/>
            <p:nvPr/>
          </p:nvSpPr>
          <p:spPr>
            <a:xfrm>
              <a:off x="6516216" y="2456892"/>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25" name="Ellipse 24"/>
            <p:cNvSpPr/>
            <p:nvPr/>
          </p:nvSpPr>
          <p:spPr>
            <a:xfrm>
              <a:off x="6084168" y="2456892"/>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26" name="Ellipse 25"/>
            <p:cNvSpPr/>
            <p:nvPr/>
          </p:nvSpPr>
          <p:spPr>
            <a:xfrm rot="7715987">
              <a:off x="6031054" y="1653535"/>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27" name="Ellipse 26"/>
            <p:cNvSpPr/>
            <p:nvPr/>
          </p:nvSpPr>
          <p:spPr>
            <a:xfrm rot="3313754">
              <a:off x="6530551" y="1660229"/>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grpSp>
      <p:grpSp>
        <p:nvGrpSpPr>
          <p:cNvPr id="28" name="Gruppieren 27"/>
          <p:cNvGrpSpPr/>
          <p:nvPr/>
        </p:nvGrpSpPr>
        <p:grpSpPr>
          <a:xfrm>
            <a:off x="2054056" y="4016843"/>
            <a:ext cx="864096" cy="1836204"/>
            <a:chOff x="3851920" y="645016"/>
            <a:chExt cx="864096" cy="1836204"/>
          </a:xfrm>
        </p:grpSpPr>
        <p:sp>
          <p:nvSpPr>
            <p:cNvPr id="29" name="Ellipse 28"/>
            <p:cNvSpPr/>
            <p:nvPr/>
          </p:nvSpPr>
          <p:spPr>
            <a:xfrm>
              <a:off x="3995936" y="645016"/>
              <a:ext cx="576064" cy="57606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0" name="Ellipse 29"/>
            <p:cNvSpPr/>
            <p:nvPr/>
          </p:nvSpPr>
          <p:spPr>
            <a:xfrm>
              <a:off x="4139952" y="1221080"/>
              <a:ext cx="288032" cy="12241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1" name="Ellipse 30"/>
            <p:cNvSpPr/>
            <p:nvPr/>
          </p:nvSpPr>
          <p:spPr>
            <a:xfrm>
              <a:off x="4283968" y="2409212"/>
              <a:ext cx="43204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2" name="Ellipse 31"/>
            <p:cNvSpPr/>
            <p:nvPr/>
          </p:nvSpPr>
          <p:spPr>
            <a:xfrm>
              <a:off x="3851920" y="2409212"/>
              <a:ext cx="43204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3" name="Ellipse 32"/>
            <p:cNvSpPr/>
            <p:nvPr/>
          </p:nvSpPr>
          <p:spPr>
            <a:xfrm rot="7715987">
              <a:off x="3798806" y="1605855"/>
              <a:ext cx="43204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4" name="Ellipse 33"/>
            <p:cNvSpPr/>
            <p:nvPr/>
          </p:nvSpPr>
          <p:spPr>
            <a:xfrm rot="3313754">
              <a:off x="4298303" y="1612549"/>
              <a:ext cx="43204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grpSp>
      <p:sp>
        <p:nvSpPr>
          <p:cNvPr id="35" name="Textfeld 34"/>
          <p:cNvSpPr txBox="1"/>
          <p:nvPr/>
        </p:nvSpPr>
        <p:spPr>
          <a:xfrm>
            <a:off x="2138452" y="5945883"/>
            <a:ext cx="779701" cy="369332"/>
          </a:xfrm>
          <a:prstGeom prst="rect">
            <a:avLst/>
          </a:prstGeom>
          <a:noFill/>
        </p:spPr>
        <p:txBody>
          <a:bodyPr wrap="none" rtlCol="0">
            <a:spAutoFit/>
          </a:bodyPr>
          <a:lstStyle/>
          <a:p>
            <a:r>
              <a:rPr lang="de-DE" dirty="0" err="1" smtClean="0"/>
              <a:t>Redlef</a:t>
            </a:r>
            <a:endParaRPr lang="de-DE" dirty="0"/>
          </a:p>
        </p:txBody>
      </p:sp>
      <p:sp>
        <p:nvSpPr>
          <p:cNvPr id="36" name="Textfeld 35"/>
          <p:cNvSpPr txBox="1"/>
          <p:nvPr/>
        </p:nvSpPr>
        <p:spPr>
          <a:xfrm>
            <a:off x="1281950" y="5945883"/>
            <a:ext cx="656013" cy="369332"/>
          </a:xfrm>
          <a:prstGeom prst="rect">
            <a:avLst/>
          </a:prstGeom>
          <a:noFill/>
        </p:spPr>
        <p:txBody>
          <a:bodyPr wrap="none" rtlCol="0">
            <a:spAutoFit/>
          </a:bodyPr>
          <a:lstStyle/>
          <a:p>
            <a:r>
              <a:rPr lang="de-DE" dirty="0" smtClean="0"/>
              <a:t>Craig</a:t>
            </a:r>
            <a:endParaRPr lang="de-DE" dirty="0"/>
          </a:p>
        </p:txBody>
      </p:sp>
      <p:sp>
        <p:nvSpPr>
          <p:cNvPr id="37" name="Textfeld 36"/>
          <p:cNvSpPr txBox="1"/>
          <p:nvPr/>
        </p:nvSpPr>
        <p:spPr>
          <a:xfrm>
            <a:off x="179513" y="5951149"/>
            <a:ext cx="994247" cy="369332"/>
          </a:xfrm>
          <a:prstGeom prst="rect">
            <a:avLst/>
          </a:prstGeom>
          <a:noFill/>
        </p:spPr>
        <p:txBody>
          <a:bodyPr wrap="none" rtlCol="0">
            <a:spAutoFit/>
          </a:bodyPr>
          <a:lstStyle/>
          <a:p>
            <a:r>
              <a:rPr lang="de-DE" dirty="0" smtClean="0"/>
              <a:t>Deborah</a:t>
            </a:r>
            <a:endParaRPr lang="de-DE" dirty="0"/>
          </a:p>
        </p:txBody>
      </p:sp>
      <p:sp>
        <p:nvSpPr>
          <p:cNvPr id="38" name="Abgerundetes Rechteck 37"/>
          <p:cNvSpPr/>
          <p:nvPr/>
        </p:nvSpPr>
        <p:spPr>
          <a:xfrm>
            <a:off x="4355976" y="188640"/>
            <a:ext cx="2592288" cy="352839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de-DE"/>
          </a:p>
        </p:txBody>
      </p:sp>
      <p:pic>
        <p:nvPicPr>
          <p:cNvPr id="39" name="Picture 7" descr="C:\Users\xck902r\AppData\Local\Microsoft\Windows\Temporary Internet Files\Content.IE5\71M2ZZD5\MC900383802[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47925" y="255751"/>
            <a:ext cx="508986" cy="534973"/>
          </a:xfrm>
          <a:prstGeom prst="rect">
            <a:avLst/>
          </a:prstGeom>
          <a:noFill/>
          <a:extLst>
            <a:ext uri="{909E8E84-426E-40DD-AFC4-6F175D3DCCD1}">
              <a14:hiddenFill xmlns:a14="http://schemas.microsoft.com/office/drawing/2010/main" xmlns="">
                <a:solidFill>
                  <a:srgbClr val="FFFFFF"/>
                </a:solidFill>
              </a14:hiddenFill>
            </a:ext>
          </a:extLst>
        </p:spPr>
      </p:pic>
      <p:pic>
        <p:nvPicPr>
          <p:cNvPr id="40" name="Picture 2" descr="C:\Users\xck902r\AppData\Local\Microsoft\Windows\Temporary Internet Files\Content.IE5\APNTNU08\MC900428061[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63968" y="1153238"/>
            <a:ext cx="876900" cy="627848"/>
          </a:xfrm>
          <a:prstGeom prst="rect">
            <a:avLst/>
          </a:prstGeom>
          <a:noFill/>
          <a:extLst>
            <a:ext uri="{909E8E84-426E-40DD-AFC4-6F175D3DCCD1}">
              <a14:hiddenFill xmlns:a14="http://schemas.microsoft.com/office/drawing/2010/main" xmlns="">
                <a:solidFill>
                  <a:srgbClr val="FFFFFF"/>
                </a:solidFill>
              </a14:hiddenFill>
            </a:ext>
          </a:extLst>
        </p:spPr>
      </p:pic>
      <p:pic>
        <p:nvPicPr>
          <p:cNvPr id="43" name="Picture 3" descr="C:\Users\xck902r\AppData\Local\Microsoft\Windows\Temporary Internet Files\Content.IE5\TXCQJ5IB\MM900300558[1].gif"/>
          <p:cNvPicPr>
            <a:picLocks noChangeAspect="1" noChangeArrowheads="1" noCrop="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297867" y="2064217"/>
            <a:ext cx="708501" cy="683197"/>
          </a:xfrm>
          <a:prstGeom prst="rect">
            <a:avLst/>
          </a:prstGeom>
          <a:noFill/>
          <a:extLst>
            <a:ext uri="{909E8E84-426E-40DD-AFC4-6F175D3DCCD1}">
              <a14:hiddenFill xmlns:a14="http://schemas.microsoft.com/office/drawing/2010/main" xmlns="">
                <a:solidFill>
                  <a:srgbClr val="FFFFFF"/>
                </a:solidFill>
              </a14:hiddenFill>
            </a:ext>
          </a:extLst>
        </p:spPr>
      </p:pic>
      <p:pic>
        <p:nvPicPr>
          <p:cNvPr id="41" name="Picture 3" descr="C:\Users\xck902r\AppData\Local\Microsoft\Windows\Temporary Internet Files\Content.IE5\TXCQJ5IB\MM900300558[1].gif"/>
          <p:cNvPicPr>
            <a:picLocks noChangeAspect="1" noChangeArrowheads="1" noCrop="1"/>
          </p:cNvPicPr>
          <p:nvPr/>
        </p:nvPicPr>
        <p:blipFill>
          <a:blip r:embed="rId5" cstate="print">
            <a:extLst>
              <a:ext uri="{BEBA8EAE-BF5A-486C-A8C5-ECC9F3942E4B}">
                <a14:imgProps xmlns:a14="http://schemas.microsoft.com/office/drawing/2010/main" xmlns="">
                  <a14:imgLayer r:embed="rId6">
                    <a14:imgEffect>
                      <a14:artisticPastelsSmooth/>
                    </a14:imgEffect>
                  </a14:imgLayer>
                </a14:imgProps>
              </a:ext>
              <a:ext uri="{28A0092B-C50C-407E-A947-70E740481C1C}">
                <a14:useLocalDpi xmlns:a14="http://schemas.microsoft.com/office/drawing/2010/main" xmlns="" val="0"/>
              </a:ext>
            </a:extLst>
          </a:blip>
          <a:srcRect/>
          <a:stretch>
            <a:fillRect/>
          </a:stretch>
        </p:blipFill>
        <p:spPr bwMode="auto">
          <a:xfrm>
            <a:off x="5275255" y="2064217"/>
            <a:ext cx="743259" cy="716713"/>
          </a:xfrm>
          <a:prstGeom prst="rect">
            <a:avLst/>
          </a:prstGeom>
          <a:noFill/>
          <a:extLst>
            <a:ext uri="{909E8E84-426E-40DD-AFC4-6F175D3DCCD1}">
              <a14:hiddenFill xmlns:a14="http://schemas.microsoft.com/office/drawing/2010/main" xmlns="">
                <a:solidFill>
                  <a:srgbClr val="FFFFFF"/>
                </a:solidFill>
              </a14:hiddenFill>
            </a:ext>
          </a:extLst>
        </p:spPr>
      </p:pic>
      <p:pic>
        <p:nvPicPr>
          <p:cNvPr id="42" name="Picture 2" descr="C:\Program Files (x86)\Microsoft Office\MEDIA\CAGCAT10\j0212957.wmf"/>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5292328" y="3094675"/>
            <a:ext cx="719583" cy="451845"/>
          </a:xfrm>
          <a:prstGeom prst="rect">
            <a:avLst/>
          </a:prstGeom>
          <a:noFill/>
          <a:extLst>
            <a:ext uri="{909E8E84-426E-40DD-AFC4-6F175D3DCCD1}">
              <a14:hiddenFill xmlns:a14="http://schemas.microsoft.com/office/drawing/2010/main" xmlns="">
                <a:solidFill>
                  <a:srgbClr val="FFFFFF"/>
                </a:solidFill>
              </a14:hiddenFill>
            </a:ext>
          </a:extLst>
        </p:spPr>
      </p:pic>
      <p:sp>
        <p:nvSpPr>
          <p:cNvPr id="44" name="Mond 43"/>
          <p:cNvSpPr/>
          <p:nvPr/>
        </p:nvSpPr>
        <p:spPr>
          <a:xfrm>
            <a:off x="4896036" y="1016712"/>
            <a:ext cx="216024" cy="862088"/>
          </a:xfrm>
          <a:prstGeom prst="moon">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5" name="Mond 44"/>
          <p:cNvSpPr/>
          <p:nvPr/>
        </p:nvSpPr>
        <p:spPr>
          <a:xfrm rot="10800000">
            <a:off x="6173380" y="1006054"/>
            <a:ext cx="216024" cy="862088"/>
          </a:xfrm>
          <a:prstGeom prst="moon">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6" name="Abgerundetes Rechteck 45"/>
          <p:cNvSpPr/>
          <p:nvPr/>
        </p:nvSpPr>
        <p:spPr>
          <a:xfrm>
            <a:off x="6160800" y="4031123"/>
            <a:ext cx="2592288" cy="161679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de-DE"/>
          </a:p>
        </p:txBody>
      </p:sp>
      <p:pic>
        <p:nvPicPr>
          <p:cNvPr id="68" name="Picture 3" descr="C:\Users\xck902r\AppData\Local\Microsoft\Windows\Temporary Internet Files\Content.IE5\TXCQJ5IB\MM900300558[1].gif"/>
          <p:cNvPicPr>
            <a:picLocks noChangeAspect="1" noChangeArrowheads="1" noCrop="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791687" y="4899142"/>
            <a:ext cx="742466" cy="715949"/>
          </a:xfrm>
          <a:prstGeom prst="rect">
            <a:avLst/>
          </a:prstGeom>
          <a:noFill/>
          <a:extLst>
            <a:ext uri="{909E8E84-426E-40DD-AFC4-6F175D3DCCD1}">
              <a14:hiddenFill xmlns:a14="http://schemas.microsoft.com/office/drawing/2010/main" xmlns="">
                <a:solidFill>
                  <a:srgbClr val="FFFFFF"/>
                </a:solidFill>
              </a14:hiddenFill>
            </a:ext>
          </a:extLst>
        </p:spPr>
      </p:pic>
      <p:pic>
        <p:nvPicPr>
          <p:cNvPr id="65" name="Picture 2" descr="C:\Users\xck902r\AppData\Local\Microsoft\Windows\Temporary Internet Files\Content.IE5\TXCQJ5IB\dglxasset[1].jp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7421948" y="4164108"/>
            <a:ext cx="1129417" cy="705052"/>
          </a:xfrm>
          <a:prstGeom prst="rect">
            <a:avLst/>
          </a:prstGeom>
          <a:noFill/>
          <a:extLst>
            <a:ext uri="{909E8E84-426E-40DD-AFC4-6F175D3DCCD1}">
              <a14:hiddenFill xmlns:a14="http://schemas.microsoft.com/office/drawing/2010/main" xmlns="">
                <a:solidFill>
                  <a:srgbClr val="FFFFFF"/>
                </a:solidFill>
              </a14:hiddenFill>
            </a:ext>
          </a:extLst>
        </p:spPr>
      </p:pic>
      <p:pic>
        <p:nvPicPr>
          <p:cNvPr id="66" name="Picture 2" descr="C:\Users\xck902r\AppData\Local\Microsoft\Windows\Temporary Internet Files\Content.IE5\APNTNU08\MC900428061[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95423" y="4314607"/>
            <a:ext cx="582466" cy="417037"/>
          </a:xfrm>
          <a:prstGeom prst="rect">
            <a:avLst/>
          </a:prstGeom>
          <a:noFill/>
          <a:extLst>
            <a:ext uri="{909E8E84-426E-40DD-AFC4-6F175D3DCCD1}">
              <a14:hiddenFill xmlns:a14="http://schemas.microsoft.com/office/drawing/2010/main" xmlns="">
                <a:solidFill>
                  <a:srgbClr val="FFFFFF"/>
                </a:solidFill>
              </a14:hiddenFill>
            </a:ext>
          </a:extLst>
        </p:spPr>
      </p:pic>
      <p:sp>
        <p:nvSpPr>
          <p:cNvPr id="47" name="Abgerundetes Rechteck 46"/>
          <p:cNvSpPr/>
          <p:nvPr/>
        </p:nvSpPr>
        <p:spPr>
          <a:xfrm>
            <a:off x="4928929" y="4581130"/>
            <a:ext cx="2592288" cy="161679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de-DE"/>
          </a:p>
        </p:txBody>
      </p:sp>
      <p:pic>
        <p:nvPicPr>
          <p:cNvPr id="67" name="Picture 3" descr="C:\Users\xck902r\AppData\Local\Microsoft\Windows\Temporary Internet Files\Content.IE5\TXCQJ5IB\MM900300558[1].gif"/>
          <p:cNvPicPr>
            <a:picLocks noChangeAspect="1" noChangeArrowheads="1" noCrop="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552562" y="5474361"/>
            <a:ext cx="742466" cy="715949"/>
          </a:xfrm>
          <a:prstGeom prst="rect">
            <a:avLst/>
          </a:prstGeom>
          <a:noFill/>
          <a:extLst>
            <a:ext uri="{909E8E84-426E-40DD-AFC4-6F175D3DCCD1}">
              <a14:hiddenFill xmlns:a14="http://schemas.microsoft.com/office/drawing/2010/main" xmlns="">
                <a:solidFill>
                  <a:srgbClr val="FFFFFF"/>
                </a:solidFill>
              </a14:hiddenFill>
            </a:ext>
          </a:extLst>
        </p:spPr>
      </p:pic>
      <p:pic>
        <p:nvPicPr>
          <p:cNvPr id="62" name="Picture 2" descr="C:\Users\xck902r\AppData\Local\Microsoft\Windows\Temporary Internet Files\Content.IE5\TXCQJ5IB\dglxasset[1].jp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6182800" y="4734343"/>
            <a:ext cx="1129417" cy="705052"/>
          </a:xfrm>
          <a:prstGeom prst="rect">
            <a:avLst/>
          </a:prstGeom>
          <a:noFill/>
          <a:extLst>
            <a:ext uri="{909E8E84-426E-40DD-AFC4-6F175D3DCCD1}">
              <a14:hiddenFill xmlns:a14="http://schemas.microsoft.com/office/drawing/2010/main" xmlns="">
                <a:solidFill>
                  <a:srgbClr val="FFFFFF"/>
                </a:solidFill>
              </a14:hiddenFill>
            </a:ext>
          </a:extLst>
        </p:spPr>
      </p:pic>
      <p:pic>
        <p:nvPicPr>
          <p:cNvPr id="64" name="Picture 2" descr="C:\Users\xck902r\AppData\Local\Microsoft\Windows\Temporary Internet Files\Content.IE5\APNTNU08\MC900428061[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56275" y="4903932"/>
            <a:ext cx="582466" cy="417037"/>
          </a:xfrm>
          <a:prstGeom prst="rect">
            <a:avLst/>
          </a:prstGeom>
          <a:noFill/>
          <a:extLst>
            <a:ext uri="{909E8E84-426E-40DD-AFC4-6F175D3DCCD1}">
              <a14:hiddenFill xmlns:a14="http://schemas.microsoft.com/office/drawing/2010/main" xmlns="">
                <a:solidFill>
                  <a:srgbClr val="FFFFFF"/>
                </a:solidFill>
              </a14:hiddenFill>
            </a:ext>
          </a:extLst>
        </p:spPr>
      </p:pic>
      <p:sp>
        <p:nvSpPr>
          <p:cNvPr id="48" name="Abgerundetes Rechteck 47"/>
          <p:cNvSpPr/>
          <p:nvPr/>
        </p:nvSpPr>
        <p:spPr>
          <a:xfrm>
            <a:off x="3491880" y="5027329"/>
            <a:ext cx="2592288" cy="161679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de-DE"/>
          </a:p>
        </p:txBody>
      </p:sp>
      <p:pic>
        <p:nvPicPr>
          <p:cNvPr id="2050" name="Picture 2" descr="C:\Users\xck902r\AppData\Local\Microsoft\Windows\Temporary Internet Files\Content.IE5\TXCQJ5IB\dglxasset[1].jp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4646974" y="5194763"/>
            <a:ext cx="1129417" cy="705052"/>
          </a:xfrm>
          <a:prstGeom prst="rect">
            <a:avLst/>
          </a:prstGeom>
          <a:noFill/>
          <a:extLst>
            <a:ext uri="{909E8E84-426E-40DD-AFC4-6F175D3DCCD1}">
              <a14:hiddenFill xmlns:a14="http://schemas.microsoft.com/office/drawing/2010/main" xmlns="">
                <a:solidFill>
                  <a:srgbClr val="FFFFFF"/>
                </a:solidFill>
              </a14:hiddenFill>
            </a:ext>
          </a:extLst>
        </p:spPr>
      </p:pic>
      <p:pic>
        <p:nvPicPr>
          <p:cNvPr id="49" name="Picture 2" descr="C:\Users\xck902r\AppData\Local\Microsoft\Windows\Temporary Internet Files\Content.IE5\APNTNU08\MC900428061[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86223" y="5349655"/>
            <a:ext cx="582466" cy="417037"/>
          </a:xfrm>
          <a:prstGeom prst="rect">
            <a:avLst/>
          </a:prstGeom>
          <a:noFill/>
          <a:extLst>
            <a:ext uri="{909E8E84-426E-40DD-AFC4-6F175D3DCCD1}">
              <a14:hiddenFill xmlns:a14="http://schemas.microsoft.com/office/drawing/2010/main" xmlns="">
                <a:solidFill>
                  <a:srgbClr val="FFFFFF"/>
                </a:solidFill>
              </a14:hiddenFill>
            </a:ext>
          </a:extLst>
        </p:spPr>
      </p:pic>
      <p:cxnSp>
        <p:nvCxnSpPr>
          <p:cNvPr id="51" name="Gewinkelte Verbindung 50"/>
          <p:cNvCxnSpPr>
            <a:stCxn id="52" idx="3"/>
            <a:endCxn id="2050" idx="3"/>
          </p:cNvCxnSpPr>
          <p:nvPr/>
        </p:nvCxnSpPr>
        <p:spPr>
          <a:xfrm flipH="1">
            <a:off x="5776391" y="1415343"/>
            <a:ext cx="670729" cy="4131946"/>
          </a:xfrm>
          <a:prstGeom prst="bentConnector3">
            <a:avLst>
              <a:gd name="adj1" fmla="val -34082"/>
            </a:avLst>
          </a:prstGeom>
          <a:ln w="38100">
            <a:headEnd type="none"/>
            <a:tailEnd type="stealth" w="lg" len="lg"/>
          </a:ln>
        </p:spPr>
        <p:style>
          <a:lnRef idx="1">
            <a:schemeClr val="dk1"/>
          </a:lnRef>
          <a:fillRef idx="0">
            <a:schemeClr val="dk1"/>
          </a:fillRef>
          <a:effectRef idx="0">
            <a:schemeClr val="dk1"/>
          </a:effectRef>
          <a:fontRef idx="minor">
            <a:schemeClr val="tx1"/>
          </a:fontRef>
        </p:style>
      </p:cxnSp>
      <p:pic>
        <p:nvPicPr>
          <p:cNvPr id="60" name="Picture 2" descr="C:\Users\xck902r\AppData\Local\Microsoft\Windows\Temporary Internet Files\Content.IE5\71M2ZZD5\MC900404493[1].wmf"/>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5067077" y="5954500"/>
            <a:ext cx="730773" cy="534176"/>
          </a:xfrm>
          <a:prstGeom prst="rect">
            <a:avLst/>
          </a:prstGeom>
          <a:noFill/>
          <a:extLst>
            <a:ext uri="{909E8E84-426E-40DD-AFC4-6F175D3DCCD1}">
              <a14:hiddenFill xmlns:a14="http://schemas.microsoft.com/office/drawing/2010/main" xmlns="">
                <a:solidFill>
                  <a:srgbClr val="FFFFFF"/>
                </a:solidFill>
              </a14:hiddenFill>
            </a:ext>
          </a:extLst>
        </p:spPr>
      </p:pic>
      <p:sp>
        <p:nvSpPr>
          <p:cNvPr id="52" name="Rechteck 51" hidden="1"/>
          <p:cNvSpPr/>
          <p:nvPr/>
        </p:nvSpPr>
        <p:spPr>
          <a:xfrm>
            <a:off x="6001475" y="1159180"/>
            <a:ext cx="445644" cy="512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8" name="Picture 5" descr="C:\Users\xck902r\AppData\Local\Microsoft\Windows\Temporary Internet Files\Content.IE5\APNTNU08\dglxasset[1].aspx"/>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495794" y="356124"/>
            <a:ext cx="1451079" cy="151486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59" name="Gewinkelte Verbindung 58"/>
          <p:cNvCxnSpPr>
            <a:stCxn id="48" idx="0"/>
            <a:endCxn id="58" idx="1"/>
          </p:cNvCxnSpPr>
          <p:nvPr/>
        </p:nvCxnSpPr>
        <p:spPr>
          <a:xfrm rot="16200000" flipV="1">
            <a:off x="685024" y="924327"/>
            <a:ext cx="3913773" cy="4292231"/>
          </a:xfrm>
          <a:prstGeom prst="bentConnector4">
            <a:avLst>
              <a:gd name="adj1" fmla="val 35651"/>
              <a:gd name="adj2" fmla="val 107101"/>
            </a:avLst>
          </a:prstGeom>
          <a:ln w="38100">
            <a:tailEnd type="arrow"/>
          </a:ln>
        </p:spPr>
        <p:style>
          <a:lnRef idx="1">
            <a:schemeClr val="dk1"/>
          </a:lnRef>
          <a:fillRef idx="0">
            <a:schemeClr val="dk1"/>
          </a:fillRef>
          <a:effectRef idx="0">
            <a:schemeClr val="dk1"/>
          </a:effectRef>
          <a:fontRef idx="minor">
            <a:schemeClr val="tx1"/>
          </a:fontRef>
        </p:style>
      </p:cxnSp>
      <p:pic>
        <p:nvPicPr>
          <p:cNvPr id="61" name="Picture 7" descr="C:\Users\xck902r\AppData\Local\Microsoft\Windows\Temporary Internet Files\Content.IE5\APNTNU08\MC900305665[1].wmf"/>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2066102" y="2335573"/>
            <a:ext cx="718664" cy="535804"/>
          </a:xfrm>
          <a:prstGeom prst="rect">
            <a:avLst/>
          </a:prstGeom>
          <a:noFill/>
          <a:extLst>
            <a:ext uri="{909E8E84-426E-40DD-AFC4-6F175D3DCCD1}">
              <a14:hiddenFill xmlns:a14="http://schemas.microsoft.com/office/drawing/2010/main" xmlns="">
                <a:solidFill>
                  <a:srgbClr val="FFFFFF"/>
                </a:solidFill>
              </a14:hiddenFill>
            </a:ext>
          </a:extLst>
        </p:spPr>
      </p:pic>
      <p:pic>
        <p:nvPicPr>
          <p:cNvPr id="63" name="Picture 8" descr="C:\Users\xck902r\AppData\Local\Microsoft\Windows\Temporary Internet Files\Content.IE5\P6VEQPOK\MC900359413[1].wmf"/>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2133038" y="1603877"/>
            <a:ext cx="580261" cy="697919"/>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descr="C:\Program Files (x86)\Microsoft Office\MEDIA\CAGCAT10\j0212957.wmf"/>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537343" y="2769643"/>
            <a:ext cx="850554" cy="534086"/>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descr="C:\Program Files (x86)\Microsoft Office\MEDIA\CAGCAT10\j0212957.wmf"/>
          <p:cNvPicPr>
            <a:picLocks noChangeAspect="1" noChangeArrowheads="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5292080" y="3106183"/>
            <a:ext cx="719583" cy="451845"/>
          </a:xfrm>
          <a:prstGeom prst="rect">
            <a:avLst/>
          </a:prstGeom>
          <a:noFill/>
          <a:extLst>
            <a:ext uri="{909E8E84-426E-40DD-AFC4-6F175D3DCCD1}">
              <a14:hiddenFill xmlns:a14="http://schemas.microsoft.com/office/drawing/2010/main" xmlns="">
                <a:solidFill>
                  <a:srgbClr val="FFFFFF"/>
                </a:solidFill>
              </a14:hiddenFill>
            </a:ext>
          </a:extLst>
        </p:spPr>
      </p:pic>
      <p:cxnSp>
        <p:nvCxnSpPr>
          <p:cNvPr id="71" name="Gewinkelte Verbindung 70"/>
          <p:cNvCxnSpPr/>
          <p:nvPr/>
        </p:nvCxnSpPr>
        <p:spPr>
          <a:xfrm>
            <a:off x="1946873" y="1113554"/>
            <a:ext cx="3328383" cy="2207042"/>
          </a:xfrm>
          <a:prstGeom prst="bentConnector3">
            <a:avLst>
              <a:gd name="adj1" fmla="val -484"/>
            </a:avLst>
          </a:prstGeom>
          <a:ln w="38100">
            <a:tailEnd type="arrow"/>
          </a:ln>
        </p:spPr>
        <p:style>
          <a:lnRef idx="1">
            <a:schemeClr val="dk1"/>
          </a:lnRef>
          <a:fillRef idx="0">
            <a:schemeClr val="dk1"/>
          </a:fillRef>
          <a:effectRef idx="0">
            <a:schemeClr val="dk1"/>
          </a:effectRef>
          <a:fontRef idx="minor">
            <a:schemeClr val="tx1"/>
          </a:fontRef>
        </p:style>
      </p:cxnSp>
      <p:cxnSp>
        <p:nvCxnSpPr>
          <p:cNvPr id="72" name="Gewinkelte Verbindung 71"/>
          <p:cNvCxnSpPr>
            <a:stCxn id="52" idx="3"/>
            <a:endCxn id="62" idx="3"/>
          </p:cNvCxnSpPr>
          <p:nvPr/>
        </p:nvCxnSpPr>
        <p:spPr>
          <a:xfrm>
            <a:off x="6447120" y="1415343"/>
            <a:ext cx="865097" cy="3671526"/>
          </a:xfrm>
          <a:prstGeom prst="bentConnector3">
            <a:avLst>
              <a:gd name="adj1" fmla="val 126425"/>
            </a:avLst>
          </a:prstGeom>
          <a:ln w="38100">
            <a:headEnd type="none"/>
            <a:tailEnd type="stealth" w="lg" len="lg"/>
          </a:ln>
        </p:spPr>
        <p:style>
          <a:lnRef idx="1">
            <a:schemeClr val="dk1"/>
          </a:lnRef>
          <a:fillRef idx="0">
            <a:schemeClr val="dk1"/>
          </a:fillRef>
          <a:effectRef idx="0">
            <a:schemeClr val="dk1"/>
          </a:effectRef>
          <a:fontRef idx="minor">
            <a:schemeClr val="tx1"/>
          </a:fontRef>
        </p:style>
      </p:cxnSp>
      <p:cxnSp>
        <p:nvCxnSpPr>
          <p:cNvPr id="73" name="Gewinkelte Verbindung 72"/>
          <p:cNvCxnSpPr>
            <a:stCxn id="52" idx="3"/>
            <a:endCxn id="65" idx="3"/>
          </p:cNvCxnSpPr>
          <p:nvPr/>
        </p:nvCxnSpPr>
        <p:spPr>
          <a:xfrm>
            <a:off x="6447119" y="1415345"/>
            <a:ext cx="2104245" cy="3101291"/>
          </a:xfrm>
          <a:prstGeom prst="bentConnector3">
            <a:avLst>
              <a:gd name="adj1" fmla="val 118700"/>
            </a:avLst>
          </a:prstGeom>
          <a:ln w="38100">
            <a:headEnd type="none"/>
            <a:tailEnd type="stealth" w="lg" len="lg"/>
          </a:ln>
        </p:spPr>
        <p:style>
          <a:lnRef idx="1">
            <a:schemeClr val="dk1"/>
          </a:lnRef>
          <a:fillRef idx="0">
            <a:schemeClr val="dk1"/>
          </a:fillRef>
          <a:effectRef idx="0">
            <a:schemeClr val="dk1"/>
          </a:effectRef>
          <a:fontRef idx="minor">
            <a:schemeClr val="tx1"/>
          </a:fontRef>
        </p:style>
      </p:cxnSp>
      <p:cxnSp>
        <p:nvCxnSpPr>
          <p:cNvPr id="74" name="Gewinkelte Verbindung 73"/>
          <p:cNvCxnSpPr>
            <a:stCxn id="46" idx="0"/>
            <a:endCxn id="58" idx="1"/>
          </p:cNvCxnSpPr>
          <p:nvPr/>
        </p:nvCxnSpPr>
        <p:spPr>
          <a:xfrm rot="16200000" flipV="1">
            <a:off x="2517587" y="-908238"/>
            <a:ext cx="2917567" cy="6961151"/>
          </a:xfrm>
          <a:prstGeom prst="bentConnector4">
            <a:avLst>
              <a:gd name="adj1" fmla="val 16386"/>
              <a:gd name="adj2" fmla="val 105583"/>
            </a:avLst>
          </a:prstGeom>
          <a:ln w="38100">
            <a:tailEnd type="arrow"/>
          </a:ln>
        </p:spPr>
        <p:style>
          <a:lnRef idx="1">
            <a:schemeClr val="dk1"/>
          </a:lnRef>
          <a:fillRef idx="0">
            <a:schemeClr val="dk1"/>
          </a:fillRef>
          <a:effectRef idx="0">
            <a:schemeClr val="dk1"/>
          </a:effectRef>
          <a:fontRef idx="minor">
            <a:schemeClr val="tx1"/>
          </a:fontRef>
        </p:style>
      </p:cxnSp>
      <p:cxnSp>
        <p:nvCxnSpPr>
          <p:cNvPr id="78" name="Gewinkelte Verbindung 77"/>
          <p:cNvCxnSpPr>
            <a:stCxn id="47" idx="0"/>
            <a:endCxn id="58" idx="1"/>
          </p:cNvCxnSpPr>
          <p:nvPr/>
        </p:nvCxnSpPr>
        <p:spPr>
          <a:xfrm rot="16200000" flipV="1">
            <a:off x="1626646" y="-17299"/>
            <a:ext cx="3467574" cy="5729280"/>
          </a:xfrm>
          <a:prstGeom prst="bentConnector4">
            <a:avLst>
              <a:gd name="adj1" fmla="val 24355"/>
              <a:gd name="adj2" fmla="val 103990"/>
            </a:avLst>
          </a:prstGeom>
          <a:ln w="38100">
            <a:tailEnd type="arrow"/>
          </a:ln>
        </p:spPr>
        <p:style>
          <a:lnRef idx="1">
            <a:schemeClr val="dk1"/>
          </a:lnRef>
          <a:fillRef idx="0">
            <a:schemeClr val="dk1"/>
          </a:fillRef>
          <a:effectRef idx="0">
            <a:schemeClr val="dk1"/>
          </a:effectRef>
          <a:fontRef idx="minor">
            <a:schemeClr val="tx1"/>
          </a:fontRef>
        </p:style>
      </p:cxnSp>
      <p:cxnSp>
        <p:nvCxnSpPr>
          <p:cNvPr id="82" name="Gewinkelte Verbindung 81"/>
          <p:cNvCxnSpPr/>
          <p:nvPr/>
        </p:nvCxnSpPr>
        <p:spPr>
          <a:xfrm rot="10800000">
            <a:off x="495795" y="1113557"/>
            <a:ext cx="4779463" cy="2207041"/>
          </a:xfrm>
          <a:prstGeom prst="bentConnector3">
            <a:avLst>
              <a:gd name="adj1" fmla="val 103826"/>
            </a:avLst>
          </a:prstGeom>
          <a:ln w="38100">
            <a:tailEnd type="arrow"/>
          </a:ln>
        </p:spPr>
        <p:style>
          <a:lnRef idx="1">
            <a:schemeClr val="dk1"/>
          </a:lnRef>
          <a:fillRef idx="0">
            <a:schemeClr val="dk1"/>
          </a:fillRef>
          <a:effectRef idx="0">
            <a:schemeClr val="dk1"/>
          </a:effectRef>
          <a:fontRef idx="minor">
            <a:schemeClr val="tx1"/>
          </a:fontRef>
        </p:style>
      </p:cxnSp>
      <p:cxnSp>
        <p:nvCxnSpPr>
          <p:cNvPr id="75" name="Gewinkelte Verbindung 74"/>
          <p:cNvCxnSpPr/>
          <p:nvPr/>
        </p:nvCxnSpPr>
        <p:spPr>
          <a:xfrm rot="10800000" flipH="1" flipV="1">
            <a:off x="5275253" y="2422572"/>
            <a:ext cx="157209" cy="3531928"/>
          </a:xfrm>
          <a:prstGeom prst="bentConnector4">
            <a:avLst>
              <a:gd name="adj1" fmla="val -145412"/>
              <a:gd name="adj2" fmla="val 55073"/>
            </a:avLst>
          </a:prstGeom>
          <a:ln w="38100">
            <a:headEnd type="none"/>
            <a:tailEnd type="stealth" w="lg" len="lg"/>
          </a:ln>
        </p:spPr>
        <p:style>
          <a:lnRef idx="1">
            <a:schemeClr val="dk1"/>
          </a:lnRef>
          <a:fillRef idx="0">
            <a:schemeClr val="dk1"/>
          </a:fillRef>
          <a:effectRef idx="0">
            <a:schemeClr val="dk1"/>
          </a:effectRef>
          <a:fontRef idx="minor">
            <a:schemeClr val="tx1"/>
          </a:fontRef>
        </p:style>
      </p:cxnSp>
      <p:cxnSp>
        <p:nvCxnSpPr>
          <p:cNvPr id="76" name="Gewinkelte Verbindung 75"/>
          <p:cNvCxnSpPr/>
          <p:nvPr/>
        </p:nvCxnSpPr>
        <p:spPr>
          <a:xfrm>
            <a:off x="6018514" y="2422572"/>
            <a:ext cx="905281" cy="3051787"/>
          </a:xfrm>
          <a:prstGeom prst="bentConnector2">
            <a:avLst/>
          </a:prstGeom>
          <a:ln w="38100">
            <a:headEnd type="none"/>
            <a:tailEnd type="stealth" w="lg" len="lg"/>
          </a:ln>
        </p:spPr>
        <p:style>
          <a:lnRef idx="1">
            <a:schemeClr val="dk1"/>
          </a:lnRef>
          <a:fillRef idx="0">
            <a:schemeClr val="dk1"/>
          </a:fillRef>
          <a:effectRef idx="0">
            <a:schemeClr val="dk1"/>
          </a:effectRef>
          <a:fontRef idx="minor">
            <a:schemeClr val="tx1"/>
          </a:fontRef>
        </p:style>
      </p:cxnSp>
      <p:cxnSp>
        <p:nvCxnSpPr>
          <p:cNvPr id="77" name="Gewinkelte Verbindung 76"/>
          <p:cNvCxnSpPr/>
          <p:nvPr/>
        </p:nvCxnSpPr>
        <p:spPr>
          <a:xfrm rot="16200000" flipH="1">
            <a:off x="5845796" y="2582017"/>
            <a:ext cx="2118212" cy="2516036"/>
          </a:xfrm>
          <a:prstGeom prst="bentConnector3">
            <a:avLst>
              <a:gd name="adj1" fmla="val 50000"/>
            </a:avLst>
          </a:prstGeom>
          <a:ln w="38100">
            <a:headEnd type="none"/>
            <a:tailEnd type="stealth"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89225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42" presetClass="entr" presetSubtype="0" fill="hold" nodeType="withEffect">
                                  <p:stCondLst>
                                    <p:cond delay="500"/>
                                  </p:stCondLst>
                                  <p:childTnLst>
                                    <p:set>
                                      <p:cBhvr>
                                        <p:cTn id="9" dur="1" fill="hold">
                                          <p:stCondLst>
                                            <p:cond delay="0"/>
                                          </p:stCondLst>
                                        </p:cTn>
                                        <p:tgtEl>
                                          <p:spTgt spid="67"/>
                                        </p:tgtEl>
                                        <p:attrNameLst>
                                          <p:attrName>style.visibility</p:attrName>
                                        </p:attrNameLst>
                                      </p:cBhvr>
                                      <p:to>
                                        <p:strVal val="visible"/>
                                      </p:to>
                                    </p:set>
                                    <p:animEffect transition="in" filter="fade">
                                      <p:cBhvr>
                                        <p:cTn id="10" dur="1000"/>
                                        <p:tgtEl>
                                          <p:spTgt spid="67"/>
                                        </p:tgtEl>
                                      </p:cBhvr>
                                    </p:animEffect>
                                    <p:anim calcmode="lin" valueType="num">
                                      <p:cBhvr>
                                        <p:cTn id="11" dur="1000" fill="hold"/>
                                        <p:tgtEl>
                                          <p:spTgt spid="67"/>
                                        </p:tgtEl>
                                        <p:attrNameLst>
                                          <p:attrName>ppt_x</p:attrName>
                                        </p:attrNameLst>
                                      </p:cBhvr>
                                      <p:tavLst>
                                        <p:tav tm="0">
                                          <p:val>
                                            <p:strVal val="#ppt_x"/>
                                          </p:val>
                                        </p:tav>
                                        <p:tav tm="100000">
                                          <p:val>
                                            <p:strVal val="#ppt_x"/>
                                          </p:val>
                                        </p:tav>
                                      </p:tavLst>
                                    </p:anim>
                                    <p:anim calcmode="lin" valueType="num">
                                      <p:cBhvr>
                                        <p:cTn id="12" dur="1000" fill="hold"/>
                                        <p:tgtEl>
                                          <p:spTgt spid="67"/>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50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1000"/>
                                        <p:tgtEl>
                                          <p:spTgt spid="68"/>
                                        </p:tgtEl>
                                      </p:cBhvr>
                                    </p:animEffect>
                                    <p:anim calcmode="lin" valueType="num">
                                      <p:cBhvr>
                                        <p:cTn id="16" dur="1000" fill="hold"/>
                                        <p:tgtEl>
                                          <p:spTgt spid="68"/>
                                        </p:tgtEl>
                                        <p:attrNameLst>
                                          <p:attrName>ppt_x</p:attrName>
                                        </p:attrNameLst>
                                      </p:cBhvr>
                                      <p:tavLst>
                                        <p:tav tm="0">
                                          <p:val>
                                            <p:strVal val="#ppt_x"/>
                                          </p:val>
                                        </p:tav>
                                        <p:tav tm="100000">
                                          <p:val>
                                            <p:strVal val="#ppt_x"/>
                                          </p:val>
                                        </p:tav>
                                      </p:tavLst>
                                    </p:anim>
                                    <p:anim calcmode="lin" valueType="num">
                                      <p:cBhvr>
                                        <p:cTn id="17" dur="1000" fill="hold"/>
                                        <p:tgtEl>
                                          <p:spTgt spid="68"/>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50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1000"/>
                                        <p:tgtEl>
                                          <p:spTgt spid="46"/>
                                        </p:tgtEl>
                                      </p:cBhvr>
                                    </p:animEffect>
                                    <p:anim calcmode="lin" valueType="num">
                                      <p:cBhvr>
                                        <p:cTn id="21" dur="1000" fill="hold"/>
                                        <p:tgtEl>
                                          <p:spTgt spid="46"/>
                                        </p:tgtEl>
                                        <p:attrNameLst>
                                          <p:attrName>ppt_x</p:attrName>
                                        </p:attrNameLst>
                                      </p:cBhvr>
                                      <p:tavLst>
                                        <p:tav tm="0">
                                          <p:val>
                                            <p:strVal val="#ppt_x"/>
                                          </p:val>
                                        </p:tav>
                                        <p:tav tm="100000">
                                          <p:val>
                                            <p:strVal val="#ppt_x"/>
                                          </p:val>
                                        </p:tav>
                                      </p:tavLst>
                                    </p:anim>
                                    <p:anim calcmode="lin" valueType="num">
                                      <p:cBhvr>
                                        <p:cTn id="22" dur="1000" fill="hold"/>
                                        <p:tgtEl>
                                          <p:spTgt spid="46"/>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50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1000"/>
                                        <p:tgtEl>
                                          <p:spTgt spid="47"/>
                                        </p:tgtEl>
                                      </p:cBhvr>
                                    </p:animEffect>
                                    <p:anim calcmode="lin" valueType="num">
                                      <p:cBhvr>
                                        <p:cTn id="26" dur="1000" fill="hold"/>
                                        <p:tgtEl>
                                          <p:spTgt spid="47"/>
                                        </p:tgtEl>
                                        <p:attrNameLst>
                                          <p:attrName>ppt_x</p:attrName>
                                        </p:attrNameLst>
                                      </p:cBhvr>
                                      <p:tavLst>
                                        <p:tav tm="0">
                                          <p:val>
                                            <p:strVal val="#ppt_x"/>
                                          </p:val>
                                        </p:tav>
                                        <p:tav tm="100000">
                                          <p:val>
                                            <p:strVal val="#ppt_x"/>
                                          </p:val>
                                        </p:tav>
                                      </p:tavLst>
                                    </p:anim>
                                    <p:anim calcmode="lin" valueType="num">
                                      <p:cBhvr>
                                        <p:cTn id="27" dur="1000" fill="hold"/>
                                        <p:tgtEl>
                                          <p:spTgt spid="47"/>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fade">
                                      <p:cBhvr>
                                        <p:cTn id="30" dur="1000"/>
                                        <p:tgtEl>
                                          <p:spTgt spid="60"/>
                                        </p:tgtEl>
                                      </p:cBhvr>
                                    </p:animEffect>
                                    <p:anim calcmode="lin" valueType="num">
                                      <p:cBhvr>
                                        <p:cTn id="31" dur="1000" fill="hold"/>
                                        <p:tgtEl>
                                          <p:spTgt spid="60"/>
                                        </p:tgtEl>
                                        <p:attrNameLst>
                                          <p:attrName>ppt_x</p:attrName>
                                        </p:attrNameLst>
                                      </p:cBhvr>
                                      <p:tavLst>
                                        <p:tav tm="0">
                                          <p:val>
                                            <p:strVal val="#ppt_x"/>
                                          </p:val>
                                        </p:tav>
                                        <p:tav tm="100000">
                                          <p:val>
                                            <p:strVal val="#ppt_x"/>
                                          </p:val>
                                        </p:tav>
                                      </p:tavLst>
                                    </p:anim>
                                    <p:anim calcmode="lin" valueType="num">
                                      <p:cBhvr>
                                        <p:cTn id="32" dur="1000" fill="hold"/>
                                        <p:tgtEl>
                                          <p:spTgt spid="60"/>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50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1000"/>
                                        <p:tgtEl>
                                          <p:spTgt spid="48"/>
                                        </p:tgtEl>
                                      </p:cBhvr>
                                    </p:animEffect>
                                    <p:anim calcmode="lin" valueType="num">
                                      <p:cBhvr>
                                        <p:cTn id="36" dur="1000" fill="hold"/>
                                        <p:tgtEl>
                                          <p:spTgt spid="48"/>
                                        </p:tgtEl>
                                        <p:attrNameLst>
                                          <p:attrName>ppt_x</p:attrName>
                                        </p:attrNameLst>
                                      </p:cBhvr>
                                      <p:tavLst>
                                        <p:tav tm="0">
                                          <p:val>
                                            <p:strVal val="#ppt_x"/>
                                          </p:val>
                                        </p:tav>
                                        <p:tav tm="100000">
                                          <p:val>
                                            <p:strVal val="#ppt_x"/>
                                          </p:val>
                                        </p:tav>
                                      </p:tavLst>
                                    </p:anim>
                                    <p:anim calcmode="lin" valueType="num">
                                      <p:cBhvr>
                                        <p:cTn id="37" dur="1000" fill="hold"/>
                                        <p:tgtEl>
                                          <p:spTgt spid="48"/>
                                        </p:tgtEl>
                                        <p:attrNameLst>
                                          <p:attrName>ppt_y</p:attrName>
                                        </p:attrNameLst>
                                      </p:cBhvr>
                                      <p:tavLst>
                                        <p:tav tm="0">
                                          <p:val>
                                            <p:strVal val="#ppt_y+.1"/>
                                          </p:val>
                                        </p:tav>
                                        <p:tav tm="100000">
                                          <p:val>
                                            <p:strVal val="#ppt_y"/>
                                          </p:val>
                                        </p:tav>
                                      </p:tavLst>
                                    </p:anim>
                                  </p:childTnLst>
                                </p:cTn>
                              </p:par>
                              <p:par>
                                <p:cTn id="38" presetID="10" presetClass="entr" presetSubtype="0" fill="hold" nodeType="withEffect">
                                  <p:stCondLst>
                                    <p:cond delay="500"/>
                                  </p:stCondLst>
                                  <p:childTnLst>
                                    <p:set>
                                      <p:cBhvr>
                                        <p:cTn id="39" dur="1" fill="hold">
                                          <p:stCondLst>
                                            <p:cond delay="0"/>
                                          </p:stCondLst>
                                        </p:cTn>
                                        <p:tgtEl>
                                          <p:spTgt spid="75"/>
                                        </p:tgtEl>
                                        <p:attrNameLst>
                                          <p:attrName>style.visibility</p:attrName>
                                        </p:attrNameLst>
                                      </p:cBhvr>
                                      <p:to>
                                        <p:strVal val="visible"/>
                                      </p:to>
                                    </p:set>
                                    <p:animEffect transition="in" filter="fade">
                                      <p:cBhvr>
                                        <p:cTn id="40" dur="500"/>
                                        <p:tgtEl>
                                          <p:spTgt spid="75"/>
                                        </p:tgtEl>
                                      </p:cBhvr>
                                    </p:animEffect>
                                  </p:childTnLst>
                                </p:cTn>
                              </p:par>
                              <p:par>
                                <p:cTn id="41" presetID="10" presetClass="entr" presetSubtype="0" fill="hold" nodeType="withEffect">
                                  <p:stCondLst>
                                    <p:cond delay="500"/>
                                  </p:stCondLst>
                                  <p:childTnLst>
                                    <p:set>
                                      <p:cBhvr>
                                        <p:cTn id="42" dur="1" fill="hold">
                                          <p:stCondLst>
                                            <p:cond delay="0"/>
                                          </p:stCondLst>
                                        </p:cTn>
                                        <p:tgtEl>
                                          <p:spTgt spid="76"/>
                                        </p:tgtEl>
                                        <p:attrNameLst>
                                          <p:attrName>style.visibility</p:attrName>
                                        </p:attrNameLst>
                                      </p:cBhvr>
                                      <p:to>
                                        <p:strVal val="visible"/>
                                      </p:to>
                                    </p:set>
                                    <p:animEffect transition="in" filter="fade">
                                      <p:cBhvr>
                                        <p:cTn id="43" dur="500"/>
                                        <p:tgtEl>
                                          <p:spTgt spid="76"/>
                                        </p:tgtEl>
                                      </p:cBhvr>
                                    </p:animEffect>
                                  </p:childTnLst>
                                </p:cTn>
                              </p:par>
                              <p:par>
                                <p:cTn id="44" presetID="10" presetClass="entr" presetSubtype="0" fill="hold" nodeType="withEffect">
                                  <p:stCondLst>
                                    <p:cond delay="500"/>
                                  </p:stCondLst>
                                  <p:childTnLst>
                                    <p:set>
                                      <p:cBhvr>
                                        <p:cTn id="45" dur="1" fill="hold">
                                          <p:stCondLst>
                                            <p:cond delay="0"/>
                                          </p:stCondLst>
                                        </p:cTn>
                                        <p:tgtEl>
                                          <p:spTgt spid="77"/>
                                        </p:tgtEl>
                                        <p:attrNameLst>
                                          <p:attrName>style.visibility</p:attrName>
                                        </p:attrNameLst>
                                      </p:cBhvr>
                                      <p:to>
                                        <p:strVal val="visible"/>
                                      </p:to>
                                    </p:set>
                                    <p:animEffect transition="in" filter="fade">
                                      <p:cBhvr>
                                        <p:cTn id="46" dur="500"/>
                                        <p:tgtEl>
                                          <p:spTgt spid="7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fade">
                                      <p:cBhvr>
                                        <p:cTn id="54" dur="500"/>
                                        <p:tgtEl>
                                          <p:spTgt spid="45"/>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51"/>
                                        </p:tgtEl>
                                        <p:attrNameLst>
                                          <p:attrName>style.visibility</p:attrName>
                                        </p:attrNameLst>
                                      </p:cBhvr>
                                      <p:to>
                                        <p:strVal val="visible"/>
                                      </p:to>
                                    </p:set>
                                    <p:animEffect transition="in" filter="fade">
                                      <p:cBhvr>
                                        <p:cTn id="59" dur="1000"/>
                                        <p:tgtEl>
                                          <p:spTgt spid="51"/>
                                        </p:tgtEl>
                                      </p:cBhvr>
                                    </p:animEffect>
                                    <p:anim calcmode="lin" valueType="num">
                                      <p:cBhvr>
                                        <p:cTn id="60" dur="1000" fill="hold"/>
                                        <p:tgtEl>
                                          <p:spTgt spid="51"/>
                                        </p:tgtEl>
                                        <p:attrNameLst>
                                          <p:attrName>ppt_x</p:attrName>
                                        </p:attrNameLst>
                                      </p:cBhvr>
                                      <p:tavLst>
                                        <p:tav tm="0">
                                          <p:val>
                                            <p:strVal val="#ppt_x"/>
                                          </p:val>
                                        </p:tav>
                                        <p:tav tm="100000">
                                          <p:val>
                                            <p:strVal val="#ppt_x"/>
                                          </p:val>
                                        </p:tav>
                                      </p:tavLst>
                                    </p:anim>
                                    <p:anim calcmode="lin" valueType="num">
                                      <p:cBhvr>
                                        <p:cTn id="61" dur="1000" fill="hold"/>
                                        <p:tgtEl>
                                          <p:spTgt spid="51"/>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73"/>
                                        </p:tgtEl>
                                        <p:attrNameLst>
                                          <p:attrName>style.visibility</p:attrName>
                                        </p:attrNameLst>
                                      </p:cBhvr>
                                      <p:to>
                                        <p:strVal val="visible"/>
                                      </p:to>
                                    </p:set>
                                    <p:animEffect transition="in" filter="fade">
                                      <p:cBhvr>
                                        <p:cTn id="64" dur="1000"/>
                                        <p:tgtEl>
                                          <p:spTgt spid="73"/>
                                        </p:tgtEl>
                                      </p:cBhvr>
                                    </p:animEffect>
                                    <p:anim calcmode="lin" valueType="num">
                                      <p:cBhvr>
                                        <p:cTn id="65" dur="1000" fill="hold"/>
                                        <p:tgtEl>
                                          <p:spTgt spid="73"/>
                                        </p:tgtEl>
                                        <p:attrNameLst>
                                          <p:attrName>ppt_x</p:attrName>
                                        </p:attrNameLst>
                                      </p:cBhvr>
                                      <p:tavLst>
                                        <p:tav tm="0">
                                          <p:val>
                                            <p:strVal val="#ppt_x"/>
                                          </p:val>
                                        </p:tav>
                                        <p:tav tm="100000">
                                          <p:val>
                                            <p:strVal val="#ppt_x"/>
                                          </p:val>
                                        </p:tav>
                                      </p:tavLst>
                                    </p:anim>
                                    <p:anim calcmode="lin" valueType="num">
                                      <p:cBhvr>
                                        <p:cTn id="66" dur="1000" fill="hold"/>
                                        <p:tgtEl>
                                          <p:spTgt spid="73"/>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72"/>
                                        </p:tgtEl>
                                        <p:attrNameLst>
                                          <p:attrName>style.visibility</p:attrName>
                                        </p:attrNameLst>
                                      </p:cBhvr>
                                      <p:to>
                                        <p:strVal val="visible"/>
                                      </p:to>
                                    </p:set>
                                    <p:animEffect transition="in" filter="fade">
                                      <p:cBhvr>
                                        <p:cTn id="69" dur="1000"/>
                                        <p:tgtEl>
                                          <p:spTgt spid="72"/>
                                        </p:tgtEl>
                                      </p:cBhvr>
                                    </p:animEffect>
                                    <p:anim calcmode="lin" valueType="num">
                                      <p:cBhvr>
                                        <p:cTn id="70" dur="1000" fill="hold"/>
                                        <p:tgtEl>
                                          <p:spTgt spid="72"/>
                                        </p:tgtEl>
                                        <p:attrNameLst>
                                          <p:attrName>ppt_x</p:attrName>
                                        </p:attrNameLst>
                                      </p:cBhvr>
                                      <p:tavLst>
                                        <p:tav tm="0">
                                          <p:val>
                                            <p:strVal val="#ppt_x"/>
                                          </p:val>
                                        </p:tav>
                                        <p:tav tm="100000">
                                          <p:val>
                                            <p:strVal val="#ppt_x"/>
                                          </p:val>
                                        </p:tav>
                                      </p:tavLst>
                                    </p:anim>
                                    <p:anim calcmode="lin" valueType="num">
                                      <p:cBhvr>
                                        <p:cTn id="71" dur="1000" fill="hold"/>
                                        <p:tgtEl>
                                          <p:spTgt spid="72"/>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fade">
                                      <p:cBhvr>
                                        <p:cTn id="74" dur="1000"/>
                                        <p:tgtEl>
                                          <p:spTgt spid="49"/>
                                        </p:tgtEl>
                                      </p:cBhvr>
                                    </p:animEffect>
                                    <p:anim calcmode="lin" valueType="num">
                                      <p:cBhvr>
                                        <p:cTn id="75" dur="1000" fill="hold"/>
                                        <p:tgtEl>
                                          <p:spTgt spid="49"/>
                                        </p:tgtEl>
                                        <p:attrNameLst>
                                          <p:attrName>ppt_x</p:attrName>
                                        </p:attrNameLst>
                                      </p:cBhvr>
                                      <p:tavLst>
                                        <p:tav tm="0">
                                          <p:val>
                                            <p:strVal val="#ppt_x"/>
                                          </p:val>
                                        </p:tav>
                                        <p:tav tm="100000">
                                          <p:val>
                                            <p:strVal val="#ppt_x"/>
                                          </p:val>
                                        </p:tav>
                                      </p:tavLst>
                                    </p:anim>
                                    <p:anim calcmode="lin" valueType="num">
                                      <p:cBhvr>
                                        <p:cTn id="76" dur="1000" fill="hold"/>
                                        <p:tgtEl>
                                          <p:spTgt spid="49"/>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2050"/>
                                        </p:tgtEl>
                                        <p:attrNameLst>
                                          <p:attrName>style.visibility</p:attrName>
                                        </p:attrNameLst>
                                      </p:cBhvr>
                                      <p:to>
                                        <p:strVal val="visible"/>
                                      </p:to>
                                    </p:set>
                                    <p:animEffect transition="in" filter="fade">
                                      <p:cBhvr>
                                        <p:cTn id="79" dur="1000"/>
                                        <p:tgtEl>
                                          <p:spTgt spid="2050"/>
                                        </p:tgtEl>
                                      </p:cBhvr>
                                    </p:animEffect>
                                    <p:anim calcmode="lin" valueType="num">
                                      <p:cBhvr>
                                        <p:cTn id="80" dur="1000" fill="hold"/>
                                        <p:tgtEl>
                                          <p:spTgt spid="2050"/>
                                        </p:tgtEl>
                                        <p:attrNameLst>
                                          <p:attrName>ppt_x</p:attrName>
                                        </p:attrNameLst>
                                      </p:cBhvr>
                                      <p:tavLst>
                                        <p:tav tm="0">
                                          <p:val>
                                            <p:strVal val="#ppt_x"/>
                                          </p:val>
                                        </p:tav>
                                        <p:tav tm="100000">
                                          <p:val>
                                            <p:strVal val="#ppt_x"/>
                                          </p:val>
                                        </p:tav>
                                      </p:tavLst>
                                    </p:anim>
                                    <p:anim calcmode="lin" valueType="num">
                                      <p:cBhvr>
                                        <p:cTn id="81" dur="1000" fill="hold"/>
                                        <p:tgtEl>
                                          <p:spTgt spid="2050"/>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64"/>
                                        </p:tgtEl>
                                        <p:attrNameLst>
                                          <p:attrName>style.visibility</p:attrName>
                                        </p:attrNameLst>
                                      </p:cBhvr>
                                      <p:to>
                                        <p:strVal val="visible"/>
                                      </p:to>
                                    </p:set>
                                    <p:animEffect transition="in" filter="fade">
                                      <p:cBhvr>
                                        <p:cTn id="84" dur="1000"/>
                                        <p:tgtEl>
                                          <p:spTgt spid="64"/>
                                        </p:tgtEl>
                                      </p:cBhvr>
                                    </p:animEffect>
                                    <p:anim calcmode="lin" valueType="num">
                                      <p:cBhvr>
                                        <p:cTn id="85" dur="1000" fill="hold"/>
                                        <p:tgtEl>
                                          <p:spTgt spid="64"/>
                                        </p:tgtEl>
                                        <p:attrNameLst>
                                          <p:attrName>ppt_x</p:attrName>
                                        </p:attrNameLst>
                                      </p:cBhvr>
                                      <p:tavLst>
                                        <p:tav tm="0">
                                          <p:val>
                                            <p:strVal val="#ppt_x"/>
                                          </p:val>
                                        </p:tav>
                                        <p:tav tm="100000">
                                          <p:val>
                                            <p:strVal val="#ppt_x"/>
                                          </p:val>
                                        </p:tav>
                                      </p:tavLst>
                                    </p:anim>
                                    <p:anim calcmode="lin" valueType="num">
                                      <p:cBhvr>
                                        <p:cTn id="86" dur="1000" fill="hold"/>
                                        <p:tgtEl>
                                          <p:spTgt spid="64"/>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62"/>
                                        </p:tgtEl>
                                        <p:attrNameLst>
                                          <p:attrName>style.visibility</p:attrName>
                                        </p:attrNameLst>
                                      </p:cBhvr>
                                      <p:to>
                                        <p:strVal val="visible"/>
                                      </p:to>
                                    </p:set>
                                    <p:animEffect transition="in" filter="fade">
                                      <p:cBhvr>
                                        <p:cTn id="89" dur="1000"/>
                                        <p:tgtEl>
                                          <p:spTgt spid="62"/>
                                        </p:tgtEl>
                                      </p:cBhvr>
                                    </p:animEffect>
                                    <p:anim calcmode="lin" valueType="num">
                                      <p:cBhvr>
                                        <p:cTn id="90" dur="1000" fill="hold"/>
                                        <p:tgtEl>
                                          <p:spTgt spid="62"/>
                                        </p:tgtEl>
                                        <p:attrNameLst>
                                          <p:attrName>ppt_x</p:attrName>
                                        </p:attrNameLst>
                                      </p:cBhvr>
                                      <p:tavLst>
                                        <p:tav tm="0">
                                          <p:val>
                                            <p:strVal val="#ppt_x"/>
                                          </p:val>
                                        </p:tav>
                                        <p:tav tm="100000">
                                          <p:val>
                                            <p:strVal val="#ppt_x"/>
                                          </p:val>
                                        </p:tav>
                                      </p:tavLst>
                                    </p:anim>
                                    <p:anim calcmode="lin" valueType="num">
                                      <p:cBhvr>
                                        <p:cTn id="91" dur="1000" fill="hold"/>
                                        <p:tgtEl>
                                          <p:spTgt spid="62"/>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66"/>
                                        </p:tgtEl>
                                        <p:attrNameLst>
                                          <p:attrName>style.visibility</p:attrName>
                                        </p:attrNameLst>
                                      </p:cBhvr>
                                      <p:to>
                                        <p:strVal val="visible"/>
                                      </p:to>
                                    </p:set>
                                    <p:animEffect transition="in" filter="fade">
                                      <p:cBhvr>
                                        <p:cTn id="94" dur="1000"/>
                                        <p:tgtEl>
                                          <p:spTgt spid="66"/>
                                        </p:tgtEl>
                                      </p:cBhvr>
                                    </p:animEffect>
                                    <p:anim calcmode="lin" valueType="num">
                                      <p:cBhvr>
                                        <p:cTn id="95" dur="1000" fill="hold"/>
                                        <p:tgtEl>
                                          <p:spTgt spid="66"/>
                                        </p:tgtEl>
                                        <p:attrNameLst>
                                          <p:attrName>ppt_x</p:attrName>
                                        </p:attrNameLst>
                                      </p:cBhvr>
                                      <p:tavLst>
                                        <p:tav tm="0">
                                          <p:val>
                                            <p:strVal val="#ppt_x"/>
                                          </p:val>
                                        </p:tav>
                                        <p:tav tm="100000">
                                          <p:val>
                                            <p:strVal val="#ppt_x"/>
                                          </p:val>
                                        </p:tav>
                                      </p:tavLst>
                                    </p:anim>
                                    <p:anim calcmode="lin" valueType="num">
                                      <p:cBhvr>
                                        <p:cTn id="96" dur="1000" fill="hold"/>
                                        <p:tgtEl>
                                          <p:spTgt spid="66"/>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1000"/>
                                        <p:tgtEl>
                                          <p:spTgt spid="65"/>
                                        </p:tgtEl>
                                      </p:cBhvr>
                                    </p:animEffect>
                                    <p:anim calcmode="lin" valueType="num">
                                      <p:cBhvr>
                                        <p:cTn id="100" dur="1000" fill="hold"/>
                                        <p:tgtEl>
                                          <p:spTgt spid="65"/>
                                        </p:tgtEl>
                                        <p:attrNameLst>
                                          <p:attrName>ppt_x</p:attrName>
                                        </p:attrNameLst>
                                      </p:cBhvr>
                                      <p:tavLst>
                                        <p:tav tm="0">
                                          <p:val>
                                            <p:strVal val="#ppt_x"/>
                                          </p:val>
                                        </p:tav>
                                        <p:tav tm="100000">
                                          <p:val>
                                            <p:strVal val="#ppt_x"/>
                                          </p:val>
                                        </p:tav>
                                      </p:tavLst>
                                    </p:anim>
                                    <p:anim calcmode="lin" valueType="num">
                                      <p:cBhvr>
                                        <p:cTn id="101"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200"/>
                                  </p:stCondLst>
                                  <p:childTnLst>
                                    <p:set>
                                      <p:cBhvr>
                                        <p:cTn id="105" dur="1" fill="hold">
                                          <p:stCondLst>
                                            <p:cond delay="0"/>
                                          </p:stCondLst>
                                        </p:cTn>
                                        <p:tgtEl>
                                          <p:spTgt spid="59"/>
                                        </p:tgtEl>
                                        <p:attrNameLst>
                                          <p:attrName>style.visibility</p:attrName>
                                        </p:attrNameLst>
                                      </p:cBhvr>
                                      <p:to>
                                        <p:strVal val="visible"/>
                                      </p:to>
                                    </p:set>
                                    <p:animEffect transition="in" filter="fade">
                                      <p:cBhvr>
                                        <p:cTn id="106" dur="500"/>
                                        <p:tgtEl>
                                          <p:spTgt spid="59"/>
                                        </p:tgtEl>
                                      </p:cBhvr>
                                    </p:animEffect>
                                  </p:childTnLst>
                                </p:cTn>
                              </p:par>
                              <p:par>
                                <p:cTn id="107" presetID="10" presetClass="entr" presetSubtype="0" fill="hold" nodeType="withEffect">
                                  <p:stCondLst>
                                    <p:cond delay="200"/>
                                  </p:stCondLst>
                                  <p:childTnLst>
                                    <p:set>
                                      <p:cBhvr>
                                        <p:cTn id="108" dur="1" fill="hold">
                                          <p:stCondLst>
                                            <p:cond delay="0"/>
                                          </p:stCondLst>
                                        </p:cTn>
                                        <p:tgtEl>
                                          <p:spTgt spid="58"/>
                                        </p:tgtEl>
                                        <p:attrNameLst>
                                          <p:attrName>style.visibility</p:attrName>
                                        </p:attrNameLst>
                                      </p:cBhvr>
                                      <p:to>
                                        <p:strVal val="visible"/>
                                      </p:to>
                                    </p:set>
                                    <p:animEffect transition="in" filter="fade">
                                      <p:cBhvr>
                                        <p:cTn id="109" dur="500"/>
                                        <p:tgtEl>
                                          <p:spTgt spid="58"/>
                                        </p:tgtEl>
                                      </p:cBhvr>
                                    </p:animEffect>
                                  </p:childTnLst>
                                </p:cTn>
                              </p:par>
                              <p:par>
                                <p:cTn id="110" presetID="10" presetClass="entr" presetSubtype="0" fill="hold" nodeType="withEffect">
                                  <p:stCondLst>
                                    <p:cond delay="200"/>
                                  </p:stCondLst>
                                  <p:childTnLst>
                                    <p:set>
                                      <p:cBhvr>
                                        <p:cTn id="111" dur="1" fill="hold">
                                          <p:stCondLst>
                                            <p:cond delay="0"/>
                                          </p:stCondLst>
                                        </p:cTn>
                                        <p:tgtEl>
                                          <p:spTgt spid="70"/>
                                        </p:tgtEl>
                                        <p:attrNameLst>
                                          <p:attrName>style.visibility</p:attrName>
                                        </p:attrNameLst>
                                      </p:cBhvr>
                                      <p:to>
                                        <p:strVal val="visible"/>
                                      </p:to>
                                    </p:set>
                                    <p:animEffect transition="in" filter="fade">
                                      <p:cBhvr>
                                        <p:cTn id="112" dur="1100"/>
                                        <p:tgtEl>
                                          <p:spTgt spid="70"/>
                                        </p:tgtEl>
                                      </p:cBhvr>
                                    </p:animEffect>
                                  </p:childTnLst>
                                </p:cTn>
                              </p:par>
                              <p:par>
                                <p:cTn id="113" presetID="42" presetClass="entr" presetSubtype="0" fill="hold" nodeType="withEffect">
                                  <p:stCondLst>
                                    <p:cond delay="0"/>
                                  </p:stCondLst>
                                  <p:childTnLst>
                                    <p:set>
                                      <p:cBhvr>
                                        <p:cTn id="114" dur="1" fill="hold">
                                          <p:stCondLst>
                                            <p:cond delay="0"/>
                                          </p:stCondLst>
                                        </p:cTn>
                                        <p:tgtEl>
                                          <p:spTgt spid="69"/>
                                        </p:tgtEl>
                                        <p:attrNameLst>
                                          <p:attrName>style.visibility</p:attrName>
                                        </p:attrNameLst>
                                      </p:cBhvr>
                                      <p:to>
                                        <p:strVal val="visible"/>
                                      </p:to>
                                    </p:set>
                                    <p:animEffect transition="in" filter="fade">
                                      <p:cBhvr>
                                        <p:cTn id="115" dur="1500"/>
                                        <p:tgtEl>
                                          <p:spTgt spid="69"/>
                                        </p:tgtEl>
                                      </p:cBhvr>
                                    </p:animEffect>
                                    <p:anim calcmode="lin" valueType="num">
                                      <p:cBhvr>
                                        <p:cTn id="116" dur="1500" fill="hold"/>
                                        <p:tgtEl>
                                          <p:spTgt spid="69"/>
                                        </p:tgtEl>
                                        <p:attrNameLst>
                                          <p:attrName>ppt_x</p:attrName>
                                        </p:attrNameLst>
                                      </p:cBhvr>
                                      <p:tavLst>
                                        <p:tav tm="0">
                                          <p:val>
                                            <p:strVal val="#ppt_x"/>
                                          </p:val>
                                        </p:tav>
                                        <p:tav tm="100000">
                                          <p:val>
                                            <p:strVal val="#ppt_x"/>
                                          </p:val>
                                        </p:tav>
                                      </p:tavLst>
                                    </p:anim>
                                    <p:anim calcmode="lin" valueType="num">
                                      <p:cBhvr>
                                        <p:cTn id="117" dur="1500" fill="hold"/>
                                        <p:tgtEl>
                                          <p:spTgt spid="69"/>
                                        </p:tgtEl>
                                        <p:attrNameLst>
                                          <p:attrName>ppt_y</p:attrName>
                                        </p:attrNameLst>
                                      </p:cBhvr>
                                      <p:tavLst>
                                        <p:tav tm="0">
                                          <p:val>
                                            <p:strVal val="#ppt_y+.1"/>
                                          </p:val>
                                        </p:tav>
                                        <p:tav tm="100000">
                                          <p:val>
                                            <p:strVal val="#ppt_y"/>
                                          </p:val>
                                        </p:tav>
                                      </p:tavLst>
                                    </p:anim>
                                  </p:childTnLst>
                                </p:cTn>
                              </p:par>
                              <p:par>
                                <p:cTn id="118" presetID="42" presetClass="entr" presetSubtype="0" fill="hold" nodeType="withEffect">
                                  <p:stCondLst>
                                    <p:cond delay="800"/>
                                  </p:stCondLst>
                                  <p:childTnLst>
                                    <p:set>
                                      <p:cBhvr>
                                        <p:cTn id="119" dur="1" fill="hold">
                                          <p:stCondLst>
                                            <p:cond delay="0"/>
                                          </p:stCondLst>
                                        </p:cTn>
                                        <p:tgtEl>
                                          <p:spTgt spid="61"/>
                                        </p:tgtEl>
                                        <p:attrNameLst>
                                          <p:attrName>style.visibility</p:attrName>
                                        </p:attrNameLst>
                                      </p:cBhvr>
                                      <p:to>
                                        <p:strVal val="visible"/>
                                      </p:to>
                                    </p:set>
                                    <p:animEffect transition="in" filter="fade">
                                      <p:cBhvr>
                                        <p:cTn id="120" dur="1250"/>
                                        <p:tgtEl>
                                          <p:spTgt spid="61"/>
                                        </p:tgtEl>
                                      </p:cBhvr>
                                    </p:animEffect>
                                    <p:anim calcmode="lin" valueType="num">
                                      <p:cBhvr>
                                        <p:cTn id="121" dur="1250" fill="hold"/>
                                        <p:tgtEl>
                                          <p:spTgt spid="61"/>
                                        </p:tgtEl>
                                        <p:attrNameLst>
                                          <p:attrName>ppt_x</p:attrName>
                                        </p:attrNameLst>
                                      </p:cBhvr>
                                      <p:tavLst>
                                        <p:tav tm="0">
                                          <p:val>
                                            <p:strVal val="#ppt_x"/>
                                          </p:val>
                                        </p:tav>
                                        <p:tav tm="100000">
                                          <p:val>
                                            <p:strVal val="#ppt_x"/>
                                          </p:val>
                                        </p:tav>
                                      </p:tavLst>
                                    </p:anim>
                                    <p:anim calcmode="lin" valueType="num">
                                      <p:cBhvr>
                                        <p:cTn id="122" dur="1250" fill="hold"/>
                                        <p:tgtEl>
                                          <p:spTgt spid="61"/>
                                        </p:tgtEl>
                                        <p:attrNameLst>
                                          <p:attrName>ppt_y</p:attrName>
                                        </p:attrNameLst>
                                      </p:cBhvr>
                                      <p:tavLst>
                                        <p:tav tm="0">
                                          <p:val>
                                            <p:strVal val="#ppt_y+.1"/>
                                          </p:val>
                                        </p:tav>
                                        <p:tav tm="100000">
                                          <p:val>
                                            <p:strVal val="#ppt_y"/>
                                          </p:val>
                                        </p:tav>
                                      </p:tavLst>
                                    </p:anim>
                                  </p:childTnLst>
                                </p:cTn>
                              </p:par>
                              <p:par>
                                <p:cTn id="123" presetID="42" presetClass="entr" presetSubtype="0" fill="hold" nodeType="withEffect">
                                  <p:stCondLst>
                                    <p:cond delay="1300"/>
                                  </p:stCondLst>
                                  <p:childTnLst>
                                    <p:set>
                                      <p:cBhvr>
                                        <p:cTn id="124" dur="1" fill="hold">
                                          <p:stCondLst>
                                            <p:cond delay="0"/>
                                          </p:stCondLst>
                                        </p:cTn>
                                        <p:tgtEl>
                                          <p:spTgt spid="63"/>
                                        </p:tgtEl>
                                        <p:attrNameLst>
                                          <p:attrName>style.visibility</p:attrName>
                                        </p:attrNameLst>
                                      </p:cBhvr>
                                      <p:to>
                                        <p:strVal val="visible"/>
                                      </p:to>
                                    </p:set>
                                    <p:animEffect transition="in" filter="fade">
                                      <p:cBhvr>
                                        <p:cTn id="125" dur="1000"/>
                                        <p:tgtEl>
                                          <p:spTgt spid="63"/>
                                        </p:tgtEl>
                                      </p:cBhvr>
                                    </p:animEffect>
                                    <p:anim calcmode="lin" valueType="num">
                                      <p:cBhvr>
                                        <p:cTn id="126" dur="1000" fill="hold"/>
                                        <p:tgtEl>
                                          <p:spTgt spid="63"/>
                                        </p:tgtEl>
                                        <p:attrNameLst>
                                          <p:attrName>ppt_x</p:attrName>
                                        </p:attrNameLst>
                                      </p:cBhvr>
                                      <p:tavLst>
                                        <p:tav tm="0">
                                          <p:val>
                                            <p:strVal val="#ppt_x"/>
                                          </p:val>
                                        </p:tav>
                                        <p:tav tm="100000">
                                          <p:val>
                                            <p:strVal val="#ppt_x"/>
                                          </p:val>
                                        </p:tav>
                                      </p:tavLst>
                                    </p:anim>
                                    <p:anim calcmode="lin" valueType="num">
                                      <p:cBhvr>
                                        <p:cTn id="127" dur="1000" fill="hold"/>
                                        <p:tgtEl>
                                          <p:spTgt spid="63"/>
                                        </p:tgtEl>
                                        <p:attrNameLst>
                                          <p:attrName>ppt_y</p:attrName>
                                        </p:attrNameLst>
                                      </p:cBhvr>
                                      <p:tavLst>
                                        <p:tav tm="0">
                                          <p:val>
                                            <p:strVal val="#ppt_y+.1"/>
                                          </p:val>
                                        </p:tav>
                                        <p:tav tm="100000">
                                          <p:val>
                                            <p:strVal val="#ppt_y"/>
                                          </p:val>
                                        </p:tav>
                                      </p:tavLst>
                                    </p:anim>
                                  </p:childTnLst>
                                </p:cTn>
                              </p:par>
                              <p:par>
                                <p:cTn id="128" presetID="1" presetClass="exit" presetSubtype="0" fill="hold" nodeType="withEffect">
                                  <p:stCondLst>
                                    <p:cond delay="900"/>
                                  </p:stCondLst>
                                  <p:childTnLst>
                                    <p:set>
                                      <p:cBhvr>
                                        <p:cTn id="129" dur="1" fill="hold">
                                          <p:stCondLst>
                                            <p:cond delay="0"/>
                                          </p:stCondLst>
                                        </p:cTn>
                                        <p:tgtEl>
                                          <p:spTgt spid="42"/>
                                        </p:tgtEl>
                                        <p:attrNameLst>
                                          <p:attrName>style.visibility</p:attrName>
                                        </p:attrNameLst>
                                      </p:cBhvr>
                                      <p:to>
                                        <p:strVal val="hidden"/>
                                      </p:to>
                                    </p:set>
                                  </p:childTnLst>
                                </p:cTn>
                              </p:par>
                              <p:par>
                                <p:cTn id="130" presetID="10" presetClass="entr" presetSubtype="0" fill="hold" nodeType="withEffect">
                                  <p:stCondLst>
                                    <p:cond delay="200"/>
                                  </p:stCondLst>
                                  <p:childTnLst>
                                    <p:set>
                                      <p:cBhvr>
                                        <p:cTn id="131" dur="1" fill="hold">
                                          <p:stCondLst>
                                            <p:cond delay="0"/>
                                          </p:stCondLst>
                                        </p:cTn>
                                        <p:tgtEl>
                                          <p:spTgt spid="71"/>
                                        </p:tgtEl>
                                        <p:attrNameLst>
                                          <p:attrName>style.visibility</p:attrName>
                                        </p:attrNameLst>
                                      </p:cBhvr>
                                      <p:to>
                                        <p:strVal val="visible"/>
                                      </p:to>
                                    </p:set>
                                    <p:animEffect transition="in" filter="fade">
                                      <p:cBhvr>
                                        <p:cTn id="132" dur="500"/>
                                        <p:tgtEl>
                                          <p:spTgt spid="71"/>
                                        </p:tgtEl>
                                      </p:cBhvr>
                                    </p:animEffect>
                                  </p:childTnLst>
                                </p:cTn>
                              </p:par>
                              <p:par>
                                <p:cTn id="133" presetID="10" presetClass="entr" presetSubtype="0" fill="hold" nodeType="withEffect">
                                  <p:stCondLst>
                                    <p:cond delay="200"/>
                                  </p:stCondLst>
                                  <p:childTnLst>
                                    <p:set>
                                      <p:cBhvr>
                                        <p:cTn id="134" dur="1" fill="hold">
                                          <p:stCondLst>
                                            <p:cond delay="0"/>
                                          </p:stCondLst>
                                        </p:cTn>
                                        <p:tgtEl>
                                          <p:spTgt spid="74"/>
                                        </p:tgtEl>
                                        <p:attrNameLst>
                                          <p:attrName>style.visibility</p:attrName>
                                        </p:attrNameLst>
                                      </p:cBhvr>
                                      <p:to>
                                        <p:strVal val="visible"/>
                                      </p:to>
                                    </p:set>
                                    <p:animEffect transition="in" filter="fade">
                                      <p:cBhvr>
                                        <p:cTn id="135" dur="500"/>
                                        <p:tgtEl>
                                          <p:spTgt spid="74"/>
                                        </p:tgtEl>
                                      </p:cBhvr>
                                    </p:animEffect>
                                  </p:childTnLst>
                                </p:cTn>
                              </p:par>
                              <p:par>
                                <p:cTn id="136" presetID="10" presetClass="entr" presetSubtype="0" fill="hold" nodeType="withEffect">
                                  <p:stCondLst>
                                    <p:cond delay="200"/>
                                  </p:stCondLst>
                                  <p:childTnLst>
                                    <p:set>
                                      <p:cBhvr>
                                        <p:cTn id="137" dur="1" fill="hold">
                                          <p:stCondLst>
                                            <p:cond delay="0"/>
                                          </p:stCondLst>
                                        </p:cTn>
                                        <p:tgtEl>
                                          <p:spTgt spid="78"/>
                                        </p:tgtEl>
                                        <p:attrNameLst>
                                          <p:attrName>style.visibility</p:attrName>
                                        </p:attrNameLst>
                                      </p:cBhvr>
                                      <p:to>
                                        <p:strVal val="visible"/>
                                      </p:to>
                                    </p:set>
                                    <p:animEffect transition="in" filter="fade">
                                      <p:cBhvr>
                                        <p:cTn id="138" dur="500"/>
                                        <p:tgtEl>
                                          <p:spTgt spid="78"/>
                                        </p:tgtEl>
                                      </p:cBhvr>
                                    </p:animEffect>
                                  </p:childTnLst>
                                </p:cTn>
                              </p:par>
                              <p:par>
                                <p:cTn id="139" presetID="10" presetClass="entr" presetSubtype="0" fill="hold" nodeType="withEffect">
                                  <p:stCondLst>
                                    <p:cond delay="200"/>
                                  </p:stCondLst>
                                  <p:childTnLst>
                                    <p:set>
                                      <p:cBhvr>
                                        <p:cTn id="140" dur="1" fill="hold">
                                          <p:stCondLst>
                                            <p:cond delay="0"/>
                                          </p:stCondLst>
                                        </p:cTn>
                                        <p:tgtEl>
                                          <p:spTgt spid="82"/>
                                        </p:tgtEl>
                                        <p:attrNameLst>
                                          <p:attrName>style.visibility</p:attrName>
                                        </p:attrNameLst>
                                      </p:cBhvr>
                                      <p:to>
                                        <p:strVal val="visible"/>
                                      </p:to>
                                    </p:set>
                                    <p:animEffect transition="in" filter="fade">
                                      <p:cBhvr>
                                        <p:cTn id="141"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4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en 3"/>
          <p:cNvGrpSpPr/>
          <p:nvPr/>
        </p:nvGrpSpPr>
        <p:grpSpPr>
          <a:xfrm>
            <a:off x="1164941" y="4016843"/>
            <a:ext cx="864096" cy="1836204"/>
            <a:chOff x="1634007" y="645016"/>
            <a:chExt cx="864096" cy="1836204"/>
          </a:xfrm>
        </p:grpSpPr>
        <p:sp>
          <p:nvSpPr>
            <p:cNvPr id="5" name="Ellipse 4"/>
            <p:cNvSpPr/>
            <p:nvPr/>
          </p:nvSpPr>
          <p:spPr>
            <a:xfrm>
              <a:off x="1778023" y="645016"/>
              <a:ext cx="576064" cy="57606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6" name="Ellipse 5"/>
            <p:cNvSpPr/>
            <p:nvPr/>
          </p:nvSpPr>
          <p:spPr>
            <a:xfrm>
              <a:off x="1922039" y="1221080"/>
              <a:ext cx="288032" cy="122413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7" name="Ellipse 6"/>
            <p:cNvSpPr/>
            <p:nvPr/>
          </p:nvSpPr>
          <p:spPr>
            <a:xfrm>
              <a:off x="2066055" y="2409212"/>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8" name="Ellipse 7"/>
            <p:cNvSpPr/>
            <p:nvPr/>
          </p:nvSpPr>
          <p:spPr>
            <a:xfrm>
              <a:off x="1634007" y="2409212"/>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9" name="Ellipse 8"/>
            <p:cNvSpPr/>
            <p:nvPr/>
          </p:nvSpPr>
          <p:spPr>
            <a:xfrm rot="7715987">
              <a:off x="1580893" y="1605855"/>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10" name="Ellipse 9"/>
            <p:cNvSpPr/>
            <p:nvPr/>
          </p:nvSpPr>
          <p:spPr>
            <a:xfrm rot="3313754">
              <a:off x="2080390" y="1612549"/>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grpSp>
      <p:grpSp>
        <p:nvGrpSpPr>
          <p:cNvPr id="11" name="Gruppieren 10"/>
          <p:cNvGrpSpPr/>
          <p:nvPr/>
        </p:nvGrpSpPr>
        <p:grpSpPr>
          <a:xfrm>
            <a:off x="3347864" y="839279"/>
            <a:ext cx="864096" cy="1836204"/>
            <a:chOff x="3851920" y="645016"/>
            <a:chExt cx="864096" cy="1836204"/>
          </a:xfrm>
          <a:noFill/>
        </p:grpSpPr>
        <p:sp>
          <p:nvSpPr>
            <p:cNvPr id="12" name="Ellipse 11"/>
            <p:cNvSpPr/>
            <p:nvPr/>
          </p:nvSpPr>
          <p:spPr>
            <a:xfrm>
              <a:off x="3995936" y="645016"/>
              <a:ext cx="576064" cy="576064"/>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a:p>
          </p:txBody>
        </p:sp>
        <p:sp>
          <p:nvSpPr>
            <p:cNvPr id="13" name="Ellipse 12"/>
            <p:cNvSpPr/>
            <p:nvPr/>
          </p:nvSpPr>
          <p:spPr>
            <a:xfrm>
              <a:off x="4139952" y="1221080"/>
              <a:ext cx="288032" cy="122413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a:p>
          </p:txBody>
        </p:sp>
        <p:sp>
          <p:nvSpPr>
            <p:cNvPr id="14" name="Ellipse 13"/>
            <p:cNvSpPr/>
            <p:nvPr/>
          </p:nvSpPr>
          <p:spPr>
            <a:xfrm>
              <a:off x="4283968" y="2409212"/>
              <a:ext cx="432048" cy="72008"/>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a:p>
          </p:txBody>
        </p:sp>
        <p:sp>
          <p:nvSpPr>
            <p:cNvPr id="15" name="Ellipse 14"/>
            <p:cNvSpPr/>
            <p:nvPr/>
          </p:nvSpPr>
          <p:spPr>
            <a:xfrm>
              <a:off x="3851920" y="2409212"/>
              <a:ext cx="432048" cy="72008"/>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a:p>
          </p:txBody>
        </p:sp>
        <p:sp>
          <p:nvSpPr>
            <p:cNvPr id="16" name="Ellipse 15"/>
            <p:cNvSpPr/>
            <p:nvPr/>
          </p:nvSpPr>
          <p:spPr>
            <a:xfrm rot="7715987">
              <a:off x="3798806" y="1605855"/>
              <a:ext cx="432048" cy="72008"/>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a:p>
          </p:txBody>
        </p:sp>
        <p:sp>
          <p:nvSpPr>
            <p:cNvPr id="17" name="Ellipse 16"/>
            <p:cNvSpPr/>
            <p:nvPr/>
          </p:nvSpPr>
          <p:spPr>
            <a:xfrm rot="3313754">
              <a:off x="4298303" y="1612549"/>
              <a:ext cx="432048" cy="72008"/>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a:p>
          </p:txBody>
        </p:sp>
      </p:grpSp>
      <p:sp>
        <p:nvSpPr>
          <p:cNvPr id="18" name="Gleichschenkliges Dreieck 17"/>
          <p:cNvSpPr/>
          <p:nvPr/>
        </p:nvSpPr>
        <p:spPr>
          <a:xfrm>
            <a:off x="3506104" y="2780928"/>
            <a:ext cx="504056" cy="36004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cxnSp>
        <p:nvCxnSpPr>
          <p:cNvPr id="19" name="Gewinkelte Verbindung 18"/>
          <p:cNvCxnSpPr>
            <a:stCxn id="18" idx="3"/>
            <a:endCxn id="20" idx="0"/>
          </p:cNvCxnSpPr>
          <p:nvPr/>
        </p:nvCxnSpPr>
        <p:spPr>
          <a:xfrm rot="5400000">
            <a:off x="2091370" y="2158284"/>
            <a:ext cx="684076" cy="2649447"/>
          </a:xfrm>
          <a:prstGeom prst="bentConnector3">
            <a:avLst>
              <a:gd name="adj1" fmla="val 50000"/>
            </a:avLst>
          </a:prstGeom>
          <a:ln w="38100"/>
        </p:spPr>
        <p:style>
          <a:lnRef idx="1">
            <a:schemeClr val="dk1"/>
          </a:lnRef>
          <a:fillRef idx="0">
            <a:schemeClr val="dk1"/>
          </a:fillRef>
          <a:effectRef idx="0">
            <a:schemeClr val="dk1"/>
          </a:effectRef>
          <a:fontRef idx="minor">
            <a:schemeClr val="tx1"/>
          </a:fontRef>
        </p:style>
      </p:cxnSp>
      <p:sp>
        <p:nvSpPr>
          <p:cNvPr id="20" name="Rechteck 19"/>
          <p:cNvSpPr/>
          <p:nvPr/>
        </p:nvSpPr>
        <p:spPr>
          <a:xfrm>
            <a:off x="601840" y="3825044"/>
            <a:ext cx="1013690" cy="7200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grpSp>
        <p:nvGrpSpPr>
          <p:cNvPr id="21" name="Gruppieren 20"/>
          <p:cNvGrpSpPr/>
          <p:nvPr/>
        </p:nvGrpSpPr>
        <p:grpSpPr>
          <a:xfrm>
            <a:off x="244588" y="4016843"/>
            <a:ext cx="864096" cy="1836204"/>
            <a:chOff x="6084168" y="692696"/>
            <a:chExt cx="864096" cy="1836204"/>
          </a:xfrm>
        </p:grpSpPr>
        <p:sp>
          <p:nvSpPr>
            <p:cNvPr id="22" name="Ellipse 21"/>
            <p:cNvSpPr/>
            <p:nvPr/>
          </p:nvSpPr>
          <p:spPr>
            <a:xfrm>
              <a:off x="6228184" y="692696"/>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23" name="Ellipse 22"/>
            <p:cNvSpPr/>
            <p:nvPr/>
          </p:nvSpPr>
          <p:spPr>
            <a:xfrm>
              <a:off x="6372200" y="1268760"/>
              <a:ext cx="288032" cy="12241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24" name="Ellipse 23"/>
            <p:cNvSpPr/>
            <p:nvPr/>
          </p:nvSpPr>
          <p:spPr>
            <a:xfrm>
              <a:off x="6516216" y="2456892"/>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25" name="Ellipse 24"/>
            <p:cNvSpPr/>
            <p:nvPr/>
          </p:nvSpPr>
          <p:spPr>
            <a:xfrm>
              <a:off x="6084168" y="2456892"/>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26" name="Ellipse 25"/>
            <p:cNvSpPr/>
            <p:nvPr/>
          </p:nvSpPr>
          <p:spPr>
            <a:xfrm rot="7715987">
              <a:off x="6031054" y="1653535"/>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27" name="Ellipse 26"/>
            <p:cNvSpPr/>
            <p:nvPr/>
          </p:nvSpPr>
          <p:spPr>
            <a:xfrm rot="3313754">
              <a:off x="6530551" y="1660229"/>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grpSp>
      <p:grpSp>
        <p:nvGrpSpPr>
          <p:cNvPr id="28" name="Gruppieren 27"/>
          <p:cNvGrpSpPr/>
          <p:nvPr/>
        </p:nvGrpSpPr>
        <p:grpSpPr>
          <a:xfrm>
            <a:off x="2054056" y="4016843"/>
            <a:ext cx="864096" cy="1836204"/>
            <a:chOff x="3851920" y="645016"/>
            <a:chExt cx="864096" cy="1836204"/>
          </a:xfrm>
        </p:grpSpPr>
        <p:sp>
          <p:nvSpPr>
            <p:cNvPr id="29" name="Ellipse 28"/>
            <p:cNvSpPr/>
            <p:nvPr/>
          </p:nvSpPr>
          <p:spPr>
            <a:xfrm>
              <a:off x="3995936" y="645016"/>
              <a:ext cx="576064" cy="57606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0" name="Ellipse 29"/>
            <p:cNvSpPr/>
            <p:nvPr/>
          </p:nvSpPr>
          <p:spPr>
            <a:xfrm>
              <a:off x="4139952" y="1221080"/>
              <a:ext cx="288032" cy="12241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1" name="Ellipse 30"/>
            <p:cNvSpPr/>
            <p:nvPr/>
          </p:nvSpPr>
          <p:spPr>
            <a:xfrm>
              <a:off x="4283968" y="2409212"/>
              <a:ext cx="43204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2" name="Ellipse 31"/>
            <p:cNvSpPr/>
            <p:nvPr/>
          </p:nvSpPr>
          <p:spPr>
            <a:xfrm>
              <a:off x="3851920" y="2409212"/>
              <a:ext cx="43204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3" name="Ellipse 32"/>
            <p:cNvSpPr/>
            <p:nvPr/>
          </p:nvSpPr>
          <p:spPr>
            <a:xfrm rot="7715987">
              <a:off x="3798806" y="1605855"/>
              <a:ext cx="43204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4" name="Ellipse 33"/>
            <p:cNvSpPr/>
            <p:nvPr/>
          </p:nvSpPr>
          <p:spPr>
            <a:xfrm rot="3313754">
              <a:off x="4298303" y="1612549"/>
              <a:ext cx="43204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grpSp>
      <p:sp>
        <p:nvSpPr>
          <p:cNvPr id="35" name="Textfeld 34"/>
          <p:cNvSpPr txBox="1"/>
          <p:nvPr/>
        </p:nvSpPr>
        <p:spPr>
          <a:xfrm>
            <a:off x="2138452" y="5945883"/>
            <a:ext cx="779701" cy="369332"/>
          </a:xfrm>
          <a:prstGeom prst="rect">
            <a:avLst/>
          </a:prstGeom>
          <a:noFill/>
        </p:spPr>
        <p:txBody>
          <a:bodyPr wrap="none" rtlCol="0">
            <a:spAutoFit/>
          </a:bodyPr>
          <a:lstStyle/>
          <a:p>
            <a:r>
              <a:rPr lang="de-DE" dirty="0" err="1" smtClean="0"/>
              <a:t>Redlef</a:t>
            </a:r>
            <a:endParaRPr lang="de-DE" dirty="0"/>
          </a:p>
        </p:txBody>
      </p:sp>
      <p:sp>
        <p:nvSpPr>
          <p:cNvPr id="36" name="Textfeld 35"/>
          <p:cNvSpPr txBox="1"/>
          <p:nvPr/>
        </p:nvSpPr>
        <p:spPr>
          <a:xfrm>
            <a:off x="1281950" y="5945883"/>
            <a:ext cx="656013" cy="369332"/>
          </a:xfrm>
          <a:prstGeom prst="rect">
            <a:avLst/>
          </a:prstGeom>
          <a:noFill/>
        </p:spPr>
        <p:txBody>
          <a:bodyPr wrap="none" rtlCol="0">
            <a:spAutoFit/>
          </a:bodyPr>
          <a:lstStyle/>
          <a:p>
            <a:r>
              <a:rPr lang="de-DE" dirty="0" smtClean="0"/>
              <a:t>Craig</a:t>
            </a:r>
            <a:endParaRPr lang="de-DE" dirty="0"/>
          </a:p>
        </p:txBody>
      </p:sp>
      <p:sp>
        <p:nvSpPr>
          <p:cNvPr id="37" name="Textfeld 36"/>
          <p:cNvSpPr txBox="1"/>
          <p:nvPr/>
        </p:nvSpPr>
        <p:spPr>
          <a:xfrm>
            <a:off x="179513" y="5951149"/>
            <a:ext cx="994247" cy="369332"/>
          </a:xfrm>
          <a:prstGeom prst="rect">
            <a:avLst/>
          </a:prstGeom>
          <a:noFill/>
        </p:spPr>
        <p:txBody>
          <a:bodyPr wrap="none" rtlCol="0">
            <a:spAutoFit/>
          </a:bodyPr>
          <a:lstStyle/>
          <a:p>
            <a:r>
              <a:rPr lang="de-DE" dirty="0" smtClean="0"/>
              <a:t>Deborah</a:t>
            </a:r>
            <a:endParaRPr lang="de-DE" dirty="0"/>
          </a:p>
        </p:txBody>
      </p:sp>
      <p:sp>
        <p:nvSpPr>
          <p:cNvPr id="38" name="Abgerundetes Rechteck 37"/>
          <p:cNvSpPr/>
          <p:nvPr/>
        </p:nvSpPr>
        <p:spPr>
          <a:xfrm>
            <a:off x="4355976" y="188640"/>
            <a:ext cx="2592288" cy="352839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de-DE"/>
          </a:p>
        </p:txBody>
      </p:sp>
      <p:sp>
        <p:nvSpPr>
          <p:cNvPr id="74" name="Ellipse 73"/>
          <p:cNvSpPr/>
          <p:nvPr/>
        </p:nvSpPr>
        <p:spPr>
          <a:xfrm>
            <a:off x="4710225" y="255751"/>
            <a:ext cx="1784387" cy="52224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pic>
        <p:nvPicPr>
          <p:cNvPr id="39" name="Picture 7" descr="C:\Users\xck902r\AppData\Local\Microsoft\Windows\Temporary Internet Files\Content.IE5\71M2ZZD5\MC900383802[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47925" y="255751"/>
            <a:ext cx="508986" cy="534973"/>
          </a:xfrm>
          <a:prstGeom prst="rect">
            <a:avLst/>
          </a:prstGeom>
          <a:noFill/>
          <a:extLst>
            <a:ext uri="{909E8E84-426E-40DD-AFC4-6F175D3DCCD1}">
              <a14:hiddenFill xmlns:a14="http://schemas.microsoft.com/office/drawing/2010/main" xmlns="">
                <a:solidFill>
                  <a:srgbClr val="FFFFFF"/>
                </a:solidFill>
              </a14:hiddenFill>
            </a:ext>
          </a:extLst>
        </p:spPr>
      </p:pic>
      <p:pic>
        <p:nvPicPr>
          <p:cNvPr id="40" name="Picture 2" descr="C:\Users\xck902r\AppData\Local\Microsoft\Windows\Temporary Internet Files\Content.IE5\APNTNU08\MC900428061[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63968" y="1153238"/>
            <a:ext cx="876900" cy="627848"/>
          </a:xfrm>
          <a:prstGeom prst="rect">
            <a:avLst/>
          </a:prstGeom>
          <a:noFill/>
          <a:extLst>
            <a:ext uri="{909E8E84-426E-40DD-AFC4-6F175D3DCCD1}">
              <a14:hiddenFill xmlns:a14="http://schemas.microsoft.com/office/drawing/2010/main" xmlns="">
                <a:solidFill>
                  <a:srgbClr val="FFFFFF"/>
                </a:solidFill>
              </a14:hiddenFill>
            </a:ext>
          </a:extLst>
        </p:spPr>
      </p:pic>
      <p:pic>
        <p:nvPicPr>
          <p:cNvPr id="43" name="Picture 3" descr="C:\Users\xck902r\AppData\Local\Microsoft\Windows\Temporary Internet Files\Content.IE5\TXCQJ5IB\MM900300558[1].gif"/>
          <p:cNvPicPr>
            <a:picLocks noChangeAspect="1" noChangeArrowheads="1" noCrop="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297867" y="2064217"/>
            <a:ext cx="708501" cy="683197"/>
          </a:xfrm>
          <a:prstGeom prst="rect">
            <a:avLst/>
          </a:prstGeom>
          <a:noFill/>
          <a:extLst>
            <a:ext uri="{909E8E84-426E-40DD-AFC4-6F175D3DCCD1}">
              <a14:hiddenFill xmlns:a14="http://schemas.microsoft.com/office/drawing/2010/main" xmlns="">
                <a:solidFill>
                  <a:srgbClr val="FFFFFF"/>
                </a:solidFill>
              </a14:hiddenFill>
            </a:ext>
          </a:extLst>
        </p:spPr>
      </p:pic>
      <p:pic>
        <p:nvPicPr>
          <p:cNvPr id="41" name="Picture 3" descr="C:\Users\xck902r\AppData\Local\Microsoft\Windows\Temporary Internet Files\Content.IE5\TXCQJ5IB\MM900300558[1].gif"/>
          <p:cNvPicPr>
            <a:picLocks noChangeAspect="1" noChangeArrowheads="1" noCrop="1"/>
          </p:cNvPicPr>
          <p:nvPr/>
        </p:nvPicPr>
        <p:blipFill>
          <a:blip r:embed="rId5" cstate="print">
            <a:extLst>
              <a:ext uri="{BEBA8EAE-BF5A-486C-A8C5-ECC9F3942E4B}">
                <a14:imgProps xmlns:a14="http://schemas.microsoft.com/office/drawing/2010/main" xmlns="">
                  <a14:imgLayer r:embed="rId6">
                    <a14:imgEffect>
                      <a14:artisticPastelsSmooth/>
                    </a14:imgEffect>
                  </a14:imgLayer>
                </a14:imgProps>
              </a:ext>
              <a:ext uri="{28A0092B-C50C-407E-A947-70E740481C1C}">
                <a14:useLocalDpi xmlns:a14="http://schemas.microsoft.com/office/drawing/2010/main" xmlns="" val="0"/>
              </a:ext>
            </a:extLst>
          </a:blip>
          <a:srcRect/>
          <a:stretch>
            <a:fillRect/>
          </a:stretch>
        </p:blipFill>
        <p:spPr bwMode="auto">
          <a:xfrm>
            <a:off x="5275255" y="2064217"/>
            <a:ext cx="743259" cy="716713"/>
          </a:xfrm>
          <a:prstGeom prst="rect">
            <a:avLst/>
          </a:prstGeom>
          <a:noFill/>
          <a:extLst>
            <a:ext uri="{909E8E84-426E-40DD-AFC4-6F175D3DCCD1}">
              <a14:hiddenFill xmlns:a14="http://schemas.microsoft.com/office/drawing/2010/main" xmlns="">
                <a:solidFill>
                  <a:srgbClr val="FFFFFF"/>
                </a:solidFill>
              </a14:hiddenFill>
            </a:ext>
          </a:extLst>
        </p:spPr>
      </p:pic>
      <p:pic>
        <p:nvPicPr>
          <p:cNvPr id="42" name="Picture 2" descr="C:\Program Files (x86)\Microsoft Office\MEDIA\CAGCAT10\j0212957.wmf"/>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5292328" y="3094675"/>
            <a:ext cx="719583" cy="451845"/>
          </a:xfrm>
          <a:prstGeom prst="rect">
            <a:avLst/>
          </a:prstGeom>
          <a:noFill/>
          <a:extLst>
            <a:ext uri="{909E8E84-426E-40DD-AFC4-6F175D3DCCD1}">
              <a14:hiddenFill xmlns:a14="http://schemas.microsoft.com/office/drawing/2010/main" xmlns="">
                <a:solidFill>
                  <a:srgbClr val="FFFFFF"/>
                </a:solidFill>
              </a14:hiddenFill>
            </a:ext>
          </a:extLst>
        </p:spPr>
      </p:pic>
      <p:sp>
        <p:nvSpPr>
          <p:cNvPr id="44" name="Mond 43"/>
          <p:cNvSpPr/>
          <p:nvPr/>
        </p:nvSpPr>
        <p:spPr>
          <a:xfrm>
            <a:off x="4896036" y="1016712"/>
            <a:ext cx="216024" cy="862088"/>
          </a:xfrm>
          <a:prstGeom prst="moon">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5" name="Mond 44"/>
          <p:cNvSpPr/>
          <p:nvPr/>
        </p:nvSpPr>
        <p:spPr>
          <a:xfrm rot="10800000">
            <a:off x="6173380" y="1006054"/>
            <a:ext cx="216024" cy="862088"/>
          </a:xfrm>
          <a:prstGeom prst="moon">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6" name="Abgerundetes Rechteck 45"/>
          <p:cNvSpPr/>
          <p:nvPr/>
        </p:nvSpPr>
        <p:spPr>
          <a:xfrm>
            <a:off x="6160800" y="4031123"/>
            <a:ext cx="2592288" cy="161679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de-DE"/>
          </a:p>
        </p:txBody>
      </p:sp>
      <p:pic>
        <p:nvPicPr>
          <p:cNvPr id="68" name="Picture 3" descr="C:\Users\xck902r\AppData\Local\Microsoft\Windows\Temporary Internet Files\Content.IE5\TXCQJ5IB\MM900300558[1].gif"/>
          <p:cNvPicPr>
            <a:picLocks noChangeAspect="1" noChangeArrowheads="1" noCrop="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791687" y="4899142"/>
            <a:ext cx="742466" cy="715949"/>
          </a:xfrm>
          <a:prstGeom prst="rect">
            <a:avLst/>
          </a:prstGeom>
          <a:noFill/>
          <a:extLst>
            <a:ext uri="{909E8E84-426E-40DD-AFC4-6F175D3DCCD1}">
              <a14:hiddenFill xmlns:a14="http://schemas.microsoft.com/office/drawing/2010/main" xmlns="">
                <a:solidFill>
                  <a:srgbClr val="FFFFFF"/>
                </a:solidFill>
              </a14:hiddenFill>
            </a:ext>
          </a:extLst>
        </p:spPr>
      </p:pic>
      <p:pic>
        <p:nvPicPr>
          <p:cNvPr id="65" name="Picture 2" descr="C:\Users\xck902r\AppData\Local\Microsoft\Windows\Temporary Internet Files\Content.IE5\TXCQJ5IB\dglxasset[1].jp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7421948" y="4164108"/>
            <a:ext cx="1129417" cy="705052"/>
          </a:xfrm>
          <a:prstGeom prst="rect">
            <a:avLst/>
          </a:prstGeom>
          <a:noFill/>
          <a:extLst>
            <a:ext uri="{909E8E84-426E-40DD-AFC4-6F175D3DCCD1}">
              <a14:hiddenFill xmlns:a14="http://schemas.microsoft.com/office/drawing/2010/main" xmlns="">
                <a:solidFill>
                  <a:srgbClr val="FFFFFF"/>
                </a:solidFill>
              </a14:hiddenFill>
            </a:ext>
          </a:extLst>
        </p:spPr>
      </p:pic>
      <p:pic>
        <p:nvPicPr>
          <p:cNvPr id="66" name="Picture 2" descr="C:\Users\xck902r\AppData\Local\Microsoft\Windows\Temporary Internet Files\Content.IE5\APNTNU08\MC900428061[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95423" y="4314607"/>
            <a:ext cx="582466" cy="417037"/>
          </a:xfrm>
          <a:prstGeom prst="rect">
            <a:avLst/>
          </a:prstGeom>
          <a:noFill/>
          <a:extLst>
            <a:ext uri="{909E8E84-426E-40DD-AFC4-6F175D3DCCD1}">
              <a14:hiddenFill xmlns:a14="http://schemas.microsoft.com/office/drawing/2010/main" xmlns="">
                <a:solidFill>
                  <a:srgbClr val="FFFFFF"/>
                </a:solidFill>
              </a14:hiddenFill>
            </a:ext>
          </a:extLst>
        </p:spPr>
      </p:pic>
      <p:sp>
        <p:nvSpPr>
          <p:cNvPr id="47" name="Abgerundetes Rechteck 46"/>
          <p:cNvSpPr/>
          <p:nvPr/>
        </p:nvSpPr>
        <p:spPr>
          <a:xfrm>
            <a:off x="4928929" y="4581130"/>
            <a:ext cx="2592288" cy="161679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de-DE"/>
          </a:p>
        </p:txBody>
      </p:sp>
      <p:pic>
        <p:nvPicPr>
          <p:cNvPr id="67" name="Picture 3" descr="C:\Users\xck902r\AppData\Local\Microsoft\Windows\Temporary Internet Files\Content.IE5\TXCQJ5IB\MM900300558[1].gif"/>
          <p:cNvPicPr>
            <a:picLocks noChangeAspect="1" noChangeArrowheads="1" noCrop="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552562" y="5474361"/>
            <a:ext cx="742466" cy="715949"/>
          </a:xfrm>
          <a:prstGeom prst="rect">
            <a:avLst/>
          </a:prstGeom>
          <a:noFill/>
          <a:extLst>
            <a:ext uri="{909E8E84-426E-40DD-AFC4-6F175D3DCCD1}">
              <a14:hiddenFill xmlns:a14="http://schemas.microsoft.com/office/drawing/2010/main" xmlns="">
                <a:solidFill>
                  <a:srgbClr val="FFFFFF"/>
                </a:solidFill>
              </a14:hiddenFill>
            </a:ext>
          </a:extLst>
        </p:spPr>
      </p:pic>
      <p:pic>
        <p:nvPicPr>
          <p:cNvPr id="62" name="Picture 2" descr="C:\Users\xck902r\AppData\Local\Microsoft\Windows\Temporary Internet Files\Content.IE5\TXCQJ5IB\dglxasset[1].jp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6182800" y="4734343"/>
            <a:ext cx="1129417" cy="705052"/>
          </a:xfrm>
          <a:prstGeom prst="rect">
            <a:avLst/>
          </a:prstGeom>
          <a:noFill/>
          <a:extLst>
            <a:ext uri="{909E8E84-426E-40DD-AFC4-6F175D3DCCD1}">
              <a14:hiddenFill xmlns:a14="http://schemas.microsoft.com/office/drawing/2010/main" xmlns="">
                <a:solidFill>
                  <a:srgbClr val="FFFFFF"/>
                </a:solidFill>
              </a14:hiddenFill>
            </a:ext>
          </a:extLst>
        </p:spPr>
      </p:pic>
      <p:pic>
        <p:nvPicPr>
          <p:cNvPr id="64" name="Picture 2" descr="C:\Users\xck902r\AppData\Local\Microsoft\Windows\Temporary Internet Files\Content.IE5\APNTNU08\MC900428061[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56275" y="4903932"/>
            <a:ext cx="582466" cy="417037"/>
          </a:xfrm>
          <a:prstGeom prst="rect">
            <a:avLst/>
          </a:prstGeom>
          <a:noFill/>
          <a:extLst>
            <a:ext uri="{909E8E84-426E-40DD-AFC4-6F175D3DCCD1}">
              <a14:hiddenFill xmlns:a14="http://schemas.microsoft.com/office/drawing/2010/main" xmlns="">
                <a:solidFill>
                  <a:srgbClr val="FFFFFF"/>
                </a:solidFill>
              </a14:hiddenFill>
            </a:ext>
          </a:extLst>
        </p:spPr>
      </p:pic>
      <p:sp>
        <p:nvSpPr>
          <p:cNvPr id="48" name="Abgerundetes Rechteck 47"/>
          <p:cNvSpPr/>
          <p:nvPr/>
        </p:nvSpPr>
        <p:spPr>
          <a:xfrm>
            <a:off x="3491880" y="5027329"/>
            <a:ext cx="2592288" cy="161679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de-DE"/>
          </a:p>
        </p:txBody>
      </p:sp>
      <p:pic>
        <p:nvPicPr>
          <p:cNvPr id="2050" name="Picture 2" descr="C:\Users\xck902r\AppData\Local\Microsoft\Windows\Temporary Internet Files\Content.IE5\TXCQJ5IB\dglxasset[1].jp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4646974" y="5194763"/>
            <a:ext cx="1129417" cy="705052"/>
          </a:xfrm>
          <a:prstGeom prst="rect">
            <a:avLst/>
          </a:prstGeom>
          <a:noFill/>
          <a:extLst>
            <a:ext uri="{909E8E84-426E-40DD-AFC4-6F175D3DCCD1}">
              <a14:hiddenFill xmlns:a14="http://schemas.microsoft.com/office/drawing/2010/main" xmlns="">
                <a:solidFill>
                  <a:srgbClr val="FFFFFF"/>
                </a:solidFill>
              </a14:hiddenFill>
            </a:ext>
          </a:extLst>
        </p:spPr>
      </p:pic>
      <p:pic>
        <p:nvPicPr>
          <p:cNvPr id="49" name="Picture 2" descr="C:\Users\xck902r\AppData\Local\Microsoft\Windows\Temporary Internet Files\Content.IE5\APNTNU08\MC900428061[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86223" y="5349655"/>
            <a:ext cx="582466" cy="417037"/>
          </a:xfrm>
          <a:prstGeom prst="rect">
            <a:avLst/>
          </a:prstGeom>
          <a:noFill/>
          <a:extLst>
            <a:ext uri="{909E8E84-426E-40DD-AFC4-6F175D3DCCD1}">
              <a14:hiddenFill xmlns:a14="http://schemas.microsoft.com/office/drawing/2010/main" xmlns="">
                <a:solidFill>
                  <a:srgbClr val="FFFFFF"/>
                </a:solidFill>
              </a14:hiddenFill>
            </a:ext>
          </a:extLst>
        </p:spPr>
      </p:pic>
      <p:cxnSp>
        <p:nvCxnSpPr>
          <p:cNvPr id="51" name="Gewinkelte Verbindung 50"/>
          <p:cNvCxnSpPr>
            <a:stCxn id="52" idx="3"/>
            <a:endCxn id="2050" idx="3"/>
          </p:cNvCxnSpPr>
          <p:nvPr/>
        </p:nvCxnSpPr>
        <p:spPr>
          <a:xfrm flipH="1">
            <a:off x="5776391" y="1415343"/>
            <a:ext cx="670729" cy="4131946"/>
          </a:xfrm>
          <a:prstGeom prst="bentConnector3">
            <a:avLst>
              <a:gd name="adj1" fmla="val -34082"/>
            </a:avLst>
          </a:prstGeom>
          <a:ln w="38100">
            <a:headEnd type="none"/>
            <a:tailEnd type="stealth" w="lg" len="lg"/>
          </a:ln>
        </p:spPr>
        <p:style>
          <a:lnRef idx="1">
            <a:schemeClr val="dk1"/>
          </a:lnRef>
          <a:fillRef idx="0">
            <a:schemeClr val="dk1"/>
          </a:fillRef>
          <a:effectRef idx="0">
            <a:schemeClr val="dk1"/>
          </a:effectRef>
          <a:fontRef idx="minor">
            <a:schemeClr val="tx1"/>
          </a:fontRef>
        </p:style>
      </p:cxnSp>
      <p:pic>
        <p:nvPicPr>
          <p:cNvPr id="60" name="Picture 2" descr="C:\Users\xck902r\AppData\Local\Microsoft\Windows\Temporary Internet Files\Content.IE5\71M2ZZD5\MC900404493[1].wmf"/>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5067077" y="5954500"/>
            <a:ext cx="730773" cy="534176"/>
          </a:xfrm>
          <a:prstGeom prst="rect">
            <a:avLst/>
          </a:prstGeom>
          <a:noFill/>
          <a:extLst>
            <a:ext uri="{909E8E84-426E-40DD-AFC4-6F175D3DCCD1}">
              <a14:hiddenFill xmlns:a14="http://schemas.microsoft.com/office/drawing/2010/main" xmlns="">
                <a:solidFill>
                  <a:srgbClr val="FFFFFF"/>
                </a:solidFill>
              </a14:hiddenFill>
            </a:ext>
          </a:extLst>
        </p:spPr>
      </p:pic>
      <p:sp>
        <p:nvSpPr>
          <p:cNvPr id="52" name="Rechteck 51" hidden="1"/>
          <p:cNvSpPr/>
          <p:nvPr/>
        </p:nvSpPr>
        <p:spPr>
          <a:xfrm>
            <a:off x="6001475" y="1159180"/>
            <a:ext cx="445644" cy="512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8" name="Picture 5" descr="C:\Users\xck902r\AppData\Local\Microsoft\Windows\Temporary Internet Files\Content.IE5\APNTNU08\dglxasset[1].aspx"/>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495794" y="356124"/>
            <a:ext cx="1451079" cy="151486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59" name="Gewinkelte Verbindung 58"/>
          <p:cNvCxnSpPr>
            <a:endCxn id="58" idx="1"/>
          </p:cNvCxnSpPr>
          <p:nvPr/>
        </p:nvCxnSpPr>
        <p:spPr>
          <a:xfrm rot="10800000">
            <a:off x="495795" y="1113557"/>
            <a:ext cx="4779463" cy="2207041"/>
          </a:xfrm>
          <a:prstGeom prst="bentConnector3">
            <a:avLst>
              <a:gd name="adj1" fmla="val 103826"/>
            </a:avLst>
          </a:prstGeom>
          <a:ln w="38100">
            <a:tailEnd type="arrow"/>
          </a:ln>
        </p:spPr>
        <p:style>
          <a:lnRef idx="1">
            <a:schemeClr val="dk1"/>
          </a:lnRef>
          <a:fillRef idx="0">
            <a:schemeClr val="dk1"/>
          </a:fillRef>
          <a:effectRef idx="0">
            <a:schemeClr val="dk1"/>
          </a:effectRef>
          <a:fontRef idx="minor">
            <a:schemeClr val="tx1"/>
          </a:fontRef>
        </p:style>
      </p:cxnSp>
      <p:pic>
        <p:nvPicPr>
          <p:cNvPr id="61" name="Picture 7" descr="C:\Users\xck902r\AppData\Local\Microsoft\Windows\Temporary Internet Files\Content.IE5\APNTNU08\MC900305665[1].wmf"/>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2066102" y="2335573"/>
            <a:ext cx="718664" cy="535804"/>
          </a:xfrm>
          <a:prstGeom prst="rect">
            <a:avLst/>
          </a:prstGeom>
          <a:noFill/>
          <a:extLst>
            <a:ext uri="{909E8E84-426E-40DD-AFC4-6F175D3DCCD1}">
              <a14:hiddenFill xmlns:a14="http://schemas.microsoft.com/office/drawing/2010/main" xmlns="">
                <a:solidFill>
                  <a:srgbClr val="FFFFFF"/>
                </a:solidFill>
              </a14:hiddenFill>
            </a:ext>
          </a:extLst>
        </p:spPr>
      </p:pic>
      <p:pic>
        <p:nvPicPr>
          <p:cNvPr id="63" name="Picture 8" descr="C:\Users\xck902r\AppData\Local\Microsoft\Windows\Temporary Internet Files\Content.IE5\P6VEQPOK\MC900359413[1].wmf"/>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2133038" y="1603877"/>
            <a:ext cx="580261" cy="697919"/>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descr="C:\Program Files (x86)\Microsoft Office\MEDIA\CAGCAT10\j0212957.wmf"/>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537343" y="2769643"/>
            <a:ext cx="850554" cy="534086"/>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descr="C:\Program Files (x86)\Microsoft Office\MEDIA\CAGCAT10\j0212957.wmf"/>
          <p:cNvPicPr>
            <a:picLocks noChangeAspect="1" noChangeArrowheads="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5292080" y="3106183"/>
            <a:ext cx="719583" cy="451845"/>
          </a:xfrm>
          <a:prstGeom prst="rect">
            <a:avLst/>
          </a:prstGeom>
          <a:noFill/>
          <a:extLst>
            <a:ext uri="{909E8E84-426E-40DD-AFC4-6F175D3DCCD1}">
              <a14:hiddenFill xmlns:a14="http://schemas.microsoft.com/office/drawing/2010/main" xmlns="">
                <a:solidFill>
                  <a:srgbClr val="FFFFFF"/>
                </a:solidFill>
              </a14:hiddenFill>
            </a:ext>
          </a:extLst>
        </p:spPr>
      </p:pic>
      <p:cxnSp>
        <p:nvCxnSpPr>
          <p:cNvPr id="71" name="Gewinkelte Verbindung 70"/>
          <p:cNvCxnSpPr/>
          <p:nvPr/>
        </p:nvCxnSpPr>
        <p:spPr>
          <a:xfrm>
            <a:off x="1946873" y="1113554"/>
            <a:ext cx="3328383" cy="2207042"/>
          </a:xfrm>
          <a:prstGeom prst="bentConnector3">
            <a:avLst>
              <a:gd name="adj1" fmla="val -484"/>
            </a:avLst>
          </a:prstGeom>
          <a:ln w="38100">
            <a:tailEnd type="arrow"/>
          </a:ln>
        </p:spPr>
        <p:style>
          <a:lnRef idx="1">
            <a:schemeClr val="dk1"/>
          </a:lnRef>
          <a:fillRef idx="0">
            <a:schemeClr val="dk1"/>
          </a:fillRef>
          <a:effectRef idx="0">
            <a:schemeClr val="dk1"/>
          </a:effectRef>
          <a:fontRef idx="minor">
            <a:schemeClr val="tx1"/>
          </a:fontRef>
        </p:style>
      </p:cxnSp>
      <p:cxnSp>
        <p:nvCxnSpPr>
          <p:cNvPr id="72" name="Gewinkelte Verbindung 71"/>
          <p:cNvCxnSpPr>
            <a:stCxn id="52" idx="3"/>
            <a:endCxn id="62" idx="3"/>
          </p:cNvCxnSpPr>
          <p:nvPr/>
        </p:nvCxnSpPr>
        <p:spPr>
          <a:xfrm>
            <a:off x="6447120" y="1415343"/>
            <a:ext cx="865097" cy="3671526"/>
          </a:xfrm>
          <a:prstGeom prst="bentConnector3">
            <a:avLst>
              <a:gd name="adj1" fmla="val 126425"/>
            </a:avLst>
          </a:prstGeom>
          <a:ln w="38100">
            <a:headEnd type="none"/>
            <a:tailEnd type="stealth" w="lg" len="lg"/>
          </a:ln>
        </p:spPr>
        <p:style>
          <a:lnRef idx="1">
            <a:schemeClr val="dk1"/>
          </a:lnRef>
          <a:fillRef idx="0">
            <a:schemeClr val="dk1"/>
          </a:fillRef>
          <a:effectRef idx="0">
            <a:schemeClr val="dk1"/>
          </a:effectRef>
          <a:fontRef idx="minor">
            <a:schemeClr val="tx1"/>
          </a:fontRef>
        </p:style>
      </p:cxnSp>
      <p:cxnSp>
        <p:nvCxnSpPr>
          <p:cNvPr id="73" name="Gewinkelte Verbindung 72"/>
          <p:cNvCxnSpPr>
            <a:stCxn id="52" idx="3"/>
            <a:endCxn id="65" idx="3"/>
          </p:cNvCxnSpPr>
          <p:nvPr/>
        </p:nvCxnSpPr>
        <p:spPr>
          <a:xfrm>
            <a:off x="6447119" y="1415345"/>
            <a:ext cx="2104245" cy="3101291"/>
          </a:xfrm>
          <a:prstGeom prst="bentConnector3">
            <a:avLst>
              <a:gd name="adj1" fmla="val 118700"/>
            </a:avLst>
          </a:prstGeom>
          <a:ln w="38100">
            <a:headEnd type="none"/>
            <a:tailEnd type="stealth" w="lg" len="lg"/>
          </a:ln>
        </p:spPr>
        <p:style>
          <a:lnRef idx="1">
            <a:schemeClr val="dk1"/>
          </a:lnRef>
          <a:fillRef idx="0">
            <a:schemeClr val="dk1"/>
          </a:fillRef>
          <a:effectRef idx="0">
            <a:schemeClr val="dk1"/>
          </a:effectRef>
          <a:fontRef idx="minor">
            <a:schemeClr val="tx1"/>
          </a:fontRef>
        </p:style>
      </p:cxnSp>
      <p:pic>
        <p:nvPicPr>
          <p:cNvPr id="76" name="Picture 6" descr="C:\Users\xck902r\AppData\Local\Microsoft\Windows\Temporary Internet Files\Content.IE5\P6VEQPOK\MC900048753[1].wmf"/>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3773946" y="5537682"/>
            <a:ext cx="653734" cy="589302"/>
          </a:xfrm>
          <a:prstGeom prst="rect">
            <a:avLst/>
          </a:prstGeom>
          <a:noFill/>
          <a:extLst>
            <a:ext uri="{909E8E84-426E-40DD-AFC4-6F175D3DCCD1}">
              <a14:hiddenFill xmlns:a14="http://schemas.microsoft.com/office/drawing/2010/main" xmlns="">
                <a:solidFill>
                  <a:srgbClr val="FFFFFF"/>
                </a:solidFill>
              </a14:hiddenFill>
            </a:ext>
          </a:extLst>
        </p:spPr>
      </p:pic>
      <p:cxnSp>
        <p:nvCxnSpPr>
          <p:cNvPr id="77" name="Gewinkelte Verbindung 76"/>
          <p:cNvCxnSpPr>
            <a:stCxn id="74" idx="3"/>
            <a:endCxn id="76" idx="0"/>
          </p:cNvCxnSpPr>
          <p:nvPr/>
        </p:nvCxnSpPr>
        <p:spPr>
          <a:xfrm rot="5400000">
            <a:off x="2118091" y="2684233"/>
            <a:ext cx="4836172" cy="870729"/>
          </a:xfrm>
          <a:prstGeom prst="bentConnector3">
            <a:avLst>
              <a:gd name="adj1" fmla="val 50000"/>
            </a:avLst>
          </a:prstGeom>
          <a:ln w="38100">
            <a:headEnd type="none"/>
            <a:tailEnd type="stealth" w="lg" len="lg"/>
          </a:ln>
        </p:spPr>
        <p:style>
          <a:lnRef idx="1">
            <a:schemeClr val="dk1"/>
          </a:lnRef>
          <a:fillRef idx="0">
            <a:schemeClr val="dk1"/>
          </a:fillRef>
          <a:effectRef idx="0">
            <a:schemeClr val="dk1"/>
          </a:effectRef>
          <a:fontRef idx="minor">
            <a:schemeClr val="tx1"/>
          </a:fontRef>
        </p:style>
      </p:cxnSp>
      <p:cxnSp>
        <p:nvCxnSpPr>
          <p:cNvPr id="78" name="Gewinkelte Verbindung 77"/>
          <p:cNvCxnSpPr>
            <a:endCxn id="74" idx="5"/>
          </p:cNvCxnSpPr>
          <p:nvPr/>
        </p:nvCxnSpPr>
        <p:spPr>
          <a:xfrm rot="5400000" flipH="1" flipV="1">
            <a:off x="2908212" y="2149277"/>
            <a:ext cx="4772849" cy="1877318"/>
          </a:xfrm>
          <a:prstGeom prst="bentConnector3">
            <a:avLst>
              <a:gd name="adj1" fmla="val 50000"/>
            </a:avLst>
          </a:prstGeom>
          <a:ln w="38100">
            <a:headEnd type="none"/>
            <a:tailEnd type="stealth" w="lg" len="lg"/>
          </a:ln>
        </p:spPr>
        <p:style>
          <a:lnRef idx="1">
            <a:schemeClr val="dk1"/>
          </a:lnRef>
          <a:fillRef idx="0">
            <a:schemeClr val="dk1"/>
          </a:fillRef>
          <a:effectRef idx="0">
            <a:schemeClr val="dk1"/>
          </a:effectRef>
          <a:fontRef idx="minor">
            <a:schemeClr val="tx1"/>
          </a:fontRef>
        </p:style>
      </p:cxnSp>
      <p:cxnSp>
        <p:nvCxnSpPr>
          <p:cNvPr id="75" name="Gewinkelte Verbindung 74"/>
          <p:cNvCxnSpPr/>
          <p:nvPr/>
        </p:nvCxnSpPr>
        <p:spPr>
          <a:xfrm rot="16200000" flipV="1">
            <a:off x="685024" y="924327"/>
            <a:ext cx="3913773" cy="4292231"/>
          </a:xfrm>
          <a:prstGeom prst="bentConnector4">
            <a:avLst>
              <a:gd name="adj1" fmla="val 35651"/>
              <a:gd name="adj2" fmla="val 107101"/>
            </a:avLst>
          </a:prstGeom>
          <a:ln w="38100">
            <a:tailEnd type="arrow"/>
          </a:ln>
        </p:spPr>
        <p:style>
          <a:lnRef idx="1">
            <a:schemeClr val="dk1"/>
          </a:lnRef>
          <a:fillRef idx="0">
            <a:schemeClr val="dk1"/>
          </a:fillRef>
          <a:effectRef idx="0">
            <a:schemeClr val="dk1"/>
          </a:effectRef>
          <a:fontRef idx="minor">
            <a:schemeClr val="tx1"/>
          </a:fontRef>
        </p:style>
      </p:cxnSp>
      <p:cxnSp>
        <p:nvCxnSpPr>
          <p:cNvPr id="79" name="Gewinkelte Verbindung 78"/>
          <p:cNvCxnSpPr/>
          <p:nvPr/>
        </p:nvCxnSpPr>
        <p:spPr>
          <a:xfrm rot="16200000" flipV="1">
            <a:off x="2517587" y="-908238"/>
            <a:ext cx="2917567" cy="6961151"/>
          </a:xfrm>
          <a:prstGeom prst="bentConnector4">
            <a:avLst>
              <a:gd name="adj1" fmla="val 16386"/>
              <a:gd name="adj2" fmla="val 105583"/>
            </a:avLst>
          </a:prstGeom>
          <a:ln w="38100">
            <a:tailEnd type="arrow"/>
          </a:ln>
        </p:spPr>
        <p:style>
          <a:lnRef idx="1">
            <a:schemeClr val="dk1"/>
          </a:lnRef>
          <a:fillRef idx="0">
            <a:schemeClr val="dk1"/>
          </a:fillRef>
          <a:effectRef idx="0">
            <a:schemeClr val="dk1"/>
          </a:effectRef>
          <a:fontRef idx="minor">
            <a:schemeClr val="tx1"/>
          </a:fontRef>
        </p:style>
      </p:cxnSp>
      <p:cxnSp>
        <p:nvCxnSpPr>
          <p:cNvPr id="80" name="Gewinkelte Verbindung 79"/>
          <p:cNvCxnSpPr/>
          <p:nvPr/>
        </p:nvCxnSpPr>
        <p:spPr>
          <a:xfrm rot="16200000" flipV="1">
            <a:off x="1626646" y="-17299"/>
            <a:ext cx="3467574" cy="5729280"/>
          </a:xfrm>
          <a:prstGeom prst="bentConnector4">
            <a:avLst>
              <a:gd name="adj1" fmla="val 24355"/>
              <a:gd name="adj2" fmla="val 103990"/>
            </a:avLst>
          </a:prstGeom>
          <a:ln w="38100">
            <a:tailEnd type="arrow"/>
          </a:ln>
        </p:spPr>
        <p:style>
          <a:lnRef idx="1">
            <a:schemeClr val="dk1"/>
          </a:lnRef>
          <a:fillRef idx="0">
            <a:schemeClr val="dk1"/>
          </a:fillRef>
          <a:effectRef idx="0">
            <a:schemeClr val="dk1"/>
          </a:effectRef>
          <a:fontRef idx="minor">
            <a:schemeClr val="tx1"/>
          </a:fontRef>
        </p:style>
      </p:cxnSp>
      <p:cxnSp>
        <p:nvCxnSpPr>
          <p:cNvPr id="81" name="Gewinkelte Verbindung 80"/>
          <p:cNvCxnSpPr>
            <a:stCxn id="41" idx="1"/>
            <a:endCxn id="60" idx="0"/>
          </p:cNvCxnSpPr>
          <p:nvPr/>
        </p:nvCxnSpPr>
        <p:spPr>
          <a:xfrm rot="10800000" flipH="1" flipV="1">
            <a:off x="5275253" y="2422572"/>
            <a:ext cx="157209" cy="3531928"/>
          </a:xfrm>
          <a:prstGeom prst="bentConnector4">
            <a:avLst>
              <a:gd name="adj1" fmla="val -145412"/>
              <a:gd name="adj2" fmla="val 55073"/>
            </a:avLst>
          </a:prstGeom>
          <a:ln w="38100">
            <a:headEnd type="none"/>
            <a:tailEnd type="stealth" w="lg" len="lg"/>
          </a:ln>
        </p:spPr>
        <p:style>
          <a:lnRef idx="1">
            <a:schemeClr val="dk1"/>
          </a:lnRef>
          <a:fillRef idx="0">
            <a:schemeClr val="dk1"/>
          </a:fillRef>
          <a:effectRef idx="0">
            <a:schemeClr val="dk1"/>
          </a:effectRef>
          <a:fontRef idx="minor">
            <a:schemeClr val="tx1"/>
          </a:fontRef>
        </p:style>
      </p:cxnSp>
      <p:cxnSp>
        <p:nvCxnSpPr>
          <p:cNvPr id="82" name="Gewinkelte Verbindung 81"/>
          <p:cNvCxnSpPr>
            <a:stCxn id="41" idx="3"/>
            <a:endCxn id="67" idx="0"/>
          </p:cNvCxnSpPr>
          <p:nvPr/>
        </p:nvCxnSpPr>
        <p:spPr>
          <a:xfrm>
            <a:off x="6018514" y="2422572"/>
            <a:ext cx="905281" cy="3051787"/>
          </a:xfrm>
          <a:prstGeom prst="bentConnector2">
            <a:avLst/>
          </a:prstGeom>
          <a:ln w="38100">
            <a:headEnd type="none"/>
            <a:tailEnd type="stealth" w="lg" len="lg"/>
          </a:ln>
        </p:spPr>
        <p:style>
          <a:lnRef idx="1">
            <a:schemeClr val="dk1"/>
          </a:lnRef>
          <a:fillRef idx="0">
            <a:schemeClr val="dk1"/>
          </a:fillRef>
          <a:effectRef idx="0">
            <a:schemeClr val="dk1"/>
          </a:effectRef>
          <a:fontRef idx="minor">
            <a:schemeClr val="tx1"/>
          </a:fontRef>
        </p:style>
      </p:cxnSp>
      <p:cxnSp>
        <p:nvCxnSpPr>
          <p:cNvPr id="83" name="Gewinkelte Verbindung 82"/>
          <p:cNvCxnSpPr>
            <a:stCxn id="41" idx="2"/>
            <a:endCxn id="68" idx="0"/>
          </p:cNvCxnSpPr>
          <p:nvPr/>
        </p:nvCxnSpPr>
        <p:spPr>
          <a:xfrm rot="16200000" flipH="1">
            <a:off x="5845796" y="2582017"/>
            <a:ext cx="2118212" cy="2516036"/>
          </a:xfrm>
          <a:prstGeom prst="bentConnector3">
            <a:avLst>
              <a:gd name="adj1" fmla="val 50000"/>
            </a:avLst>
          </a:prstGeom>
          <a:ln w="38100">
            <a:headEnd type="none"/>
            <a:tailEnd type="stealth"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195692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par>
                                <p:cTn id="8" presetID="2" presetClass="entr" presetSubtype="4" fill="hold" nodeType="withEffect">
                                  <p:stCondLst>
                                    <p:cond delay="200"/>
                                  </p:stCondLst>
                                  <p:childTnLst>
                                    <p:set>
                                      <p:cBhvr>
                                        <p:cTn id="9" dur="1" fill="hold">
                                          <p:stCondLst>
                                            <p:cond delay="0"/>
                                          </p:stCondLst>
                                        </p:cTn>
                                        <p:tgtEl>
                                          <p:spTgt spid="76"/>
                                        </p:tgtEl>
                                        <p:attrNameLst>
                                          <p:attrName>style.visibility</p:attrName>
                                        </p:attrNameLst>
                                      </p:cBhvr>
                                      <p:to>
                                        <p:strVal val="visible"/>
                                      </p:to>
                                    </p:set>
                                    <p:anim calcmode="lin" valueType="num">
                                      <p:cBhvr additive="base">
                                        <p:cTn id="10" dur="1200" fill="hold"/>
                                        <p:tgtEl>
                                          <p:spTgt spid="76"/>
                                        </p:tgtEl>
                                        <p:attrNameLst>
                                          <p:attrName>ppt_x</p:attrName>
                                        </p:attrNameLst>
                                      </p:cBhvr>
                                      <p:tavLst>
                                        <p:tav tm="0">
                                          <p:val>
                                            <p:strVal val="#ppt_x"/>
                                          </p:val>
                                        </p:tav>
                                        <p:tav tm="100000">
                                          <p:val>
                                            <p:strVal val="#ppt_x"/>
                                          </p:val>
                                        </p:tav>
                                      </p:tavLst>
                                    </p:anim>
                                    <p:anim calcmode="lin" valueType="num">
                                      <p:cBhvr additive="base">
                                        <p:cTn id="11" dur="1200" fill="hold"/>
                                        <p:tgtEl>
                                          <p:spTgt spid="76"/>
                                        </p:tgtEl>
                                        <p:attrNameLst>
                                          <p:attrName>ppt_y</p:attrName>
                                        </p:attrNameLst>
                                      </p:cBhvr>
                                      <p:tavLst>
                                        <p:tav tm="0">
                                          <p:val>
                                            <p:strVal val="1+#ppt_h/2"/>
                                          </p:val>
                                        </p:tav>
                                        <p:tav tm="100000">
                                          <p:val>
                                            <p:strVal val="#ppt_y"/>
                                          </p:val>
                                        </p:tav>
                                      </p:tavLst>
                                    </p:anim>
                                  </p:childTnLst>
                                </p:cTn>
                              </p:par>
                              <p:par>
                                <p:cTn id="12" presetID="10" presetClass="entr" presetSubtype="0" fill="hold" nodeType="withEffect">
                                  <p:stCondLst>
                                    <p:cond delay="0"/>
                                  </p:stCondLst>
                                  <p:childTnLst>
                                    <p:set>
                                      <p:cBhvr>
                                        <p:cTn id="13" dur="1" fill="hold">
                                          <p:stCondLst>
                                            <p:cond delay="0"/>
                                          </p:stCondLst>
                                        </p:cTn>
                                        <p:tgtEl>
                                          <p:spTgt spid="77"/>
                                        </p:tgtEl>
                                        <p:attrNameLst>
                                          <p:attrName>style.visibility</p:attrName>
                                        </p:attrNameLst>
                                      </p:cBhvr>
                                      <p:to>
                                        <p:strVal val="visible"/>
                                      </p:to>
                                    </p:set>
                                    <p:animEffect transition="in" filter="fade">
                                      <p:cBhvr>
                                        <p:cTn id="14" dur="500"/>
                                        <p:tgtEl>
                                          <p:spTgt spid="77"/>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hteck 51"/>
          <p:cNvSpPr/>
          <p:nvPr/>
        </p:nvSpPr>
        <p:spPr>
          <a:xfrm>
            <a:off x="6001475" y="1159180"/>
            <a:ext cx="445644" cy="512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81" name="Gruppieren 80"/>
          <p:cNvGrpSpPr/>
          <p:nvPr/>
        </p:nvGrpSpPr>
        <p:grpSpPr>
          <a:xfrm>
            <a:off x="1164941" y="4016843"/>
            <a:ext cx="864096" cy="1836204"/>
            <a:chOff x="1634007" y="645016"/>
            <a:chExt cx="864096" cy="1836204"/>
          </a:xfrm>
        </p:grpSpPr>
        <p:sp>
          <p:nvSpPr>
            <p:cNvPr id="82" name="Ellipse 81"/>
            <p:cNvSpPr/>
            <p:nvPr/>
          </p:nvSpPr>
          <p:spPr>
            <a:xfrm>
              <a:off x="1778023" y="645016"/>
              <a:ext cx="576064" cy="57606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83" name="Ellipse 82"/>
            <p:cNvSpPr/>
            <p:nvPr/>
          </p:nvSpPr>
          <p:spPr>
            <a:xfrm>
              <a:off x="1922039" y="1221080"/>
              <a:ext cx="288032" cy="122413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84" name="Ellipse 83"/>
            <p:cNvSpPr/>
            <p:nvPr/>
          </p:nvSpPr>
          <p:spPr>
            <a:xfrm>
              <a:off x="2066055" y="2409212"/>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85" name="Ellipse 84"/>
            <p:cNvSpPr/>
            <p:nvPr/>
          </p:nvSpPr>
          <p:spPr>
            <a:xfrm>
              <a:off x="1634007" y="2409212"/>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86" name="Ellipse 85"/>
            <p:cNvSpPr/>
            <p:nvPr/>
          </p:nvSpPr>
          <p:spPr>
            <a:xfrm rot="7715987">
              <a:off x="1580893" y="1605855"/>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87" name="Ellipse 86"/>
            <p:cNvSpPr/>
            <p:nvPr/>
          </p:nvSpPr>
          <p:spPr>
            <a:xfrm rot="3313754">
              <a:off x="2080390" y="1612549"/>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grpSp>
      <p:grpSp>
        <p:nvGrpSpPr>
          <p:cNvPr id="88" name="Gruppieren 87"/>
          <p:cNvGrpSpPr/>
          <p:nvPr/>
        </p:nvGrpSpPr>
        <p:grpSpPr>
          <a:xfrm>
            <a:off x="3347864" y="839279"/>
            <a:ext cx="864096" cy="1836204"/>
            <a:chOff x="3851920" y="645016"/>
            <a:chExt cx="864096" cy="1836204"/>
          </a:xfrm>
          <a:noFill/>
        </p:grpSpPr>
        <p:sp>
          <p:nvSpPr>
            <p:cNvPr id="89" name="Ellipse 88"/>
            <p:cNvSpPr/>
            <p:nvPr/>
          </p:nvSpPr>
          <p:spPr>
            <a:xfrm>
              <a:off x="3995936" y="645016"/>
              <a:ext cx="576064" cy="576064"/>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a:p>
          </p:txBody>
        </p:sp>
        <p:sp>
          <p:nvSpPr>
            <p:cNvPr id="90" name="Ellipse 89"/>
            <p:cNvSpPr/>
            <p:nvPr/>
          </p:nvSpPr>
          <p:spPr>
            <a:xfrm>
              <a:off x="4139952" y="1221080"/>
              <a:ext cx="288032" cy="122413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a:p>
          </p:txBody>
        </p:sp>
        <p:sp>
          <p:nvSpPr>
            <p:cNvPr id="91" name="Ellipse 90"/>
            <p:cNvSpPr/>
            <p:nvPr/>
          </p:nvSpPr>
          <p:spPr>
            <a:xfrm>
              <a:off x="4283968" y="2409212"/>
              <a:ext cx="432048" cy="72008"/>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a:p>
          </p:txBody>
        </p:sp>
        <p:sp>
          <p:nvSpPr>
            <p:cNvPr id="92" name="Ellipse 91"/>
            <p:cNvSpPr/>
            <p:nvPr/>
          </p:nvSpPr>
          <p:spPr>
            <a:xfrm>
              <a:off x="3851920" y="2409212"/>
              <a:ext cx="432048" cy="72008"/>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a:p>
          </p:txBody>
        </p:sp>
        <p:sp>
          <p:nvSpPr>
            <p:cNvPr id="93" name="Ellipse 92"/>
            <p:cNvSpPr/>
            <p:nvPr/>
          </p:nvSpPr>
          <p:spPr>
            <a:xfrm rot="7715987">
              <a:off x="3798806" y="1605855"/>
              <a:ext cx="432048" cy="72008"/>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a:p>
          </p:txBody>
        </p:sp>
        <p:sp>
          <p:nvSpPr>
            <p:cNvPr id="94" name="Ellipse 93"/>
            <p:cNvSpPr/>
            <p:nvPr/>
          </p:nvSpPr>
          <p:spPr>
            <a:xfrm rot="3313754">
              <a:off x="4298303" y="1612549"/>
              <a:ext cx="432048" cy="72008"/>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a:p>
          </p:txBody>
        </p:sp>
      </p:grpSp>
      <p:sp>
        <p:nvSpPr>
          <p:cNvPr id="95" name="Gleichschenkliges Dreieck 94"/>
          <p:cNvSpPr/>
          <p:nvPr/>
        </p:nvSpPr>
        <p:spPr>
          <a:xfrm>
            <a:off x="3506104" y="2780928"/>
            <a:ext cx="504056" cy="36004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cxnSp>
        <p:nvCxnSpPr>
          <p:cNvPr id="96" name="Gewinkelte Verbindung 95"/>
          <p:cNvCxnSpPr>
            <a:stCxn id="95" idx="3"/>
            <a:endCxn id="97" idx="0"/>
          </p:cNvCxnSpPr>
          <p:nvPr/>
        </p:nvCxnSpPr>
        <p:spPr>
          <a:xfrm rot="5400000">
            <a:off x="2091370" y="2158284"/>
            <a:ext cx="684076" cy="2649447"/>
          </a:xfrm>
          <a:prstGeom prst="bentConnector3">
            <a:avLst>
              <a:gd name="adj1" fmla="val 50000"/>
            </a:avLst>
          </a:prstGeom>
          <a:ln w="38100"/>
        </p:spPr>
        <p:style>
          <a:lnRef idx="1">
            <a:schemeClr val="dk1"/>
          </a:lnRef>
          <a:fillRef idx="0">
            <a:schemeClr val="dk1"/>
          </a:fillRef>
          <a:effectRef idx="0">
            <a:schemeClr val="dk1"/>
          </a:effectRef>
          <a:fontRef idx="minor">
            <a:schemeClr val="tx1"/>
          </a:fontRef>
        </p:style>
      </p:cxnSp>
      <p:sp>
        <p:nvSpPr>
          <p:cNvPr id="97" name="Rechteck 96"/>
          <p:cNvSpPr/>
          <p:nvPr/>
        </p:nvSpPr>
        <p:spPr>
          <a:xfrm>
            <a:off x="601840" y="3825044"/>
            <a:ext cx="1013690" cy="7200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grpSp>
        <p:nvGrpSpPr>
          <p:cNvPr id="98" name="Gruppieren 97"/>
          <p:cNvGrpSpPr/>
          <p:nvPr/>
        </p:nvGrpSpPr>
        <p:grpSpPr>
          <a:xfrm>
            <a:off x="244588" y="4016843"/>
            <a:ext cx="864096" cy="1836204"/>
            <a:chOff x="6084168" y="692696"/>
            <a:chExt cx="864096" cy="1836204"/>
          </a:xfrm>
        </p:grpSpPr>
        <p:sp>
          <p:nvSpPr>
            <p:cNvPr id="99" name="Ellipse 98"/>
            <p:cNvSpPr/>
            <p:nvPr/>
          </p:nvSpPr>
          <p:spPr>
            <a:xfrm>
              <a:off x="6228184" y="692696"/>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100" name="Ellipse 99"/>
            <p:cNvSpPr/>
            <p:nvPr/>
          </p:nvSpPr>
          <p:spPr>
            <a:xfrm>
              <a:off x="6372200" y="1268760"/>
              <a:ext cx="288032" cy="12241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101" name="Ellipse 100"/>
            <p:cNvSpPr/>
            <p:nvPr/>
          </p:nvSpPr>
          <p:spPr>
            <a:xfrm>
              <a:off x="6516216" y="2456892"/>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102" name="Ellipse 101"/>
            <p:cNvSpPr/>
            <p:nvPr/>
          </p:nvSpPr>
          <p:spPr>
            <a:xfrm>
              <a:off x="6084168" y="2456892"/>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103" name="Ellipse 102"/>
            <p:cNvSpPr/>
            <p:nvPr/>
          </p:nvSpPr>
          <p:spPr>
            <a:xfrm rot="7715987">
              <a:off x="6031054" y="1653535"/>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104" name="Ellipse 103"/>
            <p:cNvSpPr/>
            <p:nvPr/>
          </p:nvSpPr>
          <p:spPr>
            <a:xfrm rot="3313754">
              <a:off x="6530551" y="1660229"/>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grpSp>
      <p:grpSp>
        <p:nvGrpSpPr>
          <p:cNvPr id="105" name="Gruppieren 104"/>
          <p:cNvGrpSpPr/>
          <p:nvPr/>
        </p:nvGrpSpPr>
        <p:grpSpPr>
          <a:xfrm>
            <a:off x="2054056" y="4016843"/>
            <a:ext cx="864096" cy="1836204"/>
            <a:chOff x="3851920" y="645016"/>
            <a:chExt cx="864096" cy="1836204"/>
          </a:xfrm>
        </p:grpSpPr>
        <p:sp>
          <p:nvSpPr>
            <p:cNvPr id="106" name="Ellipse 105"/>
            <p:cNvSpPr/>
            <p:nvPr/>
          </p:nvSpPr>
          <p:spPr>
            <a:xfrm>
              <a:off x="3995936" y="645016"/>
              <a:ext cx="576064" cy="57606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07" name="Ellipse 106"/>
            <p:cNvSpPr/>
            <p:nvPr/>
          </p:nvSpPr>
          <p:spPr>
            <a:xfrm>
              <a:off x="4139952" y="1221080"/>
              <a:ext cx="288032" cy="12241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08" name="Ellipse 107"/>
            <p:cNvSpPr/>
            <p:nvPr/>
          </p:nvSpPr>
          <p:spPr>
            <a:xfrm>
              <a:off x="4283968" y="2409212"/>
              <a:ext cx="43204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09" name="Ellipse 108"/>
            <p:cNvSpPr/>
            <p:nvPr/>
          </p:nvSpPr>
          <p:spPr>
            <a:xfrm>
              <a:off x="3851920" y="2409212"/>
              <a:ext cx="43204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10" name="Ellipse 109"/>
            <p:cNvSpPr/>
            <p:nvPr/>
          </p:nvSpPr>
          <p:spPr>
            <a:xfrm rot="7715987">
              <a:off x="3798806" y="1605855"/>
              <a:ext cx="43204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11" name="Ellipse 110"/>
            <p:cNvSpPr/>
            <p:nvPr/>
          </p:nvSpPr>
          <p:spPr>
            <a:xfrm rot="3313754">
              <a:off x="4298303" y="1612549"/>
              <a:ext cx="43204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grpSp>
      <p:sp>
        <p:nvSpPr>
          <p:cNvPr id="112" name="Textfeld 111"/>
          <p:cNvSpPr txBox="1"/>
          <p:nvPr/>
        </p:nvSpPr>
        <p:spPr>
          <a:xfrm>
            <a:off x="2138452" y="5945883"/>
            <a:ext cx="779701" cy="369332"/>
          </a:xfrm>
          <a:prstGeom prst="rect">
            <a:avLst/>
          </a:prstGeom>
          <a:noFill/>
        </p:spPr>
        <p:txBody>
          <a:bodyPr wrap="none" rtlCol="0">
            <a:spAutoFit/>
          </a:bodyPr>
          <a:lstStyle/>
          <a:p>
            <a:r>
              <a:rPr lang="de-DE" dirty="0" err="1" smtClean="0"/>
              <a:t>Redlef</a:t>
            </a:r>
            <a:endParaRPr lang="de-DE" dirty="0"/>
          </a:p>
        </p:txBody>
      </p:sp>
      <p:sp>
        <p:nvSpPr>
          <p:cNvPr id="113" name="Textfeld 112"/>
          <p:cNvSpPr txBox="1"/>
          <p:nvPr/>
        </p:nvSpPr>
        <p:spPr>
          <a:xfrm>
            <a:off x="1281950" y="5945883"/>
            <a:ext cx="656013" cy="369332"/>
          </a:xfrm>
          <a:prstGeom prst="rect">
            <a:avLst/>
          </a:prstGeom>
          <a:noFill/>
        </p:spPr>
        <p:txBody>
          <a:bodyPr wrap="none" rtlCol="0">
            <a:spAutoFit/>
          </a:bodyPr>
          <a:lstStyle/>
          <a:p>
            <a:r>
              <a:rPr lang="de-DE" dirty="0" smtClean="0"/>
              <a:t>Craig</a:t>
            </a:r>
            <a:endParaRPr lang="de-DE" dirty="0"/>
          </a:p>
        </p:txBody>
      </p:sp>
      <p:sp>
        <p:nvSpPr>
          <p:cNvPr id="114" name="Textfeld 113"/>
          <p:cNvSpPr txBox="1"/>
          <p:nvPr/>
        </p:nvSpPr>
        <p:spPr>
          <a:xfrm>
            <a:off x="179513" y="5951149"/>
            <a:ext cx="994247" cy="369332"/>
          </a:xfrm>
          <a:prstGeom prst="rect">
            <a:avLst/>
          </a:prstGeom>
          <a:noFill/>
        </p:spPr>
        <p:txBody>
          <a:bodyPr wrap="none" rtlCol="0">
            <a:spAutoFit/>
          </a:bodyPr>
          <a:lstStyle/>
          <a:p>
            <a:r>
              <a:rPr lang="de-DE" dirty="0" smtClean="0"/>
              <a:t>Deborah</a:t>
            </a:r>
            <a:endParaRPr lang="de-DE" dirty="0"/>
          </a:p>
        </p:txBody>
      </p:sp>
      <p:sp>
        <p:nvSpPr>
          <p:cNvPr id="115" name="Abgerundetes Rechteck 114"/>
          <p:cNvSpPr/>
          <p:nvPr/>
        </p:nvSpPr>
        <p:spPr>
          <a:xfrm>
            <a:off x="4355976" y="188640"/>
            <a:ext cx="2592288" cy="352839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de-DE"/>
          </a:p>
        </p:txBody>
      </p:sp>
      <p:sp>
        <p:nvSpPr>
          <p:cNvPr id="116" name="Ellipse 115"/>
          <p:cNvSpPr/>
          <p:nvPr/>
        </p:nvSpPr>
        <p:spPr>
          <a:xfrm>
            <a:off x="4710225" y="255751"/>
            <a:ext cx="1784387" cy="52224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pic>
        <p:nvPicPr>
          <p:cNvPr id="117" name="Picture 7" descr="C:\Users\xck902r\AppData\Local\Microsoft\Windows\Temporary Internet Files\Content.IE5\71M2ZZD5\MC900383802[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47925" y="255751"/>
            <a:ext cx="508986" cy="534973"/>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descr="C:\Users\xck902r\AppData\Local\Microsoft\Windows\Temporary Internet Files\Content.IE5\APNTNU08\MC900428061[1].wm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63968" y="1153238"/>
            <a:ext cx="876900" cy="627848"/>
          </a:xfrm>
          <a:prstGeom prst="rect">
            <a:avLst/>
          </a:prstGeom>
          <a:noFill/>
          <a:extLst>
            <a:ext uri="{909E8E84-426E-40DD-AFC4-6F175D3DCCD1}">
              <a14:hiddenFill xmlns:a14="http://schemas.microsoft.com/office/drawing/2010/main" xmlns="">
                <a:solidFill>
                  <a:srgbClr val="FFFFFF"/>
                </a:solidFill>
              </a14:hiddenFill>
            </a:ext>
          </a:extLst>
        </p:spPr>
      </p:pic>
      <p:pic>
        <p:nvPicPr>
          <p:cNvPr id="119" name="Picture 3" descr="C:\Users\xck902r\AppData\Local\Microsoft\Windows\Temporary Internet Files\Content.IE5\TXCQJ5IB\MM900300558[1].gif"/>
          <p:cNvPicPr>
            <a:picLocks noChangeAspect="1" noChangeArrowheads="1" noCrop="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297867" y="2064217"/>
            <a:ext cx="708501" cy="683197"/>
          </a:xfrm>
          <a:prstGeom prst="rect">
            <a:avLst/>
          </a:prstGeom>
          <a:noFill/>
          <a:extLst>
            <a:ext uri="{909E8E84-426E-40DD-AFC4-6F175D3DCCD1}">
              <a14:hiddenFill xmlns:a14="http://schemas.microsoft.com/office/drawing/2010/main" xmlns="">
                <a:solidFill>
                  <a:srgbClr val="FFFFFF"/>
                </a:solidFill>
              </a14:hiddenFill>
            </a:ext>
          </a:extLst>
        </p:spPr>
      </p:pic>
      <p:pic>
        <p:nvPicPr>
          <p:cNvPr id="120" name="Picture 3" descr="C:\Users\xck902r\AppData\Local\Microsoft\Windows\Temporary Internet Files\Content.IE5\TXCQJ5IB\MM900300558[1].gif"/>
          <p:cNvPicPr>
            <a:picLocks noChangeAspect="1" noChangeArrowheads="1" noCrop="1"/>
          </p:cNvPicPr>
          <p:nvPr/>
        </p:nvPicPr>
        <p:blipFill>
          <a:blip r:embed="rId6" cstate="print">
            <a:extLst>
              <a:ext uri="{BEBA8EAE-BF5A-486C-A8C5-ECC9F3942E4B}">
                <a14:imgProps xmlns:a14="http://schemas.microsoft.com/office/drawing/2010/main" xmlns="">
                  <a14:imgLayer r:embed="rId7">
                    <a14:imgEffect>
                      <a14:artisticPastelsSmooth/>
                    </a14:imgEffect>
                  </a14:imgLayer>
                </a14:imgProps>
              </a:ext>
              <a:ext uri="{28A0092B-C50C-407E-A947-70E740481C1C}">
                <a14:useLocalDpi xmlns:a14="http://schemas.microsoft.com/office/drawing/2010/main" xmlns="" val="0"/>
              </a:ext>
            </a:extLst>
          </a:blip>
          <a:srcRect/>
          <a:stretch>
            <a:fillRect/>
          </a:stretch>
        </p:blipFill>
        <p:spPr bwMode="auto">
          <a:xfrm>
            <a:off x="5275255" y="2064217"/>
            <a:ext cx="743259" cy="716713"/>
          </a:xfrm>
          <a:prstGeom prst="rect">
            <a:avLst/>
          </a:prstGeom>
          <a:noFill/>
          <a:extLst>
            <a:ext uri="{909E8E84-426E-40DD-AFC4-6F175D3DCCD1}">
              <a14:hiddenFill xmlns:a14="http://schemas.microsoft.com/office/drawing/2010/main" xmlns="">
                <a:solidFill>
                  <a:srgbClr val="FFFFFF"/>
                </a:solidFill>
              </a14:hiddenFill>
            </a:ext>
          </a:extLst>
        </p:spPr>
      </p:pic>
      <p:pic>
        <p:nvPicPr>
          <p:cNvPr id="121" name="Picture 2" descr="C:\Program Files (x86)\Microsoft Office\MEDIA\CAGCAT10\j0212957.wmf"/>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292328" y="3094675"/>
            <a:ext cx="719583" cy="451845"/>
          </a:xfrm>
          <a:prstGeom prst="rect">
            <a:avLst/>
          </a:prstGeom>
          <a:noFill/>
          <a:extLst>
            <a:ext uri="{909E8E84-426E-40DD-AFC4-6F175D3DCCD1}">
              <a14:hiddenFill xmlns:a14="http://schemas.microsoft.com/office/drawing/2010/main" xmlns="">
                <a:solidFill>
                  <a:srgbClr val="FFFFFF"/>
                </a:solidFill>
              </a14:hiddenFill>
            </a:ext>
          </a:extLst>
        </p:spPr>
      </p:pic>
      <p:sp>
        <p:nvSpPr>
          <p:cNvPr id="122" name="Mond 121"/>
          <p:cNvSpPr/>
          <p:nvPr/>
        </p:nvSpPr>
        <p:spPr>
          <a:xfrm>
            <a:off x="4896036" y="1016712"/>
            <a:ext cx="216024" cy="862088"/>
          </a:xfrm>
          <a:prstGeom prst="moon">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23" name="Mond 122"/>
          <p:cNvSpPr/>
          <p:nvPr/>
        </p:nvSpPr>
        <p:spPr>
          <a:xfrm rot="10800000">
            <a:off x="6173380" y="1006054"/>
            <a:ext cx="216024" cy="862088"/>
          </a:xfrm>
          <a:prstGeom prst="moon">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24" name="Abgerundetes Rechteck 123"/>
          <p:cNvSpPr/>
          <p:nvPr/>
        </p:nvSpPr>
        <p:spPr>
          <a:xfrm>
            <a:off x="6160800" y="4031123"/>
            <a:ext cx="2592288" cy="161679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de-DE"/>
          </a:p>
        </p:txBody>
      </p:sp>
      <p:pic>
        <p:nvPicPr>
          <p:cNvPr id="125" name="Picture 3" descr="C:\Users\xck902r\AppData\Local\Microsoft\Windows\Temporary Internet Files\Content.IE5\TXCQJ5IB\MM900300558[1].gif"/>
          <p:cNvPicPr>
            <a:picLocks noChangeAspect="1" noChangeArrowheads="1" noCrop="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791687" y="4899142"/>
            <a:ext cx="742466" cy="715949"/>
          </a:xfrm>
          <a:prstGeom prst="rect">
            <a:avLst/>
          </a:prstGeom>
          <a:noFill/>
          <a:extLst>
            <a:ext uri="{909E8E84-426E-40DD-AFC4-6F175D3DCCD1}">
              <a14:hiddenFill xmlns:a14="http://schemas.microsoft.com/office/drawing/2010/main" xmlns="">
                <a:solidFill>
                  <a:srgbClr val="FFFFFF"/>
                </a:solidFill>
              </a14:hiddenFill>
            </a:ext>
          </a:extLst>
        </p:spPr>
      </p:pic>
      <p:pic>
        <p:nvPicPr>
          <p:cNvPr id="126" name="Picture 2" descr="C:\Users\xck902r\AppData\Local\Microsoft\Windows\Temporary Internet Files\Content.IE5\TXCQJ5IB\dglxasset[1].jpg"/>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7421948" y="4164108"/>
            <a:ext cx="1129417" cy="705052"/>
          </a:xfrm>
          <a:prstGeom prst="rect">
            <a:avLst/>
          </a:prstGeom>
          <a:noFill/>
          <a:extLst>
            <a:ext uri="{909E8E84-426E-40DD-AFC4-6F175D3DCCD1}">
              <a14:hiddenFill xmlns:a14="http://schemas.microsoft.com/office/drawing/2010/main" xmlns="">
                <a:solidFill>
                  <a:srgbClr val="FFFFFF"/>
                </a:solidFill>
              </a14:hiddenFill>
            </a:ext>
          </a:extLst>
        </p:spPr>
      </p:pic>
      <p:pic>
        <p:nvPicPr>
          <p:cNvPr id="127" name="Picture 2" descr="C:\Users\xck902r\AppData\Local\Microsoft\Windows\Temporary Internet Files\Content.IE5\APNTNU08\MC900428061[1].wm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695423" y="4314607"/>
            <a:ext cx="582466" cy="417037"/>
          </a:xfrm>
          <a:prstGeom prst="rect">
            <a:avLst/>
          </a:prstGeom>
          <a:noFill/>
          <a:extLst>
            <a:ext uri="{909E8E84-426E-40DD-AFC4-6F175D3DCCD1}">
              <a14:hiddenFill xmlns:a14="http://schemas.microsoft.com/office/drawing/2010/main" xmlns="">
                <a:solidFill>
                  <a:srgbClr val="FFFFFF"/>
                </a:solidFill>
              </a14:hiddenFill>
            </a:ext>
          </a:extLst>
        </p:spPr>
      </p:pic>
      <p:sp>
        <p:nvSpPr>
          <p:cNvPr id="128" name="Abgerundetes Rechteck 127"/>
          <p:cNvSpPr/>
          <p:nvPr/>
        </p:nvSpPr>
        <p:spPr>
          <a:xfrm>
            <a:off x="4928929" y="4581130"/>
            <a:ext cx="2592288" cy="161679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de-DE"/>
          </a:p>
        </p:txBody>
      </p:sp>
      <p:pic>
        <p:nvPicPr>
          <p:cNvPr id="129" name="Picture 3" descr="C:\Users\xck902r\AppData\Local\Microsoft\Windows\Temporary Internet Files\Content.IE5\TXCQJ5IB\MM900300558[1].gif"/>
          <p:cNvPicPr>
            <a:picLocks noChangeAspect="1" noChangeArrowheads="1" noCrop="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552562" y="5474361"/>
            <a:ext cx="742466" cy="715949"/>
          </a:xfrm>
          <a:prstGeom prst="rect">
            <a:avLst/>
          </a:prstGeom>
          <a:noFill/>
          <a:extLst>
            <a:ext uri="{909E8E84-426E-40DD-AFC4-6F175D3DCCD1}">
              <a14:hiddenFill xmlns:a14="http://schemas.microsoft.com/office/drawing/2010/main" xmlns="">
                <a:solidFill>
                  <a:srgbClr val="FFFFFF"/>
                </a:solidFill>
              </a14:hiddenFill>
            </a:ext>
          </a:extLst>
        </p:spPr>
      </p:pic>
      <p:pic>
        <p:nvPicPr>
          <p:cNvPr id="130" name="Picture 2" descr="C:\Users\xck902r\AppData\Local\Microsoft\Windows\Temporary Internet Files\Content.IE5\TXCQJ5IB\dglxasset[1].jpg"/>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6182800" y="4734343"/>
            <a:ext cx="1129417" cy="705052"/>
          </a:xfrm>
          <a:prstGeom prst="rect">
            <a:avLst/>
          </a:prstGeom>
          <a:noFill/>
          <a:extLst>
            <a:ext uri="{909E8E84-426E-40DD-AFC4-6F175D3DCCD1}">
              <a14:hiddenFill xmlns:a14="http://schemas.microsoft.com/office/drawing/2010/main" xmlns="">
                <a:solidFill>
                  <a:srgbClr val="FFFFFF"/>
                </a:solidFill>
              </a14:hiddenFill>
            </a:ext>
          </a:extLst>
        </p:spPr>
      </p:pic>
      <p:pic>
        <p:nvPicPr>
          <p:cNvPr id="131" name="Picture 2" descr="C:\Users\xck902r\AppData\Local\Microsoft\Windows\Temporary Internet Files\Content.IE5\APNTNU08\MC900428061[1].wm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456275" y="4903932"/>
            <a:ext cx="582466" cy="417037"/>
          </a:xfrm>
          <a:prstGeom prst="rect">
            <a:avLst/>
          </a:prstGeom>
          <a:noFill/>
          <a:extLst>
            <a:ext uri="{909E8E84-426E-40DD-AFC4-6F175D3DCCD1}">
              <a14:hiddenFill xmlns:a14="http://schemas.microsoft.com/office/drawing/2010/main" xmlns="">
                <a:solidFill>
                  <a:srgbClr val="FFFFFF"/>
                </a:solidFill>
              </a14:hiddenFill>
            </a:ext>
          </a:extLst>
        </p:spPr>
      </p:pic>
      <p:sp>
        <p:nvSpPr>
          <p:cNvPr id="132" name="Abgerundetes Rechteck 131"/>
          <p:cNvSpPr/>
          <p:nvPr/>
        </p:nvSpPr>
        <p:spPr>
          <a:xfrm>
            <a:off x="3491880" y="5027329"/>
            <a:ext cx="2592288" cy="161679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de-DE"/>
          </a:p>
        </p:txBody>
      </p:sp>
      <p:pic>
        <p:nvPicPr>
          <p:cNvPr id="133" name="Picture 2" descr="C:\Users\xck902r\AppData\Local\Microsoft\Windows\Temporary Internet Files\Content.IE5\TXCQJ5IB\dglxasset[1].jpg"/>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4646974" y="5194763"/>
            <a:ext cx="1129417" cy="705052"/>
          </a:xfrm>
          <a:prstGeom prst="rect">
            <a:avLst/>
          </a:prstGeom>
          <a:noFill/>
          <a:extLst>
            <a:ext uri="{909E8E84-426E-40DD-AFC4-6F175D3DCCD1}">
              <a14:hiddenFill xmlns:a14="http://schemas.microsoft.com/office/drawing/2010/main" xmlns="">
                <a:solidFill>
                  <a:srgbClr val="FFFFFF"/>
                </a:solidFill>
              </a14:hiddenFill>
            </a:ext>
          </a:extLst>
        </p:spPr>
      </p:pic>
      <p:pic>
        <p:nvPicPr>
          <p:cNvPr id="134" name="Picture 2" descr="C:\Users\xck902r\AppData\Local\Microsoft\Windows\Temporary Internet Files\Content.IE5\APNTNU08\MC900428061[1].wm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886223" y="5349655"/>
            <a:ext cx="582466" cy="417037"/>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35" name="Gewinkelte Verbindung 134"/>
          <p:cNvCxnSpPr>
            <a:endCxn id="133" idx="3"/>
          </p:cNvCxnSpPr>
          <p:nvPr/>
        </p:nvCxnSpPr>
        <p:spPr>
          <a:xfrm flipH="1">
            <a:off x="5776391" y="1415343"/>
            <a:ext cx="670729" cy="4131946"/>
          </a:xfrm>
          <a:prstGeom prst="bentConnector3">
            <a:avLst>
              <a:gd name="adj1" fmla="val -34082"/>
            </a:avLst>
          </a:prstGeom>
          <a:ln w="38100">
            <a:headEnd type="none"/>
            <a:tailEnd type="stealth" w="lg" len="lg"/>
          </a:ln>
        </p:spPr>
        <p:style>
          <a:lnRef idx="1">
            <a:schemeClr val="dk1"/>
          </a:lnRef>
          <a:fillRef idx="0">
            <a:schemeClr val="dk1"/>
          </a:fillRef>
          <a:effectRef idx="0">
            <a:schemeClr val="dk1"/>
          </a:effectRef>
          <a:fontRef idx="minor">
            <a:schemeClr val="tx1"/>
          </a:fontRef>
        </p:style>
      </p:cxnSp>
      <p:pic>
        <p:nvPicPr>
          <p:cNvPr id="136" name="Picture 2" descr="C:\Users\xck902r\AppData\Local\Microsoft\Windows\Temporary Internet Files\Content.IE5\71M2ZZD5\MC900404493[1].wmf"/>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5067077" y="5954500"/>
            <a:ext cx="730773" cy="534176"/>
          </a:xfrm>
          <a:prstGeom prst="rect">
            <a:avLst/>
          </a:prstGeom>
          <a:noFill/>
          <a:extLst>
            <a:ext uri="{909E8E84-426E-40DD-AFC4-6F175D3DCCD1}">
              <a14:hiddenFill xmlns:a14="http://schemas.microsoft.com/office/drawing/2010/main" xmlns="">
                <a:solidFill>
                  <a:srgbClr val="FFFFFF"/>
                </a:solidFill>
              </a14:hiddenFill>
            </a:ext>
          </a:extLst>
        </p:spPr>
      </p:pic>
      <p:pic>
        <p:nvPicPr>
          <p:cNvPr id="137" name="Picture 5" descr="C:\Users\xck902r\AppData\Local\Microsoft\Windows\Temporary Internet Files\Content.IE5\APNTNU08\dglxasset[1].aspx"/>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495794" y="356124"/>
            <a:ext cx="1451079" cy="151486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38" name="Gewinkelte Verbindung 137"/>
          <p:cNvCxnSpPr>
            <a:endCxn id="137" idx="1"/>
          </p:cNvCxnSpPr>
          <p:nvPr/>
        </p:nvCxnSpPr>
        <p:spPr>
          <a:xfrm rot="10800000">
            <a:off x="495795" y="1113557"/>
            <a:ext cx="4779463" cy="2207041"/>
          </a:xfrm>
          <a:prstGeom prst="bentConnector3">
            <a:avLst>
              <a:gd name="adj1" fmla="val 103826"/>
            </a:avLst>
          </a:prstGeom>
          <a:ln w="38100">
            <a:tailEnd type="arrow"/>
          </a:ln>
        </p:spPr>
        <p:style>
          <a:lnRef idx="1">
            <a:schemeClr val="dk1"/>
          </a:lnRef>
          <a:fillRef idx="0">
            <a:schemeClr val="dk1"/>
          </a:fillRef>
          <a:effectRef idx="0">
            <a:schemeClr val="dk1"/>
          </a:effectRef>
          <a:fontRef idx="minor">
            <a:schemeClr val="tx1"/>
          </a:fontRef>
        </p:style>
      </p:cxnSp>
      <p:pic>
        <p:nvPicPr>
          <p:cNvPr id="139" name="Picture 7" descr="C:\Users\xck902r\AppData\Local\Microsoft\Windows\Temporary Internet Files\Content.IE5\APNTNU08\MC900305665[1].wmf"/>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2066102" y="2335573"/>
            <a:ext cx="718664" cy="535804"/>
          </a:xfrm>
          <a:prstGeom prst="rect">
            <a:avLst/>
          </a:prstGeom>
          <a:noFill/>
          <a:extLst>
            <a:ext uri="{909E8E84-426E-40DD-AFC4-6F175D3DCCD1}">
              <a14:hiddenFill xmlns:a14="http://schemas.microsoft.com/office/drawing/2010/main" xmlns="">
                <a:solidFill>
                  <a:srgbClr val="FFFFFF"/>
                </a:solidFill>
              </a14:hiddenFill>
            </a:ext>
          </a:extLst>
        </p:spPr>
      </p:pic>
      <p:pic>
        <p:nvPicPr>
          <p:cNvPr id="140" name="Picture 8" descr="C:\Users\xck902r\AppData\Local\Microsoft\Windows\Temporary Internet Files\Content.IE5\P6VEQPOK\MC900359413[1].wmf"/>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2133038" y="1603877"/>
            <a:ext cx="580261" cy="697919"/>
          </a:xfrm>
          <a:prstGeom prst="rect">
            <a:avLst/>
          </a:prstGeom>
          <a:noFill/>
          <a:extLst>
            <a:ext uri="{909E8E84-426E-40DD-AFC4-6F175D3DCCD1}">
              <a14:hiddenFill xmlns:a14="http://schemas.microsoft.com/office/drawing/2010/main" xmlns="">
                <a:solidFill>
                  <a:srgbClr val="FFFFFF"/>
                </a:solidFill>
              </a14:hiddenFill>
            </a:ext>
          </a:extLst>
        </p:spPr>
      </p:pic>
      <p:pic>
        <p:nvPicPr>
          <p:cNvPr id="141" name="Picture 2" descr="C:\Program Files (x86)\Microsoft Office\MEDIA\CAGCAT10\j0212957.wmf"/>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537343" y="2769643"/>
            <a:ext cx="850554" cy="534086"/>
          </a:xfrm>
          <a:prstGeom prst="rect">
            <a:avLst/>
          </a:prstGeom>
          <a:noFill/>
          <a:extLst>
            <a:ext uri="{909E8E84-426E-40DD-AFC4-6F175D3DCCD1}">
              <a14:hiddenFill xmlns:a14="http://schemas.microsoft.com/office/drawing/2010/main" xmlns="">
                <a:solidFill>
                  <a:srgbClr val="FFFFFF"/>
                </a:solidFill>
              </a14:hiddenFill>
            </a:ext>
          </a:extLst>
        </p:spPr>
      </p:pic>
      <p:pic>
        <p:nvPicPr>
          <p:cNvPr id="142" name="Picture 2" descr="C:\Program Files (x86)\Microsoft Office\MEDIA\CAGCAT10\j0212957.wmf"/>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5292080" y="3106183"/>
            <a:ext cx="719583" cy="451845"/>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43" name="Gewinkelte Verbindung 142"/>
          <p:cNvCxnSpPr/>
          <p:nvPr/>
        </p:nvCxnSpPr>
        <p:spPr>
          <a:xfrm>
            <a:off x="1946873" y="1113554"/>
            <a:ext cx="3328383" cy="2207042"/>
          </a:xfrm>
          <a:prstGeom prst="bentConnector3">
            <a:avLst>
              <a:gd name="adj1" fmla="val -484"/>
            </a:avLst>
          </a:prstGeom>
          <a:ln w="38100">
            <a:tailEnd type="arrow"/>
          </a:ln>
        </p:spPr>
        <p:style>
          <a:lnRef idx="1">
            <a:schemeClr val="dk1"/>
          </a:lnRef>
          <a:fillRef idx="0">
            <a:schemeClr val="dk1"/>
          </a:fillRef>
          <a:effectRef idx="0">
            <a:schemeClr val="dk1"/>
          </a:effectRef>
          <a:fontRef idx="minor">
            <a:schemeClr val="tx1"/>
          </a:fontRef>
        </p:style>
      </p:cxnSp>
      <p:cxnSp>
        <p:nvCxnSpPr>
          <p:cNvPr id="144" name="Gewinkelte Verbindung 143"/>
          <p:cNvCxnSpPr>
            <a:endCxn id="130" idx="3"/>
          </p:cNvCxnSpPr>
          <p:nvPr/>
        </p:nvCxnSpPr>
        <p:spPr>
          <a:xfrm>
            <a:off x="6447120" y="1415343"/>
            <a:ext cx="865097" cy="3671526"/>
          </a:xfrm>
          <a:prstGeom prst="bentConnector3">
            <a:avLst>
              <a:gd name="adj1" fmla="val 126425"/>
            </a:avLst>
          </a:prstGeom>
          <a:ln w="38100">
            <a:headEnd type="none"/>
            <a:tailEnd type="stealth" w="lg" len="lg"/>
          </a:ln>
        </p:spPr>
        <p:style>
          <a:lnRef idx="1">
            <a:schemeClr val="dk1"/>
          </a:lnRef>
          <a:fillRef idx="0">
            <a:schemeClr val="dk1"/>
          </a:fillRef>
          <a:effectRef idx="0">
            <a:schemeClr val="dk1"/>
          </a:effectRef>
          <a:fontRef idx="minor">
            <a:schemeClr val="tx1"/>
          </a:fontRef>
        </p:style>
      </p:cxnSp>
      <p:cxnSp>
        <p:nvCxnSpPr>
          <p:cNvPr id="145" name="Gewinkelte Verbindung 144"/>
          <p:cNvCxnSpPr>
            <a:endCxn id="126" idx="3"/>
          </p:cNvCxnSpPr>
          <p:nvPr/>
        </p:nvCxnSpPr>
        <p:spPr>
          <a:xfrm>
            <a:off x="6447119" y="1415345"/>
            <a:ext cx="2104245" cy="3101291"/>
          </a:xfrm>
          <a:prstGeom prst="bentConnector3">
            <a:avLst>
              <a:gd name="adj1" fmla="val 118700"/>
            </a:avLst>
          </a:prstGeom>
          <a:ln w="38100">
            <a:headEnd type="none"/>
            <a:tailEnd type="stealth" w="lg" len="lg"/>
          </a:ln>
        </p:spPr>
        <p:style>
          <a:lnRef idx="1">
            <a:schemeClr val="dk1"/>
          </a:lnRef>
          <a:fillRef idx="0">
            <a:schemeClr val="dk1"/>
          </a:fillRef>
          <a:effectRef idx="0">
            <a:schemeClr val="dk1"/>
          </a:effectRef>
          <a:fontRef idx="minor">
            <a:schemeClr val="tx1"/>
          </a:fontRef>
        </p:style>
      </p:cxnSp>
      <p:pic>
        <p:nvPicPr>
          <p:cNvPr id="146" name="Picture 6" descr="C:\Users\xck902r\AppData\Local\Microsoft\Windows\Temporary Internet Files\Content.IE5\P6VEQPOK\MC900048753[1].wmf"/>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3773946" y="5537682"/>
            <a:ext cx="653734" cy="589302"/>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47" name="Gewinkelte Verbindung 146"/>
          <p:cNvCxnSpPr>
            <a:stCxn id="116" idx="3"/>
            <a:endCxn id="146" idx="0"/>
          </p:cNvCxnSpPr>
          <p:nvPr/>
        </p:nvCxnSpPr>
        <p:spPr>
          <a:xfrm rot="5400000">
            <a:off x="2118091" y="2684233"/>
            <a:ext cx="4836172" cy="870729"/>
          </a:xfrm>
          <a:prstGeom prst="bentConnector3">
            <a:avLst>
              <a:gd name="adj1" fmla="val 50000"/>
            </a:avLst>
          </a:prstGeom>
          <a:ln w="38100">
            <a:headEnd type="none"/>
            <a:tailEnd type="stealth" w="lg" len="lg"/>
          </a:ln>
        </p:spPr>
        <p:style>
          <a:lnRef idx="1">
            <a:schemeClr val="dk1"/>
          </a:lnRef>
          <a:fillRef idx="0">
            <a:schemeClr val="dk1"/>
          </a:fillRef>
          <a:effectRef idx="0">
            <a:schemeClr val="dk1"/>
          </a:effectRef>
          <a:fontRef idx="minor">
            <a:schemeClr val="tx1"/>
          </a:fontRef>
        </p:style>
      </p:cxnSp>
      <p:cxnSp>
        <p:nvCxnSpPr>
          <p:cNvPr id="148" name="Gewinkelte Verbindung 147"/>
          <p:cNvCxnSpPr>
            <a:endCxn id="116" idx="5"/>
          </p:cNvCxnSpPr>
          <p:nvPr/>
        </p:nvCxnSpPr>
        <p:spPr>
          <a:xfrm rot="5400000" flipH="1" flipV="1">
            <a:off x="2908212" y="2149277"/>
            <a:ext cx="4772849" cy="1877318"/>
          </a:xfrm>
          <a:prstGeom prst="bentConnector3">
            <a:avLst>
              <a:gd name="adj1" fmla="val 50000"/>
            </a:avLst>
          </a:prstGeom>
          <a:ln w="38100">
            <a:headEnd type="none"/>
            <a:tailEnd type="stealth" w="lg" len="lg"/>
          </a:ln>
        </p:spPr>
        <p:style>
          <a:lnRef idx="1">
            <a:schemeClr val="dk1"/>
          </a:lnRef>
          <a:fillRef idx="0">
            <a:schemeClr val="dk1"/>
          </a:fillRef>
          <a:effectRef idx="0">
            <a:schemeClr val="dk1"/>
          </a:effectRef>
          <a:fontRef idx="minor">
            <a:schemeClr val="tx1"/>
          </a:fontRef>
        </p:style>
      </p:cxnSp>
      <p:cxnSp>
        <p:nvCxnSpPr>
          <p:cNvPr id="149" name="Gewinkelte Verbindung 148"/>
          <p:cNvCxnSpPr/>
          <p:nvPr/>
        </p:nvCxnSpPr>
        <p:spPr>
          <a:xfrm rot="16200000" flipV="1">
            <a:off x="685024" y="924327"/>
            <a:ext cx="3913773" cy="4292231"/>
          </a:xfrm>
          <a:prstGeom prst="bentConnector4">
            <a:avLst>
              <a:gd name="adj1" fmla="val 35651"/>
              <a:gd name="adj2" fmla="val 107101"/>
            </a:avLst>
          </a:prstGeom>
          <a:ln w="38100">
            <a:tailEnd type="arrow"/>
          </a:ln>
        </p:spPr>
        <p:style>
          <a:lnRef idx="1">
            <a:schemeClr val="dk1"/>
          </a:lnRef>
          <a:fillRef idx="0">
            <a:schemeClr val="dk1"/>
          </a:fillRef>
          <a:effectRef idx="0">
            <a:schemeClr val="dk1"/>
          </a:effectRef>
          <a:fontRef idx="minor">
            <a:schemeClr val="tx1"/>
          </a:fontRef>
        </p:style>
      </p:cxnSp>
      <p:cxnSp>
        <p:nvCxnSpPr>
          <p:cNvPr id="150" name="Gewinkelte Verbindung 149"/>
          <p:cNvCxnSpPr/>
          <p:nvPr/>
        </p:nvCxnSpPr>
        <p:spPr>
          <a:xfrm rot="16200000" flipV="1">
            <a:off x="2517587" y="-908238"/>
            <a:ext cx="2917567" cy="6961151"/>
          </a:xfrm>
          <a:prstGeom prst="bentConnector4">
            <a:avLst>
              <a:gd name="adj1" fmla="val 16386"/>
              <a:gd name="adj2" fmla="val 105583"/>
            </a:avLst>
          </a:prstGeom>
          <a:ln w="38100">
            <a:tailEnd type="arrow"/>
          </a:ln>
        </p:spPr>
        <p:style>
          <a:lnRef idx="1">
            <a:schemeClr val="dk1"/>
          </a:lnRef>
          <a:fillRef idx="0">
            <a:schemeClr val="dk1"/>
          </a:fillRef>
          <a:effectRef idx="0">
            <a:schemeClr val="dk1"/>
          </a:effectRef>
          <a:fontRef idx="minor">
            <a:schemeClr val="tx1"/>
          </a:fontRef>
        </p:style>
      </p:cxnSp>
      <p:cxnSp>
        <p:nvCxnSpPr>
          <p:cNvPr id="151" name="Gewinkelte Verbindung 150"/>
          <p:cNvCxnSpPr/>
          <p:nvPr/>
        </p:nvCxnSpPr>
        <p:spPr>
          <a:xfrm rot="16200000" flipV="1">
            <a:off x="1626646" y="-17299"/>
            <a:ext cx="3467574" cy="5729280"/>
          </a:xfrm>
          <a:prstGeom prst="bentConnector4">
            <a:avLst>
              <a:gd name="adj1" fmla="val 24355"/>
              <a:gd name="adj2" fmla="val 103990"/>
            </a:avLst>
          </a:prstGeom>
          <a:ln w="38100">
            <a:tailEnd type="arrow"/>
          </a:ln>
        </p:spPr>
        <p:style>
          <a:lnRef idx="1">
            <a:schemeClr val="dk1"/>
          </a:lnRef>
          <a:fillRef idx="0">
            <a:schemeClr val="dk1"/>
          </a:fillRef>
          <a:effectRef idx="0">
            <a:schemeClr val="dk1"/>
          </a:effectRef>
          <a:fontRef idx="minor">
            <a:schemeClr val="tx1"/>
          </a:fontRef>
        </p:style>
      </p:cxnSp>
      <p:cxnSp>
        <p:nvCxnSpPr>
          <p:cNvPr id="77" name="Gewinkelte Verbindung 76"/>
          <p:cNvCxnSpPr/>
          <p:nvPr/>
        </p:nvCxnSpPr>
        <p:spPr>
          <a:xfrm rot="10800000" flipH="1" flipV="1">
            <a:off x="5275253" y="2422572"/>
            <a:ext cx="157209" cy="3531928"/>
          </a:xfrm>
          <a:prstGeom prst="bentConnector4">
            <a:avLst>
              <a:gd name="adj1" fmla="val -145412"/>
              <a:gd name="adj2" fmla="val 55073"/>
            </a:avLst>
          </a:prstGeom>
          <a:ln w="38100">
            <a:headEnd type="none"/>
            <a:tailEnd type="stealth" w="lg" len="lg"/>
          </a:ln>
        </p:spPr>
        <p:style>
          <a:lnRef idx="1">
            <a:schemeClr val="dk1"/>
          </a:lnRef>
          <a:fillRef idx="0">
            <a:schemeClr val="dk1"/>
          </a:fillRef>
          <a:effectRef idx="0">
            <a:schemeClr val="dk1"/>
          </a:effectRef>
          <a:fontRef idx="minor">
            <a:schemeClr val="tx1"/>
          </a:fontRef>
        </p:style>
      </p:cxnSp>
      <p:cxnSp>
        <p:nvCxnSpPr>
          <p:cNvPr id="78" name="Gewinkelte Verbindung 77"/>
          <p:cNvCxnSpPr/>
          <p:nvPr/>
        </p:nvCxnSpPr>
        <p:spPr>
          <a:xfrm>
            <a:off x="6018514" y="2422572"/>
            <a:ext cx="905281" cy="3051787"/>
          </a:xfrm>
          <a:prstGeom prst="bentConnector2">
            <a:avLst/>
          </a:prstGeom>
          <a:ln w="38100">
            <a:headEnd type="none"/>
            <a:tailEnd type="stealth" w="lg" len="lg"/>
          </a:ln>
        </p:spPr>
        <p:style>
          <a:lnRef idx="1">
            <a:schemeClr val="dk1"/>
          </a:lnRef>
          <a:fillRef idx="0">
            <a:schemeClr val="dk1"/>
          </a:fillRef>
          <a:effectRef idx="0">
            <a:schemeClr val="dk1"/>
          </a:effectRef>
          <a:fontRef idx="minor">
            <a:schemeClr val="tx1"/>
          </a:fontRef>
        </p:style>
      </p:cxnSp>
      <p:cxnSp>
        <p:nvCxnSpPr>
          <p:cNvPr id="152" name="Gewinkelte Verbindung 151"/>
          <p:cNvCxnSpPr/>
          <p:nvPr/>
        </p:nvCxnSpPr>
        <p:spPr>
          <a:xfrm rot="16200000" flipH="1">
            <a:off x="5845796" y="2582017"/>
            <a:ext cx="2118212" cy="2516036"/>
          </a:xfrm>
          <a:prstGeom prst="bentConnector3">
            <a:avLst>
              <a:gd name="adj1" fmla="val 50000"/>
            </a:avLst>
          </a:prstGeom>
          <a:ln w="38100">
            <a:headEnd type="none"/>
            <a:tailEnd type="stealth" w="lg" len="lg"/>
          </a:ln>
        </p:spPr>
        <p:style>
          <a:lnRef idx="1">
            <a:schemeClr val="dk1"/>
          </a:lnRef>
          <a:fillRef idx="0">
            <a:schemeClr val="dk1"/>
          </a:fillRef>
          <a:effectRef idx="0">
            <a:schemeClr val="dk1"/>
          </a:effectRef>
          <a:fontRef idx="minor">
            <a:schemeClr val="tx1"/>
          </a:fontRef>
        </p:style>
      </p:cxnSp>
      <p:sp>
        <p:nvSpPr>
          <p:cNvPr id="75" name="Rechteck 74"/>
          <p:cNvSpPr/>
          <p:nvPr/>
        </p:nvSpPr>
        <p:spPr>
          <a:xfrm>
            <a:off x="0" y="0"/>
            <a:ext cx="9144000" cy="6858000"/>
          </a:xfrm>
          <a:prstGeom prst="rect">
            <a:avLst/>
          </a:prstGeom>
          <a:solidFill>
            <a:schemeClr val="bg1">
              <a:lumMod val="65000"/>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9" name="Picture 4" descr="C:\Users\xck902r\AppData\Local\Microsoft\Windows\Temporary Internet Files\Content.IE5\71M2ZZD5\MC900438251[1].wmf"/>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561569" y="660966"/>
            <a:ext cx="7770939" cy="5769257"/>
          </a:xfrm>
          <a:prstGeom prst="rect">
            <a:avLst/>
          </a:prstGeom>
          <a:noFill/>
          <a:extLst>
            <a:ext uri="{909E8E84-426E-40DD-AFC4-6F175D3DCCD1}">
              <a14:hiddenFill xmlns:a14="http://schemas.microsoft.com/office/drawing/2010/main" xmlns="">
                <a:solidFill>
                  <a:srgbClr val="FFFFFF"/>
                </a:solidFill>
              </a14:hiddenFill>
            </a:ext>
          </a:extLst>
        </p:spPr>
      </p:pic>
      <p:sp>
        <p:nvSpPr>
          <p:cNvPr id="80" name="Textfeld 79"/>
          <p:cNvSpPr txBox="1"/>
          <p:nvPr/>
        </p:nvSpPr>
        <p:spPr>
          <a:xfrm>
            <a:off x="434368" y="273158"/>
            <a:ext cx="8709632" cy="5632311"/>
          </a:xfrm>
          <a:prstGeom prst="rect">
            <a:avLst/>
          </a:prstGeom>
          <a:noFill/>
        </p:spPr>
        <p:txBody>
          <a:bodyPr wrap="square" rtlCol="0">
            <a:spAutoFit/>
          </a:bodyPr>
          <a:lstStyle/>
          <a:p>
            <a:pPr algn="ctr"/>
            <a:r>
              <a:rPr lang="de-DE" sz="7200" dirty="0" smtClean="0">
                <a:ln w="12700">
                  <a:solidFill>
                    <a:schemeClr val="tx1"/>
                  </a:solidFill>
                </a:ln>
                <a:solidFill>
                  <a:srgbClr val="C00000"/>
                </a:solidFill>
              </a:rPr>
              <a:t>VERDAMMT UNSCHÖNER, KAUM VERSTÄNDLICHER UND SCHWIERIG ZU LESENDER CODE</a:t>
            </a:r>
            <a:endParaRPr lang="de-DE" sz="7200" dirty="0">
              <a:ln w="12700">
                <a:solidFill>
                  <a:schemeClr val="tx1"/>
                </a:solidFill>
              </a:ln>
              <a:solidFill>
                <a:srgbClr val="C00000"/>
              </a:solidFill>
            </a:endParaRPr>
          </a:p>
        </p:txBody>
      </p:sp>
    </p:spTree>
    <p:extLst>
      <p:ext uri="{BB962C8B-B14F-4D97-AF65-F5344CB8AC3E}">
        <p14:creationId xmlns:p14="http://schemas.microsoft.com/office/powerpoint/2010/main" xmlns="" val="93692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80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1300"/>
                                        <p:tgtEl>
                                          <p:spTgt spid="7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800"/>
                                        <p:tgtEl>
                                          <p:spTgt spid="75"/>
                                        </p:tgtEl>
                                      </p:cBhvr>
                                    </p:animEffect>
                                  </p:childTnLst>
                                </p:cTn>
                              </p:par>
                              <p:par>
                                <p:cTn id="11" presetID="2" presetClass="entr" presetSubtype="4" fill="hold" grpId="0" nodeType="withEffect">
                                  <p:stCondLst>
                                    <p:cond delay="2500"/>
                                  </p:stCondLst>
                                  <p:childTnLst>
                                    <p:set>
                                      <p:cBhvr>
                                        <p:cTn id="12" dur="1" fill="hold">
                                          <p:stCondLst>
                                            <p:cond delay="0"/>
                                          </p:stCondLst>
                                        </p:cTn>
                                        <p:tgtEl>
                                          <p:spTgt spid="80"/>
                                        </p:tgtEl>
                                        <p:attrNameLst>
                                          <p:attrName>style.visibility</p:attrName>
                                        </p:attrNameLst>
                                      </p:cBhvr>
                                      <p:to>
                                        <p:strVal val="visible"/>
                                      </p:to>
                                    </p:set>
                                    <p:anim calcmode="lin" valueType="num">
                                      <p:cBhvr additive="base">
                                        <p:cTn id="13" dur="800" fill="hold"/>
                                        <p:tgtEl>
                                          <p:spTgt spid="80"/>
                                        </p:tgtEl>
                                        <p:attrNameLst>
                                          <p:attrName>ppt_x</p:attrName>
                                        </p:attrNameLst>
                                      </p:cBhvr>
                                      <p:tavLst>
                                        <p:tav tm="0">
                                          <p:val>
                                            <p:strVal val="#ppt_x"/>
                                          </p:val>
                                        </p:tav>
                                        <p:tav tm="100000">
                                          <p:val>
                                            <p:strVal val="#ppt_x"/>
                                          </p:val>
                                        </p:tav>
                                      </p:tavLst>
                                    </p:anim>
                                    <p:anim calcmode="lin" valueType="num">
                                      <p:cBhvr additive="base">
                                        <p:cTn id="14" dur="8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8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Was können wir tun?</a:t>
            </a:r>
            <a:endParaRPr lang="de-DE" dirty="0"/>
          </a:p>
        </p:txBody>
      </p:sp>
      <p:sp>
        <p:nvSpPr>
          <p:cNvPr id="3" name="Inhaltsplatzhalter 2"/>
          <p:cNvSpPr>
            <a:spLocks noGrp="1"/>
          </p:cNvSpPr>
          <p:nvPr>
            <p:ph idx="1"/>
          </p:nvPr>
        </p:nvSpPr>
        <p:spPr/>
        <p:txBody>
          <a:bodyPr>
            <a:normAutofit/>
          </a:bodyPr>
          <a:lstStyle/>
          <a:p>
            <a:r>
              <a:rPr lang="de-DE" dirty="0" smtClean="0"/>
              <a:t>Design Patterns</a:t>
            </a:r>
          </a:p>
          <a:p>
            <a:pPr lvl="2"/>
            <a:r>
              <a:rPr lang="de-DE" dirty="0" smtClean="0"/>
              <a:t>Factory, </a:t>
            </a:r>
            <a:r>
              <a:rPr lang="de-DE" dirty="0" err="1" smtClean="0"/>
              <a:t>Strategy</a:t>
            </a:r>
            <a:r>
              <a:rPr lang="de-DE" dirty="0" smtClean="0"/>
              <a:t>, </a:t>
            </a:r>
            <a:r>
              <a:rPr lang="de-DE" dirty="0" err="1" smtClean="0"/>
              <a:t>Commands</a:t>
            </a:r>
            <a:r>
              <a:rPr lang="de-DE" dirty="0" smtClean="0"/>
              <a:t>, Bridge, Adapter, …</a:t>
            </a:r>
          </a:p>
          <a:p>
            <a:r>
              <a:rPr lang="de-DE" dirty="0" smtClean="0"/>
              <a:t>Clean Code Regeln</a:t>
            </a:r>
          </a:p>
          <a:p>
            <a:pPr lvl="2"/>
            <a:r>
              <a:rPr lang="de-DE" dirty="0" smtClean="0"/>
              <a:t>DRY, </a:t>
            </a:r>
            <a:r>
              <a:rPr lang="de-DE" dirty="0" err="1" smtClean="0"/>
              <a:t>Liskov</a:t>
            </a:r>
            <a:r>
              <a:rPr lang="de-DE" dirty="0" smtClean="0"/>
              <a:t>-Substitution-</a:t>
            </a:r>
            <a:r>
              <a:rPr lang="de-DE" dirty="0" err="1" smtClean="0"/>
              <a:t>Principle</a:t>
            </a:r>
            <a:r>
              <a:rPr lang="de-DE" dirty="0" smtClean="0"/>
              <a:t>, SLA, SRP, ISP, …</a:t>
            </a:r>
          </a:p>
          <a:p>
            <a:r>
              <a:rPr lang="de-DE" dirty="0" smtClean="0"/>
              <a:t>Mehr Objektorientierung</a:t>
            </a:r>
          </a:p>
          <a:p>
            <a:r>
              <a:rPr lang="de-DE" dirty="0" smtClean="0"/>
              <a:t>Bessere Programmierer</a:t>
            </a:r>
          </a:p>
          <a:p>
            <a:r>
              <a:rPr lang="de-DE" dirty="0" smtClean="0"/>
              <a:t>Mehr KISS</a:t>
            </a:r>
          </a:p>
          <a:p>
            <a:pPr lvl="2"/>
            <a:r>
              <a:rPr lang="de-DE" dirty="0" smtClean="0"/>
              <a:t>Es einfach einfacher machen</a:t>
            </a:r>
          </a:p>
          <a:p>
            <a:endParaRPr lang="de-D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xck902r\AppData\Local\Microsoft\Windows\Temporary Internet Files\Content.IE5\APNTNU08\MC900428061[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51430" y="3965565"/>
            <a:ext cx="582466" cy="417037"/>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2" descr="C:\Users\xck902r\AppData\Local\Microsoft\Windows\Temporary Internet Files\Content.IE5\71M2ZZD5\MC900404493[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47864" y="5271088"/>
            <a:ext cx="730773" cy="534176"/>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3" descr="C:\Users\xck902r\AppData\Local\Microsoft\Windows\Temporary Internet Files\Content.IE5\TXCQJ5IB\MM900300558[1].gif"/>
          <p:cNvPicPr>
            <a:picLocks noChangeAspect="1" noChangeArrowheads="1" noCrop="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004049" y="4832213"/>
            <a:ext cx="742466" cy="715949"/>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7" descr="C:\Users\xck902r\AppData\Local\Microsoft\Windows\Temporary Internet Files\Content.IE5\APNTNU08\MC900305665[1].wmf"/>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150153" y="3740317"/>
            <a:ext cx="718664" cy="535804"/>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C:\Users\xck902r\AppData\Local\Microsoft\Windows\Temporary Internet Files\Content.IE5\P6VEQPOK\MC900359413[1].wmf"/>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350695" y="4808329"/>
            <a:ext cx="580261" cy="697919"/>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2" descr="C:\Program Files (x86)\Microsoft Office\MEDIA\CAGCAT10\j0212957.wmf"/>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215548" y="3742035"/>
            <a:ext cx="850554" cy="534086"/>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7" descr="C:\Users\xck902r\AppData\Local\Microsoft\Windows\Temporary Internet Files\Content.IE5\71M2ZZD5\MC900383802[1].wmf"/>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4518127" y="3798870"/>
            <a:ext cx="414846" cy="436026"/>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6" descr="C:\Users\xck902r\AppData\Local\Microsoft\Windows\Temporary Internet Files\Content.IE5\P6VEQPOK\MC900048753[1].wmf"/>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6729176" y="5190187"/>
            <a:ext cx="521737" cy="470315"/>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2" descr="C:\Users\xck902r\AppData\Local\Microsoft\Windows\Temporary Internet Files\Content.IE5\TXCQJ5IB\dglxasset[1].jpg"/>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7111874" y="4016883"/>
            <a:ext cx="995146" cy="62577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5" name="Gruppieren 14"/>
          <p:cNvGrpSpPr/>
          <p:nvPr/>
        </p:nvGrpSpPr>
        <p:grpSpPr>
          <a:xfrm>
            <a:off x="3854910" y="1077739"/>
            <a:ext cx="609950" cy="1296144"/>
            <a:chOff x="1634007" y="645016"/>
            <a:chExt cx="864096" cy="1836204"/>
          </a:xfrm>
        </p:grpSpPr>
        <p:sp>
          <p:nvSpPr>
            <p:cNvPr id="16" name="Ellipse 15"/>
            <p:cNvSpPr/>
            <p:nvPr/>
          </p:nvSpPr>
          <p:spPr>
            <a:xfrm>
              <a:off x="1778023" y="645016"/>
              <a:ext cx="576064" cy="57606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17" name="Ellipse 16"/>
            <p:cNvSpPr/>
            <p:nvPr/>
          </p:nvSpPr>
          <p:spPr>
            <a:xfrm>
              <a:off x="1922039" y="1221080"/>
              <a:ext cx="288032" cy="122413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18" name="Ellipse 17"/>
            <p:cNvSpPr/>
            <p:nvPr/>
          </p:nvSpPr>
          <p:spPr>
            <a:xfrm>
              <a:off x="2066055" y="2409212"/>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19" name="Ellipse 18"/>
            <p:cNvSpPr/>
            <p:nvPr/>
          </p:nvSpPr>
          <p:spPr>
            <a:xfrm>
              <a:off x="1634007" y="2409212"/>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20" name="Ellipse 19"/>
            <p:cNvSpPr/>
            <p:nvPr/>
          </p:nvSpPr>
          <p:spPr>
            <a:xfrm rot="7715987">
              <a:off x="1580893" y="1605855"/>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21" name="Ellipse 20"/>
            <p:cNvSpPr/>
            <p:nvPr/>
          </p:nvSpPr>
          <p:spPr>
            <a:xfrm rot="3313754">
              <a:off x="2080390" y="1612549"/>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grpSp>
      <p:grpSp>
        <p:nvGrpSpPr>
          <p:cNvPr id="22" name="Gruppieren 21"/>
          <p:cNvGrpSpPr/>
          <p:nvPr/>
        </p:nvGrpSpPr>
        <p:grpSpPr>
          <a:xfrm>
            <a:off x="722242" y="1077739"/>
            <a:ext cx="609950" cy="1296144"/>
            <a:chOff x="6084168" y="692696"/>
            <a:chExt cx="864096" cy="1836204"/>
          </a:xfrm>
        </p:grpSpPr>
        <p:sp>
          <p:nvSpPr>
            <p:cNvPr id="23" name="Ellipse 22"/>
            <p:cNvSpPr/>
            <p:nvPr/>
          </p:nvSpPr>
          <p:spPr>
            <a:xfrm>
              <a:off x="6228184" y="692696"/>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24" name="Ellipse 23"/>
            <p:cNvSpPr/>
            <p:nvPr/>
          </p:nvSpPr>
          <p:spPr>
            <a:xfrm>
              <a:off x="6372200" y="1268760"/>
              <a:ext cx="288032" cy="12241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25" name="Ellipse 24"/>
            <p:cNvSpPr/>
            <p:nvPr/>
          </p:nvSpPr>
          <p:spPr>
            <a:xfrm>
              <a:off x="6516216" y="2456892"/>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26" name="Ellipse 25"/>
            <p:cNvSpPr/>
            <p:nvPr/>
          </p:nvSpPr>
          <p:spPr>
            <a:xfrm>
              <a:off x="6084168" y="2456892"/>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27" name="Ellipse 26"/>
            <p:cNvSpPr/>
            <p:nvPr/>
          </p:nvSpPr>
          <p:spPr>
            <a:xfrm rot="7715987">
              <a:off x="6031054" y="1653535"/>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28" name="Ellipse 27"/>
            <p:cNvSpPr/>
            <p:nvPr/>
          </p:nvSpPr>
          <p:spPr>
            <a:xfrm rot="3313754">
              <a:off x="6530551" y="1660229"/>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grpSp>
      <p:grpSp>
        <p:nvGrpSpPr>
          <p:cNvPr id="29" name="Gruppieren 28"/>
          <p:cNvGrpSpPr/>
          <p:nvPr/>
        </p:nvGrpSpPr>
        <p:grpSpPr>
          <a:xfrm>
            <a:off x="7304472" y="1077739"/>
            <a:ext cx="609950" cy="1296144"/>
            <a:chOff x="3851920" y="645016"/>
            <a:chExt cx="864096" cy="1836204"/>
          </a:xfrm>
        </p:grpSpPr>
        <p:sp>
          <p:nvSpPr>
            <p:cNvPr id="30" name="Ellipse 29"/>
            <p:cNvSpPr/>
            <p:nvPr/>
          </p:nvSpPr>
          <p:spPr>
            <a:xfrm>
              <a:off x="3995936" y="645016"/>
              <a:ext cx="576064" cy="57606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1" name="Ellipse 30"/>
            <p:cNvSpPr/>
            <p:nvPr/>
          </p:nvSpPr>
          <p:spPr>
            <a:xfrm>
              <a:off x="4139952" y="1221080"/>
              <a:ext cx="288032" cy="12241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2" name="Ellipse 31"/>
            <p:cNvSpPr/>
            <p:nvPr/>
          </p:nvSpPr>
          <p:spPr>
            <a:xfrm>
              <a:off x="4283968" y="2409212"/>
              <a:ext cx="43204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3" name="Ellipse 32"/>
            <p:cNvSpPr/>
            <p:nvPr/>
          </p:nvSpPr>
          <p:spPr>
            <a:xfrm>
              <a:off x="3851920" y="2409212"/>
              <a:ext cx="43204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4" name="Ellipse 33"/>
            <p:cNvSpPr/>
            <p:nvPr/>
          </p:nvSpPr>
          <p:spPr>
            <a:xfrm rot="7715987">
              <a:off x="3798806" y="1605855"/>
              <a:ext cx="43204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5" name="Ellipse 34"/>
            <p:cNvSpPr/>
            <p:nvPr/>
          </p:nvSpPr>
          <p:spPr>
            <a:xfrm rot="3313754">
              <a:off x="4298303" y="1612549"/>
              <a:ext cx="43204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grpSp>
      <p:sp>
        <p:nvSpPr>
          <p:cNvPr id="36" name="Textfeld 35"/>
          <p:cNvSpPr txBox="1"/>
          <p:nvPr/>
        </p:nvSpPr>
        <p:spPr>
          <a:xfrm>
            <a:off x="7274363" y="2517899"/>
            <a:ext cx="779701" cy="369332"/>
          </a:xfrm>
          <a:prstGeom prst="rect">
            <a:avLst/>
          </a:prstGeom>
          <a:noFill/>
        </p:spPr>
        <p:txBody>
          <a:bodyPr wrap="none" rtlCol="0">
            <a:spAutoFit/>
          </a:bodyPr>
          <a:lstStyle/>
          <a:p>
            <a:r>
              <a:rPr lang="de-DE" dirty="0" err="1" smtClean="0"/>
              <a:t>Redlef</a:t>
            </a:r>
            <a:endParaRPr lang="de-DE" dirty="0"/>
          </a:p>
        </p:txBody>
      </p:sp>
      <p:sp>
        <p:nvSpPr>
          <p:cNvPr id="37" name="Textfeld 36"/>
          <p:cNvSpPr txBox="1"/>
          <p:nvPr/>
        </p:nvSpPr>
        <p:spPr>
          <a:xfrm>
            <a:off x="3857414" y="2517899"/>
            <a:ext cx="656013" cy="369332"/>
          </a:xfrm>
          <a:prstGeom prst="rect">
            <a:avLst/>
          </a:prstGeom>
          <a:noFill/>
        </p:spPr>
        <p:txBody>
          <a:bodyPr wrap="none" rtlCol="0">
            <a:spAutoFit/>
          </a:bodyPr>
          <a:lstStyle/>
          <a:p>
            <a:r>
              <a:rPr lang="de-DE" dirty="0" smtClean="0"/>
              <a:t>Craig</a:t>
            </a:r>
            <a:endParaRPr lang="de-DE" dirty="0"/>
          </a:p>
        </p:txBody>
      </p:sp>
      <p:sp>
        <p:nvSpPr>
          <p:cNvPr id="38" name="Textfeld 37"/>
          <p:cNvSpPr txBox="1"/>
          <p:nvPr/>
        </p:nvSpPr>
        <p:spPr>
          <a:xfrm>
            <a:off x="542663" y="2523165"/>
            <a:ext cx="994247" cy="369332"/>
          </a:xfrm>
          <a:prstGeom prst="rect">
            <a:avLst/>
          </a:prstGeom>
          <a:noFill/>
        </p:spPr>
        <p:txBody>
          <a:bodyPr wrap="none" rtlCol="0">
            <a:spAutoFit/>
          </a:bodyPr>
          <a:lstStyle/>
          <a:p>
            <a:r>
              <a:rPr lang="de-DE" dirty="0" smtClean="0"/>
              <a:t>Deborah</a:t>
            </a:r>
            <a:endParaRPr lang="de-DE" dirty="0"/>
          </a:p>
        </p:txBody>
      </p:sp>
    </p:spTree>
    <p:extLst>
      <p:ext uri="{BB962C8B-B14F-4D97-AF65-F5344CB8AC3E}">
        <p14:creationId xmlns:p14="http://schemas.microsoft.com/office/powerpoint/2010/main" xmlns="" val="281267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1000" fill="hold"/>
                                        <p:tgtEl>
                                          <p:spTgt spid="9"/>
                                        </p:tgtEl>
                                        <p:attrNameLst>
                                          <p:attrName>ppt_x</p:attrName>
                                        </p:attrNameLst>
                                      </p:cBhvr>
                                      <p:tavLst>
                                        <p:tav tm="0">
                                          <p:val>
                                            <p:strVal val="#ppt_x"/>
                                          </p:val>
                                        </p:tav>
                                        <p:tav tm="100000">
                                          <p:val>
                                            <p:strVal val="#ppt_x"/>
                                          </p:val>
                                        </p:tav>
                                      </p:tavLst>
                                    </p:anim>
                                    <p:anim calcmode="lin" valueType="num">
                                      <p:cBhvr additive="base">
                                        <p:cTn id="24" dur="10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25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20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700" fill="hold"/>
                                        <p:tgtEl>
                                          <p:spTgt spid="4"/>
                                        </p:tgtEl>
                                        <p:attrNameLst>
                                          <p:attrName>ppt_x</p:attrName>
                                        </p:attrNameLst>
                                      </p:cBhvr>
                                      <p:tavLst>
                                        <p:tav tm="0">
                                          <p:val>
                                            <p:strVal val="#ppt_x"/>
                                          </p:val>
                                        </p:tav>
                                        <p:tav tm="100000">
                                          <p:val>
                                            <p:strVal val="#ppt_x"/>
                                          </p:val>
                                        </p:tav>
                                      </p:tavLst>
                                    </p:anim>
                                    <p:anim calcmode="lin" valueType="num">
                                      <p:cBhvr additive="base">
                                        <p:cTn id="40" dur="7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4"/>
          <p:cNvGrpSpPr/>
          <p:nvPr/>
        </p:nvGrpSpPr>
        <p:grpSpPr>
          <a:xfrm>
            <a:off x="3854910" y="750146"/>
            <a:ext cx="609950" cy="1296144"/>
            <a:chOff x="1634007" y="645016"/>
            <a:chExt cx="864096" cy="1836204"/>
          </a:xfrm>
        </p:grpSpPr>
        <p:sp>
          <p:nvSpPr>
            <p:cNvPr id="16" name="Ellipse 15"/>
            <p:cNvSpPr/>
            <p:nvPr/>
          </p:nvSpPr>
          <p:spPr>
            <a:xfrm>
              <a:off x="1778023" y="645016"/>
              <a:ext cx="576064" cy="57606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17" name="Ellipse 16"/>
            <p:cNvSpPr/>
            <p:nvPr/>
          </p:nvSpPr>
          <p:spPr>
            <a:xfrm>
              <a:off x="1922039" y="1221080"/>
              <a:ext cx="288032" cy="122413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18" name="Ellipse 17"/>
            <p:cNvSpPr/>
            <p:nvPr/>
          </p:nvSpPr>
          <p:spPr>
            <a:xfrm>
              <a:off x="2066055" y="2409212"/>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19" name="Ellipse 18"/>
            <p:cNvSpPr/>
            <p:nvPr/>
          </p:nvSpPr>
          <p:spPr>
            <a:xfrm>
              <a:off x="1634007" y="2409212"/>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20" name="Ellipse 19"/>
            <p:cNvSpPr/>
            <p:nvPr/>
          </p:nvSpPr>
          <p:spPr>
            <a:xfrm rot="7715987">
              <a:off x="1580893" y="1605855"/>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21" name="Ellipse 20"/>
            <p:cNvSpPr/>
            <p:nvPr/>
          </p:nvSpPr>
          <p:spPr>
            <a:xfrm rot="3313754">
              <a:off x="2080390" y="1612549"/>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grpSp>
      <p:grpSp>
        <p:nvGrpSpPr>
          <p:cNvPr id="3" name="Gruppieren 21"/>
          <p:cNvGrpSpPr/>
          <p:nvPr/>
        </p:nvGrpSpPr>
        <p:grpSpPr>
          <a:xfrm>
            <a:off x="722242" y="750146"/>
            <a:ext cx="609950" cy="1296144"/>
            <a:chOff x="6084168" y="692696"/>
            <a:chExt cx="864096" cy="1836204"/>
          </a:xfrm>
        </p:grpSpPr>
        <p:sp>
          <p:nvSpPr>
            <p:cNvPr id="23" name="Ellipse 22"/>
            <p:cNvSpPr/>
            <p:nvPr/>
          </p:nvSpPr>
          <p:spPr>
            <a:xfrm>
              <a:off x="6228184" y="692696"/>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24" name="Ellipse 23"/>
            <p:cNvSpPr/>
            <p:nvPr/>
          </p:nvSpPr>
          <p:spPr>
            <a:xfrm>
              <a:off x="6372200" y="1268760"/>
              <a:ext cx="288032" cy="12241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25" name="Ellipse 24"/>
            <p:cNvSpPr/>
            <p:nvPr/>
          </p:nvSpPr>
          <p:spPr>
            <a:xfrm>
              <a:off x="6516216" y="2456892"/>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26" name="Ellipse 25"/>
            <p:cNvSpPr/>
            <p:nvPr/>
          </p:nvSpPr>
          <p:spPr>
            <a:xfrm>
              <a:off x="6084168" y="2456892"/>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27" name="Ellipse 26"/>
            <p:cNvSpPr/>
            <p:nvPr/>
          </p:nvSpPr>
          <p:spPr>
            <a:xfrm rot="7715987">
              <a:off x="6031054" y="1653535"/>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28" name="Ellipse 27"/>
            <p:cNvSpPr/>
            <p:nvPr/>
          </p:nvSpPr>
          <p:spPr>
            <a:xfrm rot="3313754">
              <a:off x="6530551" y="1660229"/>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grpSp>
      <p:grpSp>
        <p:nvGrpSpPr>
          <p:cNvPr id="13" name="Gruppieren 28"/>
          <p:cNvGrpSpPr/>
          <p:nvPr/>
        </p:nvGrpSpPr>
        <p:grpSpPr>
          <a:xfrm>
            <a:off x="7304472" y="750146"/>
            <a:ext cx="609950" cy="1296144"/>
            <a:chOff x="3851920" y="645016"/>
            <a:chExt cx="864096" cy="1836204"/>
          </a:xfrm>
        </p:grpSpPr>
        <p:sp>
          <p:nvSpPr>
            <p:cNvPr id="30" name="Ellipse 29"/>
            <p:cNvSpPr/>
            <p:nvPr/>
          </p:nvSpPr>
          <p:spPr>
            <a:xfrm>
              <a:off x="3995936" y="645016"/>
              <a:ext cx="576064" cy="57606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1" name="Ellipse 30"/>
            <p:cNvSpPr/>
            <p:nvPr/>
          </p:nvSpPr>
          <p:spPr>
            <a:xfrm>
              <a:off x="4139952" y="1221080"/>
              <a:ext cx="288032" cy="12241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2" name="Ellipse 31"/>
            <p:cNvSpPr/>
            <p:nvPr/>
          </p:nvSpPr>
          <p:spPr>
            <a:xfrm>
              <a:off x="4283968" y="2409212"/>
              <a:ext cx="43204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3" name="Ellipse 32"/>
            <p:cNvSpPr/>
            <p:nvPr/>
          </p:nvSpPr>
          <p:spPr>
            <a:xfrm>
              <a:off x="3851920" y="2409212"/>
              <a:ext cx="43204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4" name="Ellipse 33"/>
            <p:cNvSpPr/>
            <p:nvPr/>
          </p:nvSpPr>
          <p:spPr>
            <a:xfrm rot="7715987">
              <a:off x="3798806" y="1605855"/>
              <a:ext cx="43204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5" name="Ellipse 34"/>
            <p:cNvSpPr/>
            <p:nvPr/>
          </p:nvSpPr>
          <p:spPr>
            <a:xfrm rot="3313754">
              <a:off x="4298303" y="1612549"/>
              <a:ext cx="43204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grpSp>
      <p:sp>
        <p:nvSpPr>
          <p:cNvPr id="36" name="Textfeld 35"/>
          <p:cNvSpPr txBox="1"/>
          <p:nvPr/>
        </p:nvSpPr>
        <p:spPr>
          <a:xfrm>
            <a:off x="7274363" y="2190306"/>
            <a:ext cx="779701" cy="369332"/>
          </a:xfrm>
          <a:prstGeom prst="rect">
            <a:avLst/>
          </a:prstGeom>
          <a:noFill/>
        </p:spPr>
        <p:txBody>
          <a:bodyPr wrap="none" rtlCol="0">
            <a:spAutoFit/>
          </a:bodyPr>
          <a:lstStyle/>
          <a:p>
            <a:r>
              <a:rPr lang="de-DE" dirty="0" err="1" smtClean="0"/>
              <a:t>Redlef</a:t>
            </a:r>
            <a:endParaRPr lang="de-DE" dirty="0"/>
          </a:p>
        </p:txBody>
      </p:sp>
      <p:sp>
        <p:nvSpPr>
          <p:cNvPr id="37" name="Textfeld 36"/>
          <p:cNvSpPr txBox="1"/>
          <p:nvPr/>
        </p:nvSpPr>
        <p:spPr>
          <a:xfrm>
            <a:off x="3857414" y="2190306"/>
            <a:ext cx="656013" cy="369332"/>
          </a:xfrm>
          <a:prstGeom prst="rect">
            <a:avLst/>
          </a:prstGeom>
          <a:noFill/>
        </p:spPr>
        <p:txBody>
          <a:bodyPr wrap="none" rtlCol="0">
            <a:spAutoFit/>
          </a:bodyPr>
          <a:lstStyle/>
          <a:p>
            <a:r>
              <a:rPr lang="de-DE" dirty="0" smtClean="0"/>
              <a:t>Craig</a:t>
            </a:r>
            <a:endParaRPr lang="de-DE" dirty="0"/>
          </a:p>
        </p:txBody>
      </p:sp>
      <p:sp>
        <p:nvSpPr>
          <p:cNvPr id="38" name="Textfeld 37"/>
          <p:cNvSpPr txBox="1"/>
          <p:nvPr/>
        </p:nvSpPr>
        <p:spPr>
          <a:xfrm>
            <a:off x="542663" y="2195572"/>
            <a:ext cx="994247" cy="369332"/>
          </a:xfrm>
          <a:prstGeom prst="rect">
            <a:avLst/>
          </a:prstGeom>
          <a:noFill/>
        </p:spPr>
        <p:txBody>
          <a:bodyPr wrap="none" rtlCol="0">
            <a:spAutoFit/>
          </a:bodyPr>
          <a:lstStyle/>
          <a:p>
            <a:r>
              <a:rPr lang="de-DE" dirty="0" smtClean="0"/>
              <a:t>Deborah</a:t>
            </a:r>
            <a:endParaRPr lang="de-DE" dirty="0"/>
          </a:p>
        </p:txBody>
      </p:sp>
      <p:pic>
        <p:nvPicPr>
          <p:cNvPr id="39" name="Picture 2" descr="C:\Users\xck902r\AppData\Local\Microsoft\Windows\Temporary Internet Files\Content.IE5\APNTNU08\MC900428061[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32710" y="4109433"/>
            <a:ext cx="582466" cy="417037"/>
          </a:xfrm>
          <a:prstGeom prst="rect">
            <a:avLst/>
          </a:prstGeom>
          <a:noFill/>
          <a:extLst>
            <a:ext uri="{909E8E84-426E-40DD-AFC4-6F175D3DCCD1}">
              <a14:hiddenFill xmlns:a14="http://schemas.microsoft.com/office/drawing/2010/main" xmlns="">
                <a:solidFill>
                  <a:srgbClr val="FFFFFF"/>
                </a:solidFill>
              </a14:hiddenFill>
            </a:ext>
          </a:extLst>
        </p:spPr>
      </p:pic>
      <p:pic>
        <p:nvPicPr>
          <p:cNvPr id="40" name="Picture 2" descr="C:\Users\xck902r\AppData\Local\Microsoft\Windows\Temporary Internet Files\Content.IE5\71M2ZZD5\MC900404493[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47376" y="4877613"/>
            <a:ext cx="730773" cy="534176"/>
          </a:xfrm>
          <a:prstGeom prst="rect">
            <a:avLst/>
          </a:prstGeom>
          <a:noFill/>
          <a:extLst>
            <a:ext uri="{909E8E84-426E-40DD-AFC4-6F175D3DCCD1}">
              <a14:hiddenFill xmlns:a14="http://schemas.microsoft.com/office/drawing/2010/main" xmlns="">
                <a:solidFill>
                  <a:srgbClr val="FFFFFF"/>
                </a:solidFill>
              </a14:hiddenFill>
            </a:ext>
          </a:extLst>
        </p:spPr>
      </p:pic>
      <p:pic>
        <p:nvPicPr>
          <p:cNvPr id="41" name="Picture 3" descr="C:\Users\xck902r\AppData\Local\Microsoft\Windows\Temporary Internet Files\Content.IE5\TXCQJ5IB\MM900300558[1].gif"/>
          <p:cNvPicPr>
            <a:picLocks noChangeAspect="1" noChangeArrowheads="1" noCrop="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866586" y="4801285"/>
            <a:ext cx="742466" cy="715949"/>
          </a:xfrm>
          <a:prstGeom prst="rect">
            <a:avLst/>
          </a:prstGeom>
          <a:noFill/>
          <a:extLst>
            <a:ext uri="{909E8E84-426E-40DD-AFC4-6F175D3DCCD1}">
              <a14:hiddenFill xmlns:a14="http://schemas.microsoft.com/office/drawing/2010/main" xmlns="">
                <a:solidFill>
                  <a:srgbClr val="FFFFFF"/>
                </a:solidFill>
              </a14:hiddenFill>
            </a:ext>
          </a:extLst>
        </p:spPr>
      </p:pic>
      <p:pic>
        <p:nvPicPr>
          <p:cNvPr id="42" name="Picture 7" descr="C:\Users\xck902r\AppData\Local\Microsoft\Windows\Temporary Internet Files\Content.IE5\APNTNU08\MC900305665[1].wmf"/>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92902" y="5689948"/>
            <a:ext cx="718664" cy="535804"/>
          </a:xfrm>
          <a:prstGeom prst="rect">
            <a:avLst/>
          </a:prstGeom>
          <a:noFill/>
          <a:extLst>
            <a:ext uri="{909E8E84-426E-40DD-AFC4-6F175D3DCCD1}">
              <a14:hiddenFill xmlns:a14="http://schemas.microsoft.com/office/drawing/2010/main" xmlns="">
                <a:solidFill>
                  <a:srgbClr val="FFFFFF"/>
                </a:solidFill>
              </a14:hiddenFill>
            </a:ext>
          </a:extLst>
        </p:spPr>
      </p:pic>
      <p:pic>
        <p:nvPicPr>
          <p:cNvPr id="43" name="Picture 8" descr="C:\Users\xck902r\AppData\Local\Microsoft\Windows\Temporary Internet Files\Content.IE5\P6VEQPOK\MC900359413[1].wmf"/>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465681" y="5611403"/>
            <a:ext cx="580261" cy="697919"/>
          </a:xfrm>
          <a:prstGeom prst="rect">
            <a:avLst/>
          </a:prstGeom>
          <a:noFill/>
          <a:extLst>
            <a:ext uri="{909E8E84-426E-40DD-AFC4-6F175D3DCCD1}">
              <a14:hiddenFill xmlns:a14="http://schemas.microsoft.com/office/drawing/2010/main" xmlns="">
                <a:solidFill>
                  <a:srgbClr val="FFFFFF"/>
                </a:solidFill>
              </a14:hiddenFill>
            </a:ext>
          </a:extLst>
        </p:spPr>
      </p:pic>
      <p:pic>
        <p:nvPicPr>
          <p:cNvPr id="44" name="Picture 2" descr="C:\Program Files (x86)\Microsoft Office\MEDIA\CAGCAT10\j0212957.wmf"/>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851663" y="5682418"/>
            <a:ext cx="850554" cy="534086"/>
          </a:xfrm>
          <a:prstGeom prst="rect">
            <a:avLst/>
          </a:prstGeom>
          <a:noFill/>
          <a:extLst>
            <a:ext uri="{909E8E84-426E-40DD-AFC4-6F175D3DCCD1}">
              <a14:hiddenFill xmlns:a14="http://schemas.microsoft.com/office/drawing/2010/main" xmlns="">
                <a:solidFill>
                  <a:srgbClr val="FFFFFF"/>
                </a:solidFill>
              </a14:hiddenFill>
            </a:ext>
          </a:extLst>
        </p:spPr>
      </p:pic>
      <p:pic>
        <p:nvPicPr>
          <p:cNvPr id="45" name="Picture 7" descr="C:\Users\xck902r\AppData\Local\Microsoft\Windows\Temporary Internet Files\Content.IE5\71M2ZZD5\MC900383802[1].wmf"/>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969904" y="3375578"/>
            <a:ext cx="414846" cy="436026"/>
          </a:xfrm>
          <a:prstGeom prst="rect">
            <a:avLst/>
          </a:prstGeom>
          <a:noFill/>
          <a:extLst>
            <a:ext uri="{909E8E84-426E-40DD-AFC4-6F175D3DCCD1}">
              <a14:hiddenFill xmlns:a14="http://schemas.microsoft.com/office/drawing/2010/main" xmlns="">
                <a:solidFill>
                  <a:srgbClr val="FFFFFF"/>
                </a:solidFill>
              </a14:hiddenFill>
            </a:ext>
          </a:extLst>
        </p:spPr>
      </p:pic>
      <p:pic>
        <p:nvPicPr>
          <p:cNvPr id="46" name="Picture 6" descr="C:\Users\xck902r\AppData\Local\Microsoft\Windows\Temporary Internet Files\Content.IE5\P6VEQPOK\MC900048753[1].wmf"/>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430497" y="3355005"/>
            <a:ext cx="521737" cy="470315"/>
          </a:xfrm>
          <a:prstGeom prst="rect">
            <a:avLst/>
          </a:prstGeom>
          <a:noFill/>
          <a:extLst>
            <a:ext uri="{909E8E84-426E-40DD-AFC4-6F175D3DCCD1}">
              <a14:hiddenFill xmlns:a14="http://schemas.microsoft.com/office/drawing/2010/main" xmlns="">
                <a:solidFill>
                  <a:srgbClr val="FFFFFF"/>
                </a:solidFill>
              </a14:hiddenFill>
            </a:ext>
          </a:extLst>
        </p:spPr>
      </p:pic>
      <p:grpSp>
        <p:nvGrpSpPr>
          <p:cNvPr id="47" name="Gruppieren 46"/>
          <p:cNvGrpSpPr/>
          <p:nvPr/>
        </p:nvGrpSpPr>
        <p:grpSpPr>
          <a:xfrm>
            <a:off x="7258238" y="4005064"/>
            <a:ext cx="995146" cy="625770"/>
            <a:chOff x="2784766" y="4365104"/>
            <a:chExt cx="995146" cy="625770"/>
          </a:xfrm>
        </p:grpSpPr>
        <p:pic>
          <p:nvPicPr>
            <p:cNvPr id="48" name="Picture 2" descr="C:\Users\xck902r\AppData\Local\Microsoft\Windows\Temporary Internet Files\Content.IE5\TXCQJ5IB\dglxasset[1].jpg"/>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2784766" y="4365104"/>
              <a:ext cx="995146" cy="625770"/>
            </a:xfrm>
            <a:prstGeom prst="rect">
              <a:avLst/>
            </a:prstGeom>
            <a:noFill/>
            <a:extLst>
              <a:ext uri="{909E8E84-426E-40DD-AFC4-6F175D3DCCD1}">
                <a14:hiddenFill xmlns:a14="http://schemas.microsoft.com/office/drawing/2010/main" xmlns="">
                  <a:solidFill>
                    <a:srgbClr val="FFFFFF"/>
                  </a:solidFill>
                </a14:hiddenFill>
              </a:ext>
            </a:extLst>
          </p:spPr>
        </p:pic>
        <p:pic>
          <p:nvPicPr>
            <p:cNvPr id="49" name="Picture 2" descr="C:\Users\xck902r\AppData\Local\Microsoft\Windows\Temporary Internet Files\Content.IE5\APNTNU08\MC900428061[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50152" y="4573837"/>
              <a:ext cx="599605" cy="417037"/>
            </a:xfrm>
            <a:prstGeom prst="rect">
              <a:avLst/>
            </a:prstGeom>
            <a:noFill/>
            <a:extLst>
              <a:ext uri="{909E8E84-426E-40DD-AFC4-6F175D3DCCD1}">
                <a14:hiddenFill xmlns:a14="http://schemas.microsoft.com/office/drawing/2010/main" xmlns="">
                  <a:solidFill>
                    <a:srgbClr val="FFFFFF"/>
                  </a:solidFill>
                </a14:hiddenFill>
              </a:ext>
            </a:extLst>
          </p:spPr>
        </p:pic>
      </p:grpSp>
      <p:pic>
        <p:nvPicPr>
          <p:cNvPr id="50" name="Picture 7" descr="C:\Users\xck902r\AppData\Local\Microsoft\Windows\Temporary Internet Files\Content.IE5\71M2ZZD5\MC900383802[1].wmf"/>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297663" y="3372147"/>
            <a:ext cx="414846" cy="436026"/>
          </a:xfrm>
          <a:prstGeom prst="rect">
            <a:avLst/>
          </a:prstGeom>
          <a:noFill/>
          <a:extLst>
            <a:ext uri="{909E8E84-426E-40DD-AFC4-6F175D3DCCD1}">
              <a14:hiddenFill xmlns:a14="http://schemas.microsoft.com/office/drawing/2010/main" xmlns="">
                <a:solidFill>
                  <a:srgbClr val="FFFFFF"/>
                </a:solidFill>
              </a14:hiddenFill>
            </a:ext>
          </a:extLst>
        </p:spPr>
      </p:pic>
      <p:pic>
        <p:nvPicPr>
          <p:cNvPr id="51" name="Picture 7" descr="C:\Users\xck902r\AppData\Local\Microsoft\Windows\Temporary Internet Files\Content.IE5\71M2ZZD5\MC900383802[1].wmf"/>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7548388" y="3356992"/>
            <a:ext cx="414846" cy="436026"/>
          </a:xfrm>
          <a:prstGeom prst="rect">
            <a:avLst/>
          </a:prstGeom>
          <a:noFill/>
          <a:extLst>
            <a:ext uri="{909E8E84-426E-40DD-AFC4-6F175D3DCCD1}">
              <a14:hiddenFill xmlns:a14="http://schemas.microsoft.com/office/drawing/2010/main" xmlns="">
                <a:solidFill>
                  <a:srgbClr val="FFFFFF"/>
                </a:solidFill>
              </a14:hiddenFill>
            </a:ext>
          </a:extLst>
        </p:spPr>
      </p:pic>
      <p:pic>
        <p:nvPicPr>
          <p:cNvPr id="52" name="Picture 2" descr="C:\Users\xck902r\AppData\Local\Microsoft\Windows\Temporary Internet Files\Content.IE5\APNTNU08\MC900428061[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4326" y="4137108"/>
            <a:ext cx="582466" cy="417037"/>
          </a:xfrm>
          <a:prstGeom prst="rect">
            <a:avLst/>
          </a:prstGeom>
          <a:noFill/>
          <a:extLst>
            <a:ext uri="{909E8E84-426E-40DD-AFC4-6F175D3DCCD1}">
              <a14:hiddenFill xmlns:a14="http://schemas.microsoft.com/office/drawing/2010/main" xmlns="">
                <a:solidFill>
                  <a:srgbClr val="FFFFFF"/>
                </a:solidFill>
              </a14:hiddenFill>
            </a:ext>
          </a:extLst>
        </p:spPr>
      </p:pic>
      <p:pic>
        <p:nvPicPr>
          <p:cNvPr id="53" name="Picture 3" descr="C:\Users\xck902r\AppData\Local\Microsoft\Windows\Temporary Internet Files\Content.IE5\TXCQJ5IB\MM900300558[1].gif"/>
          <p:cNvPicPr>
            <a:picLocks noChangeAspect="1" noChangeArrowheads="1" noCrop="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94288" y="4774061"/>
            <a:ext cx="742466" cy="715949"/>
          </a:xfrm>
          <a:prstGeom prst="rect">
            <a:avLst/>
          </a:prstGeom>
          <a:noFill/>
          <a:extLst>
            <a:ext uri="{909E8E84-426E-40DD-AFC4-6F175D3DCCD1}">
              <a14:hiddenFill xmlns:a14="http://schemas.microsoft.com/office/drawing/2010/main" xmlns="">
                <a:solidFill>
                  <a:srgbClr val="FFFFFF"/>
                </a:solidFill>
              </a14:hiddenFill>
            </a:ext>
          </a:extLst>
        </p:spPr>
      </p:pic>
      <p:sp>
        <p:nvSpPr>
          <p:cNvPr id="54" name="Rechteck 53"/>
          <p:cNvSpPr/>
          <p:nvPr/>
        </p:nvSpPr>
        <p:spPr>
          <a:xfrm rot="17682926">
            <a:off x="670269" y="3563119"/>
            <a:ext cx="89502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xmlns="" val="2812672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69889" y="476672"/>
            <a:ext cx="8402637" cy="576064"/>
          </a:xfrm>
        </p:spPr>
        <p:txBody>
          <a:bodyPr>
            <a:normAutofit fontScale="90000"/>
          </a:bodyPr>
          <a:lstStyle/>
          <a:p>
            <a:r>
              <a:rPr lang="de-DE" dirty="0" err="1" smtClean="0"/>
              <a:t>Functional</a:t>
            </a:r>
            <a:r>
              <a:rPr lang="de-DE" dirty="0" smtClean="0"/>
              <a:t> Units</a:t>
            </a:r>
            <a:endParaRPr lang="de-DE" dirty="0"/>
          </a:p>
        </p:txBody>
      </p:sp>
      <p:pic>
        <p:nvPicPr>
          <p:cNvPr id="9" name="Picture 2" descr="C:\Users\xck902r\AppData\Local\Microsoft\Windows\Temporary Internet Files\Content.IE5\APNTNU08\MC900428061[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20339" y="1875520"/>
            <a:ext cx="582466" cy="417037"/>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2" descr="C:\Users\xck902r\AppData\Local\Microsoft\Windows\Temporary Internet Files\Content.IE5\71M2ZZD5\MC900404493[1].wm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253035" y="5713126"/>
            <a:ext cx="730773" cy="534176"/>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3" descr="C:\Users\xck902r\AppData\Local\Microsoft\Windows\Temporary Internet Files\Content.IE5\TXCQJ5IB\MM900300558[1].gif"/>
          <p:cNvPicPr>
            <a:picLocks noChangeAspect="1" noChangeArrowheads="1" noCrop="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711572" y="5264267"/>
            <a:ext cx="742466" cy="715949"/>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7" descr="C:\Users\xck902r\AppData\Local\Microsoft\Windows\Temporary Internet Files\Content.IE5\APNTNU08\MC900305665[1].wmf"/>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541087" y="1516532"/>
            <a:ext cx="718664" cy="535804"/>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8" descr="C:\Users\xck902r\AppData\Local\Microsoft\Windows\Temporary Internet Files\Content.IE5\P6VEQPOK\MC900359413[1].wmf"/>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461517" y="4482783"/>
            <a:ext cx="580261" cy="697919"/>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2" descr="C:\Program Files (x86)\Microsoft Office\MEDIA\CAGCAT10\j0212957.wmf"/>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837910" y="2498469"/>
            <a:ext cx="850554" cy="534086"/>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7" descr="C:\Users\xck902r\AppData\Local\Microsoft\Windows\Temporary Internet Files\Content.IE5\71M2ZZD5\MC900383802[1].wmf"/>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3223795" y="3086202"/>
            <a:ext cx="414846" cy="436026"/>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6" descr="C:\Users\xck902r\AppData\Local\Microsoft\Windows\Temporary Internet Files\Content.IE5\P6VEQPOK\MC900048753[1].wmf"/>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7263333" y="4247626"/>
            <a:ext cx="521737" cy="470315"/>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2" descr="C:\Users\xck902r\AppData\Local\Microsoft\Windows\Temporary Internet Files\Content.IE5\TXCQJ5IB\dglxasset[1].jpg"/>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6734235" y="2773317"/>
            <a:ext cx="995146" cy="62577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9825854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spect="1" noChangeArrowheads="1"/>
          </p:cNvSpPr>
          <p:nvPr>
            <p:ph type="title"/>
          </p:nvPr>
        </p:nvSpPr>
        <p:spPr/>
        <p:txBody>
          <a:bodyPr/>
          <a:lstStyle/>
          <a:p>
            <a:r>
              <a:rPr lang="de-DE" dirty="0" err="1" smtClean="0"/>
              <a:t>Functional</a:t>
            </a:r>
            <a:r>
              <a:rPr lang="de-DE" dirty="0" smtClean="0"/>
              <a:t> Unit</a:t>
            </a:r>
            <a:endParaRPr lang="de-DE" dirty="0"/>
          </a:p>
        </p:txBody>
      </p:sp>
      <p:sp>
        <p:nvSpPr>
          <p:cNvPr id="4" name="Textfeld 3"/>
          <p:cNvSpPr txBox="1"/>
          <p:nvPr/>
        </p:nvSpPr>
        <p:spPr>
          <a:xfrm>
            <a:off x="2031952" y="4030032"/>
            <a:ext cx="5780409" cy="1631216"/>
          </a:xfrm>
          <a:prstGeom prst="rect">
            <a:avLst/>
          </a:prstGeom>
          <a:noFill/>
        </p:spPr>
        <p:txBody>
          <a:bodyPr wrap="square" rtlCol="0">
            <a:spAutoFit/>
          </a:bodyPr>
          <a:lstStyle/>
          <a:p>
            <a:pPr marL="342900" indent="-342900">
              <a:buFont typeface="Wingdings" pitchFamily="2" charset="2"/>
              <a:buChar char="§"/>
            </a:pPr>
            <a:r>
              <a:rPr lang="de-DE" sz="2000" dirty="0" smtClean="0"/>
              <a:t>In sich abgeschlossene Fachlichkeit (spezialisiert)</a:t>
            </a:r>
          </a:p>
          <a:p>
            <a:pPr marL="342900" indent="-342900">
              <a:buFont typeface="Wingdings" pitchFamily="2" charset="2"/>
              <a:buChar char="§"/>
            </a:pPr>
            <a:r>
              <a:rPr lang="de-DE" sz="2000" dirty="0" smtClean="0"/>
              <a:t>Keine (direkten) Abhängigkeiten zu anderen FU!</a:t>
            </a:r>
          </a:p>
          <a:p>
            <a:pPr marL="342900" indent="-342900">
              <a:buFont typeface="Wingdings" pitchFamily="2" charset="2"/>
              <a:buChar char="§"/>
            </a:pPr>
            <a:r>
              <a:rPr lang="de-DE" sz="2000" dirty="0" smtClean="0"/>
              <a:t>Damit einfach </a:t>
            </a:r>
            <a:r>
              <a:rPr lang="de-DE" sz="2000" dirty="0" err="1" smtClean="0"/>
              <a:t>testbar</a:t>
            </a:r>
            <a:r>
              <a:rPr lang="de-DE" sz="2000" dirty="0" smtClean="0"/>
              <a:t> (keine FU ohne Test!)</a:t>
            </a:r>
          </a:p>
          <a:p>
            <a:pPr marL="342900" indent="-342900">
              <a:buFont typeface="Wingdings" pitchFamily="2" charset="2"/>
              <a:buChar char="§"/>
            </a:pPr>
            <a:r>
              <a:rPr lang="de-DE" sz="2000" dirty="0" smtClean="0"/>
              <a:t>Fachlich gruppiert (</a:t>
            </a:r>
            <a:r>
              <a:rPr lang="de-DE" sz="2000" dirty="0" err="1" smtClean="0"/>
              <a:t>Packaging</a:t>
            </a:r>
            <a:r>
              <a:rPr lang="de-DE" sz="2000" dirty="0" smtClean="0"/>
              <a:t>)</a:t>
            </a:r>
          </a:p>
          <a:p>
            <a:pPr marL="342900" indent="-342900">
              <a:buFont typeface="Wingdings" pitchFamily="2" charset="2"/>
              <a:buChar char="§"/>
            </a:pPr>
            <a:r>
              <a:rPr lang="de-DE" sz="2000" dirty="0" smtClean="0"/>
              <a:t>Folgen dem Single </a:t>
            </a:r>
            <a:r>
              <a:rPr lang="de-DE" sz="2000" dirty="0" err="1" smtClean="0"/>
              <a:t>Responsibility</a:t>
            </a:r>
            <a:r>
              <a:rPr lang="de-DE" sz="2000" dirty="0" smtClean="0"/>
              <a:t> Prinzip</a:t>
            </a:r>
            <a:endParaRPr lang="de-DE" sz="2000" dirty="0"/>
          </a:p>
        </p:txBody>
      </p:sp>
      <p:cxnSp>
        <p:nvCxnSpPr>
          <p:cNvPr id="15" name="Gerade Verbindung mit Pfeil 14"/>
          <p:cNvCxnSpPr>
            <a:endCxn id="28" idx="1"/>
          </p:cNvCxnSpPr>
          <p:nvPr/>
        </p:nvCxnSpPr>
        <p:spPr bwMode="auto">
          <a:xfrm>
            <a:off x="3140008" y="2490397"/>
            <a:ext cx="81153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4" name="Textfeld 23"/>
          <p:cNvSpPr txBox="1"/>
          <p:nvPr/>
        </p:nvSpPr>
        <p:spPr>
          <a:xfrm>
            <a:off x="2680024" y="2121066"/>
            <a:ext cx="684803" cy="369332"/>
          </a:xfrm>
          <a:prstGeom prst="rect">
            <a:avLst/>
          </a:prstGeom>
          <a:noFill/>
        </p:spPr>
        <p:txBody>
          <a:bodyPr wrap="none" rtlCol="0">
            <a:spAutoFit/>
          </a:bodyPr>
          <a:lstStyle/>
          <a:p>
            <a:r>
              <a:rPr lang="de-DE" dirty="0" smtClean="0"/>
              <a:t>Input</a:t>
            </a:r>
            <a:endParaRPr lang="de-DE" dirty="0"/>
          </a:p>
        </p:txBody>
      </p:sp>
      <p:sp>
        <p:nvSpPr>
          <p:cNvPr id="25" name="Textfeld 24"/>
          <p:cNvSpPr txBox="1"/>
          <p:nvPr/>
        </p:nvSpPr>
        <p:spPr>
          <a:xfrm>
            <a:off x="5632352" y="2124342"/>
            <a:ext cx="856325" cy="369332"/>
          </a:xfrm>
          <a:prstGeom prst="rect">
            <a:avLst/>
          </a:prstGeom>
          <a:noFill/>
        </p:spPr>
        <p:txBody>
          <a:bodyPr wrap="none" rtlCol="0">
            <a:spAutoFit/>
          </a:bodyPr>
          <a:lstStyle/>
          <a:p>
            <a:r>
              <a:rPr lang="de-DE" dirty="0" smtClean="0"/>
              <a:t>Output</a:t>
            </a:r>
            <a:endParaRPr lang="de-DE" dirty="0"/>
          </a:p>
        </p:txBody>
      </p:sp>
      <p:cxnSp>
        <p:nvCxnSpPr>
          <p:cNvPr id="26" name="Gerade Verbindung mit Pfeil 25"/>
          <p:cNvCxnSpPr>
            <a:stCxn id="28" idx="3"/>
          </p:cNvCxnSpPr>
          <p:nvPr/>
        </p:nvCxnSpPr>
        <p:spPr bwMode="auto">
          <a:xfrm>
            <a:off x="5391412" y="2490397"/>
            <a:ext cx="817004"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7" name="Textfeld 26"/>
          <p:cNvSpPr txBox="1"/>
          <p:nvPr/>
        </p:nvSpPr>
        <p:spPr>
          <a:xfrm>
            <a:off x="4024459" y="2209248"/>
            <a:ext cx="1233030" cy="553998"/>
          </a:xfrm>
          <a:prstGeom prst="rect">
            <a:avLst/>
          </a:prstGeom>
          <a:noFill/>
        </p:spPr>
        <p:txBody>
          <a:bodyPr wrap="none" rtlCol="0">
            <a:spAutoFit/>
          </a:bodyPr>
          <a:lstStyle/>
          <a:p>
            <a:r>
              <a:rPr lang="de-DE" sz="1200" dirty="0" smtClean="0">
                <a:solidFill>
                  <a:schemeClr val="bg1"/>
                </a:solidFill>
              </a:rPr>
              <a:t>(</a:t>
            </a:r>
            <a:r>
              <a:rPr lang="de-DE" sz="1200" dirty="0" err="1" smtClean="0">
                <a:solidFill>
                  <a:schemeClr val="bg1"/>
                </a:solidFill>
              </a:rPr>
              <a:t>Functional</a:t>
            </a:r>
            <a:r>
              <a:rPr lang="de-DE" sz="1200" dirty="0" smtClean="0">
                <a:solidFill>
                  <a:schemeClr val="bg1"/>
                </a:solidFill>
              </a:rPr>
              <a:t> Unit)</a:t>
            </a:r>
            <a:endParaRPr lang="de-DE" sz="1200" dirty="0">
              <a:solidFill>
                <a:schemeClr val="bg1"/>
              </a:solidFill>
            </a:endParaRPr>
          </a:p>
          <a:p>
            <a:pPr algn="ctr"/>
            <a:r>
              <a:rPr lang="de-DE" dirty="0" smtClean="0">
                <a:solidFill>
                  <a:schemeClr val="bg1"/>
                </a:solidFill>
              </a:rPr>
              <a:t>FU</a:t>
            </a:r>
            <a:endParaRPr lang="de-DE" dirty="0">
              <a:solidFill>
                <a:schemeClr val="bg1"/>
              </a:solidFill>
            </a:endParaRPr>
          </a:p>
        </p:txBody>
      </p:sp>
      <p:sp>
        <p:nvSpPr>
          <p:cNvPr id="28" name="Abgerundetes Rechteck 27"/>
          <p:cNvSpPr/>
          <p:nvPr/>
        </p:nvSpPr>
        <p:spPr>
          <a:xfrm>
            <a:off x="3951539" y="1839826"/>
            <a:ext cx="1439873" cy="13011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dirty="0" smtClean="0"/>
              <a:t>FU</a:t>
            </a:r>
            <a:endParaRPr lang="de-DE" dirty="0"/>
          </a:p>
        </p:txBody>
      </p:sp>
      <p:pic>
        <p:nvPicPr>
          <p:cNvPr id="14" name="Picture 2" descr="C:\Users\xck902r\AppData\Local\Microsoft\Windows\Temporary Internet Files\Content.IE5\APNTNU08\MC900428061[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55976" y="2348882"/>
            <a:ext cx="582466" cy="41703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43" name="Gruppieren 21"/>
          <p:cNvGrpSpPr/>
          <p:nvPr/>
        </p:nvGrpSpPr>
        <p:grpSpPr>
          <a:xfrm>
            <a:off x="2267745" y="2132856"/>
            <a:ext cx="365896" cy="777530"/>
            <a:chOff x="6084168" y="692696"/>
            <a:chExt cx="864096" cy="1836204"/>
          </a:xfrm>
          <a:solidFill>
            <a:schemeClr val="bg1">
              <a:lumMod val="75000"/>
            </a:schemeClr>
          </a:solidFill>
        </p:grpSpPr>
        <p:sp>
          <p:nvSpPr>
            <p:cNvPr id="44" name="Ellipse 43"/>
            <p:cNvSpPr/>
            <p:nvPr/>
          </p:nvSpPr>
          <p:spPr>
            <a:xfrm>
              <a:off x="6228184" y="692696"/>
              <a:ext cx="576064" cy="576064"/>
            </a:xfrm>
            <a:prstGeom prst="ellipse">
              <a:avLst/>
            </a:prstGeom>
            <a:grpFill/>
            <a:ln>
              <a:solidFill>
                <a:schemeClr val="tx1">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45" name="Ellipse 44"/>
            <p:cNvSpPr/>
            <p:nvPr/>
          </p:nvSpPr>
          <p:spPr>
            <a:xfrm>
              <a:off x="6372200" y="1268760"/>
              <a:ext cx="288032" cy="1224136"/>
            </a:xfrm>
            <a:prstGeom prst="ellipse">
              <a:avLst/>
            </a:prstGeom>
            <a:grpFill/>
            <a:ln>
              <a:solidFill>
                <a:schemeClr val="tx1">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46" name="Ellipse 45"/>
            <p:cNvSpPr/>
            <p:nvPr/>
          </p:nvSpPr>
          <p:spPr>
            <a:xfrm>
              <a:off x="6516216" y="2456892"/>
              <a:ext cx="432048" cy="72008"/>
            </a:xfrm>
            <a:prstGeom prst="ellipse">
              <a:avLst/>
            </a:prstGeom>
            <a:grpFill/>
            <a:ln>
              <a:solidFill>
                <a:schemeClr val="tx1">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47" name="Ellipse 46"/>
            <p:cNvSpPr/>
            <p:nvPr/>
          </p:nvSpPr>
          <p:spPr>
            <a:xfrm>
              <a:off x="6084168" y="2456892"/>
              <a:ext cx="432048" cy="72008"/>
            </a:xfrm>
            <a:prstGeom prst="ellipse">
              <a:avLst/>
            </a:prstGeom>
            <a:grpFill/>
            <a:ln>
              <a:solidFill>
                <a:schemeClr val="tx1">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48" name="Ellipse 47"/>
            <p:cNvSpPr/>
            <p:nvPr/>
          </p:nvSpPr>
          <p:spPr>
            <a:xfrm rot="7715987">
              <a:off x="6031054" y="1653535"/>
              <a:ext cx="432048" cy="72008"/>
            </a:xfrm>
            <a:prstGeom prst="ellipse">
              <a:avLst/>
            </a:prstGeom>
            <a:grpFill/>
            <a:ln>
              <a:solidFill>
                <a:schemeClr val="tx1">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49" name="Ellipse 48"/>
            <p:cNvSpPr/>
            <p:nvPr/>
          </p:nvSpPr>
          <p:spPr>
            <a:xfrm rot="3313754">
              <a:off x="6530551" y="1660229"/>
              <a:ext cx="432048" cy="72008"/>
            </a:xfrm>
            <a:prstGeom prst="ellipse">
              <a:avLst/>
            </a:prstGeom>
            <a:grpFill/>
            <a:ln>
              <a:solidFill>
                <a:schemeClr val="tx1">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grpSp>
      <p:grpSp>
        <p:nvGrpSpPr>
          <p:cNvPr id="85" name="Gruppieren 21"/>
          <p:cNvGrpSpPr/>
          <p:nvPr/>
        </p:nvGrpSpPr>
        <p:grpSpPr>
          <a:xfrm>
            <a:off x="6588225" y="2132856"/>
            <a:ext cx="365896" cy="777530"/>
            <a:chOff x="6084168" y="692696"/>
            <a:chExt cx="864096" cy="1836204"/>
          </a:xfrm>
          <a:solidFill>
            <a:schemeClr val="bg1">
              <a:lumMod val="95000"/>
            </a:schemeClr>
          </a:solidFill>
        </p:grpSpPr>
        <p:sp>
          <p:nvSpPr>
            <p:cNvPr id="86" name="Ellipse 85"/>
            <p:cNvSpPr/>
            <p:nvPr/>
          </p:nvSpPr>
          <p:spPr>
            <a:xfrm>
              <a:off x="6228184" y="692696"/>
              <a:ext cx="576064" cy="576064"/>
            </a:xfrm>
            <a:prstGeom prst="ellipse">
              <a:avLst/>
            </a:prstGeom>
            <a:grpFill/>
            <a:ln>
              <a:solidFill>
                <a:schemeClr val="tx1">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87" name="Ellipse 86"/>
            <p:cNvSpPr/>
            <p:nvPr/>
          </p:nvSpPr>
          <p:spPr>
            <a:xfrm>
              <a:off x="6372200" y="1268760"/>
              <a:ext cx="288032" cy="1224136"/>
            </a:xfrm>
            <a:prstGeom prst="ellipse">
              <a:avLst/>
            </a:prstGeom>
            <a:grpFill/>
            <a:ln>
              <a:solidFill>
                <a:schemeClr val="tx1">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88" name="Ellipse 87"/>
            <p:cNvSpPr/>
            <p:nvPr/>
          </p:nvSpPr>
          <p:spPr>
            <a:xfrm>
              <a:off x="6516216" y="2456892"/>
              <a:ext cx="432048" cy="72008"/>
            </a:xfrm>
            <a:prstGeom prst="ellipse">
              <a:avLst/>
            </a:prstGeom>
            <a:grpFill/>
            <a:ln>
              <a:solidFill>
                <a:schemeClr val="tx1">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89" name="Ellipse 88"/>
            <p:cNvSpPr/>
            <p:nvPr/>
          </p:nvSpPr>
          <p:spPr>
            <a:xfrm>
              <a:off x="6084168" y="2456892"/>
              <a:ext cx="432048" cy="72008"/>
            </a:xfrm>
            <a:prstGeom prst="ellipse">
              <a:avLst/>
            </a:prstGeom>
            <a:grpFill/>
            <a:ln>
              <a:solidFill>
                <a:schemeClr val="tx1">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90" name="Ellipse 89"/>
            <p:cNvSpPr/>
            <p:nvPr/>
          </p:nvSpPr>
          <p:spPr>
            <a:xfrm rot="7715987">
              <a:off x="6031054" y="1653535"/>
              <a:ext cx="432048" cy="72008"/>
            </a:xfrm>
            <a:prstGeom prst="ellipse">
              <a:avLst/>
            </a:prstGeom>
            <a:grpFill/>
            <a:ln>
              <a:solidFill>
                <a:schemeClr val="tx1">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91" name="Ellipse 90"/>
            <p:cNvSpPr/>
            <p:nvPr/>
          </p:nvSpPr>
          <p:spPr>
            <a:xfrm rot="3313754">
              <a:off x="6530551" y="1660229"/>
              <a:ext cx="432048" cy="72008"/>
            </a:xfrm>
            <a:prstGeom prst="ellipse">
              <a:avLst/>
            </a:prstGeom>
            <a:grpFill/>
            <a:ln>
              <a:solidFill>
                <a:schemeClr val="tx1">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grpSp>
      <p:grpSp>
        <p:nvGrpSpPr>
          <p:cNvPr id="92" name="Gruppieren 14"/>
          <p:cNvGrpSpPr/>
          <p:nvPr/>
        </p:nvGrpSpPr>
        <p:grpSpPr>
          <a:xfrm>
            <a:off x="1074075" y="2132856"/>
            <a:ext cx="365896" cy="777530"/>
            <a:chOff x="1634007" y="645016"/>
            <a:chExt cx="864096" cy="1836204"/>
          </a:xfrm>
        </p:grpSpPr>
        <p:sp>
          <p:nvSpPr>
            <p:cNvPr id="93" name="Ellipse 92"/>
            <p:cNvSpPr/>
            <p:nvPr/>
          </p:nvSpPr>
          <p:spPr>
            <a:xfrm>
              <a:off x="1778023" y="645016"/>
              <a:ext cx="576064" cy="57606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94" name="Ellipse 93"/>
            <p:cNvSpPr/>
            <p:nvPr/>
          </p:nvSpPr>
          <p:spPr>
            <a:xfrm>
              <a:off x="1922039" y="1221080"/>
              <a:ext cx="288032" cy="122413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95" name="Ellipse 94"/>
            <p:cNvSpPr/>
            <p:nvPr/>
          </p:nvSpPr>
          <p:spPr>
            <a:xfrm>
              <a:off x="2066055" y="2409212"/>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96" name="Ellipse 95"/>
            <p:cNvSpPr/>
            <p:nvPr/>
          </p:nvSpPr>
          <p:spPr>
            <a:xfrm>
              <a:off x="1634007" y="2409212"/>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97" name="Ellipse 96"/>
            <p:cNvSpPr/>
            <p:nvPr/>
          </p:nvSpPr>
          <p:spPr>
            <a:xfrm rot="7715987">
              <a:off x="1580893" y="1605855"/>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98" name="Ellipse 97"/>
            <p:cNvSpPr/>
            <p:nvPr/>
          </p:nvSpPr>
          <p:spPr>
            <a:xfrm rot="3313754">
              <a:off x="2080390" y="1612549"/>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grpSp>
      <p:grpSp>
        <p:nvGrpSpPr>
          <p:cNvPr id="99" name="Gruppieren 21"/>
          <p:cNvGrpSpPr/>
          <p:nvPr/>
        </p:nvGrpSpPr>
        <p:grpSpPr>
          <a:xfrm>
            <a:off x="1397793" y="2132856"/>
            <a:ext cx="365896" cy="777530"/>
            <a:chOff x="6084168" y="692696"/>
            <a:chExt cx="864096" cy="1836204"/>
          </a:xfrm>
        </p:grpSpPr>
        <p:sp>
          <p:nvSpPr>
            <p:cNvPr id="100" name="Ellipse 99"/>
            <p:cNvSpPr/>
            <p:nvPr/>
          </p:nvSpPr>
          <p:spPr>
            <a:xfrm>
              <a:off x="6228184" y="692696"/>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101" name="Ellipse 100"/>
            <p:cNvSpPr/>
            <p:nvPr/>
          </p:nvSpPr>
          <p:spPr>
            <a:xfrm>
              <a:off x="6372200" y="1268760"/>
              <a:ext cx="288032" cy="12241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102" name="Ellipse 101"/>
            <p:cNvSpPr/>
            <p:nvPr/>
          </p:nvSpPr>
          <p:spPr>
            <a:xfrm>
              <a:off x="6516216" y="2456892"/>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103" name="Ellipse 102"/>
            <p:cNvSpPr/>
            <p:nvPr/>
          </p:nvSpPr>
          <p:spPr>
            <a:xfrm>
              <a:off x="6084168" y="2456892"/>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104" name="Ellipse 103"/>
            <p:cNvSpPr/>
            <p:nvPr/>
          </p:nvSpPr>
          <p:spPr>
            <a:xfrm rot="7715987">
              <a:off x="6031054" y="1653535"/>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105" name="Ellipse 104"/>
            <p:cNvSpPr/>
            <p:nvPr/>
          </p:nvSpPr>
          <p:spPr>
            <a:xfrm rot="3313754">
              <a:off x="6530551" y="1660229"/>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grpSp>
      <p:grpSp>
        <p:nvGrpSpPr>
          <p:cNvPr id="106" name="Gruppieren 28"/>
          <p:cNvGrpSpPr/>
          <p:nvPr/>
        </p:nvGrpSpPr>
        <p:grpSpPr>
          <a:xfrm>
            <a:off x="714036" y="2132856"/>
            <a:ext cx="365896" cy="777530"/>
            <a:chOff x="3851920" y="645016"/>
            <a:chExt cx="864096" cy="1836204"/>
          </a:xfrm>
        </p:grpSpPr>
        <p:sp>
          <p:nvSpPr>
            <p:cNvPr id="107" name="Ellipse 106"/>
            <p:cNvSpPr/>
            <p:nvPr/>
          </p:nvSpPr>
          <p:spPr>
            <a:xfrm>
              <a:off x="3995936" y="645016"/>
              <a:ext cx="576064" cy="57606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08" name="Ellipse 107"/>
            <p:cNvSpPr/>
            <p:nvPr/>
          </p:nvSpPr>
          <p:spPr>
            <a:xfrm>
              <a:off x="4139952" y="1221080"/>
              <a:ext cx="288032" cy="12241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09" name="Ellipse 108"/>
            <p:cNvSpPr/>
            <p:nvPr/>
          </p:nvSpPr>
          <p:spPr>
            <a:xfrm>
              <a:off x="4283968" y="2409212"/>
              <a:ext cx="43204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10" name="Ellipse 109"/>
            <p:cNvSpPr/>
            <p:nvPr/>
          </p:nvSpPr>
          <p:spPr>
            <a:xfrm>
              <a:off x="3851920" y="2409212"/>
              <a:ext cx="43204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11" name="Ellipse 110"/>
            <p:cNvSpPr/>
            <p:nvPr/>
          </p:nvSpPr>
          <p:spPr>
            <a:xfrm rot="7715987">
              <a:off x="3798806" y="1605855"/>
              <a:ext cx="43204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12" name="Ellipse 111"/>
            <p:cNvSpPr/>
            <p:nvPr/>
          </p:nvSpPr>
          <p:spPr>
            <a:xfrm rot="3313754">
              <a:off x="4298303" y="1612549"/>
              <a:ext cx="43204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xmlns="" val="158628309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par>
                                <p:cTn id="8" presetID="3"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3" presetClass="entr" presetSubtype="10" fill="hold" nodeType="withEffect">
                                  <p:stCondLst>
                                    <p:cond delay="0"/>
                                  </p:stCondLst>
                                  <p:childTnLst>
                                    <p:set>
                                      <p:cBhvr>
                                        <p:cTn id="12" dur="1" fill="hold">
                                          <p:stCondLst>
                                            <p:cond delay="0"/>
                                          </p:stCondLst>
                                        </p:cTn>
                                        <p:tgtEl>
                                          <p:spTgt spid="85"/>
                                        </p:tgtEl>
                                        <p:attrNameLst>
                                          <p:attrName>style.visibility</p:attrName>
                                        </p:attrNameLst>
                                      </p:cBhvr>
                                      <p:to>
                                        <p:strVal val="visible"/>
                                      </p:to>
                                    </p:set>
                                    <p:animEffect transition="in" filter="blinds(horizontal)">
                                      <p:cBhvr>
                                        <p:cTn id="13" dur="500"/>
                                        <p:tgtEl>
                                          <p:spTgt spid="85"/>
                                        </p:tgtEl>
                                      </p:cBhvr>
                                    </p:animEffect>
                                  </p:childTnLst>
                                </p:cTn>
                              </p:par>
                              <p:par>
                                <p:cTn id="14" presetID="3" presetClass="entr" presetSubtype="10" fill="hold" nodeType="withEffect">
                                  <p:stCondLst>
                                    <p:cond delay="0"/>
                                  </p:stCondLst>
                                  <p:childTnLst>
                                    <p:set>
                                      <p:cBhvr>
                                        <p:cTn id="15" dur="1" fill="hold">
                                          <p:stCondLst>
                                            <p:cond delay="0"/>
                                          </p:stCondLst>
                                        </p:cTn>
                                        <p:tgtEl>
                                          <p:spTgt spid="92"/>
                                        </p:tgtEl>
                                        <p:attrNameLst>
                                          <p:attrName>style.visibility</p:attrName>
                                        </p:attrNameLst>
                                      </p:cBhvr>
                                      <p:to>
                                        <p:strVal val="visible"/>
                                      </p:to>
                                    </p:set>
                                    <p:animEffect transition="in" filter="blinds(horizontal)">
                                      <p:cBhvr>
                                        <p:cTn id="16" dur="500"/>
                                        <p:tgtEl>
                                          <p:spTgt spid="92"/>
                                        </p:tgtEl>
                                      </p:cBhvr>
                                    </p:animEffect>
                                  </p:childTnLst>
                                </p:cTn>
                              </p:par>
                              <p:par>
                                <p:cTn id="17" presetID="3" presetClass="entr" presetSubtype="10" fill="hold" nodeType="withEffect">
                                  <p:stCondLst>
                                    <p:cond delay="0"/>
                                  </p:stCondLst>
                                  <p:childTnLst>
                                    <p:set>
                                      <p:cBhvr>
                                        <p:cTn id="18" dur="1" fill="hold">
                                          <p:stCondLst>
                                            <p:cond delay="0"/>
                                          </p:stCondLst>
                                        </p:cTn>
                                        <p:tgtEl>
                                          <p:spTgt spid="99"/>
                                        </p:tgtEl>
                                        <p:attrNameLst>
                                          <p:attrName>style.visibility</p:attrName>
                                        </p:attrNameLst>
                                      </p:cBhvr>
                                      <p:to>
                                        <p:strVal val="visible"/>
                                      </p:to>
                                    </p:set>
                                    <p:animEffect transition="in" filter="blinds(horizontal)">
                                      <p:cBhvr>
                                        <p:cTn id="19" dur="500"/>
                                        <p:tgtEl>
                                          <p:spTgt spid="99"/>
                                        </p:tgtEl>
                                      </p:cBhvr>
                                    </p:animEffect>
                                  </p:childTnLst>
                                </p:cTn>
                              </p:par>
                              <p:par>
                                <p:cTn id="20" presetID="3" presetClass="entr" presetSubtype="10" fill="hold" nodeType="with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blinds(horizontal)">
                                      <p:cBhvr>
                                        <p:cTn id="22"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Hintergrund</a:t>
            </a:r>
            <a:endParaRPr lang="de-DE" dirty="0"/>
          </a:p>
        </p:txBody>
      </p:sp>
      <p:sp>
        <p:nvSpPr>
          <p:cNvPr id="3" name="Inhaltsplatzhalter 2"/>
          <p:cNvSpPr>
            <a:spLocks noGrp="1"/>
          </p:cNvSpPr>
          <p:nvPr>
            <p:ph idx="1"/>
          </p:nvPr>
        </p:nvSpPr>
        <p:spPr/>
        <p:txBody>
          <a:bodyPr>
            <a:normAutofit/>
          </a:bodyPr>
          <a:lstStyle/>
          <a:p>
            <a:r>
              <a:rPr lang="de-DE" dirty="0" smtClean="0"/>
              <a:t>SEPA </a:t>
            </a:r>
          </a:p>
          <a:p>
            <a:r>
              <a:rPr lang="de-DE" dirty="0" smtClean="0"/>
              <a:t>Eingabe -&gt; Verarbeitung -&gt; Ausgabe</a:t>
            </a:r>
          </a:p>
          <a:p>
            <a:r>
              <a:rPr lang="de-DE" dirty="0" smtClean="0"/>
              <a:t>Hohe Komplexität</a:t>
            </a:r>
          </a:p>
          <a:p>
            <a:r>
              <a:rPr lang="de-DE" dirty="0" smtClean="0"/>
              <a:t>Kompliziert umgesetzt</a:t>
            </a:r>
          </a:p>
          <a:p>
            <a:r>
              <a:rPr lang="de-DE" dirty="0" smtClean="0"/>
              <a:t>Viele unterschiedliche Programmierer (30)</a:t>
            </a:r>
          </a:p>
          <a:p>
            <a:r>
              <a:rPr lang="de-DE" dirty="0" smtClean="0"/>
              <a:t>Wenn man an der einen Stelle etwas schraubt, geht an einer anderen Stelle etwas kaputt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spect="1" noChangeArrowheads="1"/>
          </p:cNvSpPr>
          <p:nvPr>
            <p:ph type="title"/>
          </p:nvPr>
        </p:nvSpPr>
        <p:spPr/>
        <p:txBody>
          <a:bodyPr/>
          <a:lstStyle/>
          <a:p>
            <a:r>
              <a:rPr lang="de-DE" dirty="0" err="1" smtClean="0"/>
              <a:t>Functional</a:t>
            </a:r>
            <a:r>
              <a:rPr lang="de-DE" dirty="0" smtClean="0"/>
              <a:t> Unit</a:t>
            </a:r>
            <a:endParaRPr lang="de-DE" dirty="0"/>
          </a:p>
        </p:txBody>
      </p:sp>
      <p:sp>
        <p:nvSpPr>
          <p:cNvPr id="4" name="Textfeld 3"/>
          <p:cNvSpPr txBox="1"/>
          <p:nvPr/>
        </p:nvSpPr>
        <p:spPr>
          <a:xfrm>
            <a:off x="2031952" y="4030032"/>
            <a:ext cx="5780409" cy="1631216"/>
          </a:xfrm>
          <a:prstGeom prst="rect">
            <a:avLst/>
          </a:prstGeom>
          <a:noFill/>
        </p:spPr>
        <p:txBody>
          <a:bodyPr wrap="square" rtlCol="0">
            <a:spAutoFit/>
          </a:bodyPr>
          <a:lstStyle/>
          <a:p>
            <a:pPr marL="342900" indent="-342900">
              <a:buFont typeface="Wingdings" pitchFamily="2" charset="2"/>
              <a:buChar char="§"/>
            </a:pPr>
            <a:r>
              <a:rPr lang="de-DE" sz="2000" dirty="0" smtClean="0"/>
              <a:t>In sich abgeschlossene Fachlichkeit (spezialisiert)</a:t>
            </a:r>
          </a:p>
          <a:p>
            <a:pPr marL="342900" indent="-342900">
              <a:buFont typeface="Wingdings" pitchFamily="2" charset="2"/>
              <a:buChar char="§"/>
            </a:pPr>
            <a:r>
              <a:rPr lang="de-DE" sz="2000" dirty="0" smtClean="0"/>
              <a:t>Keine (direkten) Abhängigkeiten zu anderen FU!</a:t>
            </a:r>
          </a:p>
          <a:p>
            <a:pPr marL="342900" indent="-342900">
              <a:buFont typeface="Wingdings" pitchFamily="2" charset="2"/>
              <a:buChar char="§"/>
            </a:pPr>
            <a:r>
              <a:rPr lang="de-DE" sz="2000" dirty="0" smtClean="0"/>
              <a:t>Damit einfach </a:t>
            </a:r>
            <a:r>
              <a:rPr lang="de-DE" sz="2000" dirty="0" err="1" smtClean="0"/>
              <a:t>testbar</a:t>
            </a:r>
            <a:r>
              <a:rPr lang="de-DE" sz="2000" dirty="0" smtClean="0"/>
              <a:t> (keine FU ohne Test!)</a:t>
            </a:r>
          </a:p>
          <a:p>
            <a:pPr marL="342900" indent="-342900">
              <a:buFont typeface="Wingdings" pitchFamily="2" charset="2"/>
              <a:buChar char="§"/>
            </a:pPr>
            <a:r>
              <a:rPr lang="de-DE" sz="2000" dirty="0" smtClean="0"/>
              <a:t>Fachlich gruppiert (</a:t>
            </a:r>
            <a:r>
              <a:rPr lang="de-DE" sz="2000" dirty="0" err="1" smtClean="0"/>
              <a:t>Packaging</a:t>
            </a:r>
            <a:r>
              <a:rPr lang="de-DE" sz="2000" dirty="0" smtClean="0"/>
              <a:t>)</a:t>
            </a:r>
          </a:p>
          <a:p>
            <a:pPr marL="342900" indent="-342900">
              <a:buFont typeface="Wingdings" pitchFamily="2" charset="2"/>
              <a:buChar char="§"/>
            </a:pPr>
            <a:r>
              <a:rPr lang="de-DE" sz="2000" dirty="0" smtClean="0"/>
              <a:t>Folgen dem Single </a:t>
            </a:r>
            <a:r>
              <a:rPr lang="de-DE" sz="2000" dirty="0" err="1" smtClean="0"/>
              <a:t>Responsibility</a:t>
            </a:r>
            <a:r>
              <a:rPr lang="de-DE" sz="2000" dirty="0" smtClean="0"/>
              <a:t> Prinzip</a:t>
            </a:r>
            <a:endParaRPr lang="de-DE" sz="2000" dirty="0"/>
          </a:p>
        </p:txBody>
      </p:sp>
      <p:cxnSp>
        <p:nvCxnSpPr>
          <p:cNvPr id="15" name="Gerade Verbindung mit Pfeil 14"/>
          <p:cNvCxnSpPr>
            <a:endCxn id="28" idx="1"/>
          </p:cNvCxnSpPr>
          <p:nvPr/>
        </p:nvCxnSpPr>
        <p:spPr bwMode="auto">
          <a:xfrm>
            <a:off x="3140008" y="2490397"/>
            <a:ext cx="81153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4" name="Textfeld 23"/>
          <p:cNvSpPr txBox="1"/>
          <p:nvPr/>
        </p:nvSpPr>
        <p:spPr>
          <a:xfrm>
            <a:off x="2680024" y="2121066"/>
            <a:ext cx="684803" cy="369332"/>
          </a:xfrm>
          <a:prstGeom prst="rect">
            <a:avLst/>
          </a:prstGeom>
          <a:noFill/>
        </p:spPr>
        <p:txBody>
          <a:bodyPr wrap="none" rtlCol="0">
            <a:spAutoFit/>
          </a:bodyPr>
          <a:lstStyle/>
          <a:p>
            <a:r>
              <a:rPr lang="de-DE" dirty="0" smtClean="0"/>
              <a:t>Input</a:t>
            </a:r>
            <a:endParaRPr lang="de-DE" dirty="0"/>
          </a:p>
        </p:txBody>
      </p:sp>
      <p:sp>
        <p:nvSpPr>
          <p:cNvPr id="25" name="Textfeld 24"/>
          <p:cNvSpPr txBox="1"/>
          <p:nvPr/>
        </p:nvSpPr>
        <p:spPr>
          <a:xfrm>
            <a:off x="5632352" y="2124342"/>
            <a:ext cx="856325" cy="369332"/>
          </a:xfrm>
          <a:prstGeom prst="rect">
            <a:avLst/>
          </a:prstGeom>
          <a:noFill/>
        </p:spPr>
        <p:txBody>
          <a:bodyPr wrap="none" rtlCol="0">
            <a:spAutoFit/>
          </a:bodyPr>
          <a:lstStyle/>
          <a:p>
            <a:r>
              <a:rPr lang="de-DE" dirty="0" smtClean="0"/>
              <a:t>Output</a:t>
            </a:r>
            <a:endParaRPr lang="de-DE" dirty="0"/>
          </a:p>
        </p:txBody>
      </p:sp>
      <p:sp>
        <p:nvSpPr>
          <p:cNvPr id="27" name="Textfeld 26"/>
          <p:cNvSpPr txBox="1"/>
          <p:nvPr/>
        </p:nvSpPr>
        <p:spPr>
          <a:xfrm>
            <a:off x="4024459" y="2209248"/>
            <a:ext cx="1233030" cy="553998"/>
          </a:xfrm>
          <a:prstGeom prst="rect">
            <a:avLst/>
          </a:prstGeom>
          <a:noFill/>
        </p:spPr>
        <p:txBody>
          <a:bodyPr wrap="none" rtlCol="0">
            <a:spAutoFit/>
          </a:bodyPr>
          <a:lstStyle/>
          <a:p>
            <a:r>
              <a:rPr lang="de-DE" sz="1200" dirty="0" smtClean="0">
                <a:solidFill>
                  <a:schemeClr val="bg1"/>
                </a:solidFill>
              </a:rPr>
              <a:t>(</a:t>
            </a:r>
            <a:r>
              <a:rPr lang="de-DE" sz="1200" dirty="0" err="1" smtClean="0">
                <a:solidFill>
                  <a:schemeClr val="bg1"/>
                </a:solidFill>
              </a:rPr>
              <a:t>Functional</a:t>
            </a:r>
            <a:r>
              <a:rPr lang="de-DE" sz="1200" dirty="0" smtClean="0">
                <a:solidFill>
                  <a:schemeClr val="bg1"/>
                </a:solidFill>
              </a:rPr>
              <a:t> Unit)</a:t>
            </a:r>
            <a:endParaRPr lang="de-DE" sz="1200" dirty="0">
              <a:solidFill>
                <a:schemeClr val="bg1"/>
              </a:solidFill>
            </a:endParaRPr>
          </a:p>
          <a:p>
            <a:pPr algn="ctr"/>
            <a:r>
              <a:rPr lang="de-DE" dirty="0" smtClean="0">
                <a:solidFill>
                  <a:schemeClr val="bg1"/>
                </a:solidFill>
              </a:rPr>
              <a:t>FU</a:t>
            </a:r>
            <a:endParaRPr lang="de-DE" dirty="0">
              <a:solidFill>
                <a:schemeClr val="bg1"/>
              </a:solidFill>
            </a:endParaRPr>
          </a:p>
        </p:txBody>
      </p:sp>
      <p:sp>
        <p:nvSpPr>
          <p:cNvPr id="28" name="Abgerundetes Rechteck 27"/>
          <p:cNvSpPr/>
          <p:nvPr/>
        </p:nvSpPr>
        <p:spPr>
          <a:xfrm>
            <a:off x="3951539" y="1839826"/>
            <a:ext cx="1439873" cy="13011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dirty="0" smtClean="0"/>
              <a:t>FU</a:t>
            </a:r>
            <a:endParaRPr lang="de-DE" dirty="0"/>
          </a:p>
        </p:txBody>
      </p:sp>
      <p:pic>
        <p:nvPicPr>
          <p:cNvPr id="14" name="Picture 2" descr="C:\Users\xck902r\AppData\Local\Microsoft\Windows\Temporary Internet Files\Content.IE5\APNTNU08\MC900428061[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55976" y="2348882"/>
            <a:ext cx="582466" cy="41703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uppieren 21"/>
          <p:cNvGrpSpPr/>
          <p:nvPr/>
        </p:nvGrpSpPr>
        <p:grpSpPr>
          <a:xfrm>
            <a:off x="2267745" y="1700808"/>
            <a:ext cx="365896" cy="777530"/>
            <a:chOff x="6084168" y="692696"/>
            <a:chExt cx="864096" cy="1836204"/>
          </a:xfrm>
          <a:solidFill>
            <a:schemeClr val="bg1">
              <a:lumMod val="75000"/>
            </a:schemeClr>
          </a:solidFill>
        </p:grpSpPr>
        <p:sp>
          <p:nvSpPr>
            <p:cNvPr id="44" name="Ellipse 43"/>
            <p:cNvSpPr/>
            <p:nvPr/>
          </p:nvSpPr>
          <p:spPr>
            <a:xfrm>
              <a:off x="6228184" y="692696"/>
              <a:ext cx="576064" cy="576064"/>
            </a:xfrm>
            <a:prstGeom prst="ellipse">
              <a:avLst/>
            </a:prstGeom>
            <a:grpFill/>
            <a:ln>
              <a:solidFill>
                <a:schemeClr val="tx1">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45" name="Ellipse 44"/>
            <p:cNvSpPr/>
            <p:nvPr/>
          </p:nvSpPr>
          <p:spPr>
            <a:xfrm>
              <a:off x="6372200" y="1268760"/>
              <a:ext cx="288032" cy="1224136"/>
            </a:xfrm>
            <a:prstGeom prst="ellipse">
              <a:avLst/>
            </a:prstGeom>
            <a:grpFill/>
            <a:ln>
              <a:solidFill>
                <a:schemeClr val="tx1">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46" name="Ellipse 45"/>
            <p:cNvSpPr/>
            <p:nvPr/>
          </p:nvSpPr>
          <p:spPr>
            <a:xfrm>
              <a:off x="6516216" y="2456892"/>
              <a:ext cx="432048" cy="72008"/>
            </a:xfrm>
            <a:prstGeom prst="ellipse">
              <a:avLst/>
            </a:prstGeom>
            <a:grpFill/>
            <a:ln>
              <a:solidFill>
                <a:schemeClr val="tx1">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47" name="Ellipse 46"/>
            <p:cNvSpPr/>
            <p:nvPr/>
          </p:nvSpPr>
          <p:spPr>
            <a:xfrm>
              <a:off x="6084168" y="2456892"/>
              <a:ext cx="432048" cy="72008"/>
            </a:xfrm>
            <a:prstGeom prst="ellipse">
              <a:avLst/>
            </a:prstGeom>
            <a:grpFill/>
            <a:ln>
              <a:solidFill>
                <a:schemeClr val="tx1">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48" name="Ellipse 47"/>
            <p:cNvSpPr/>
            <p:nvPr/>
          </p:nvSpPr>
          <p:spPr>
            <a:xfrm rot="7715987">
              <a:off x="6031054" y="1653535"/>
              <a:ext cx="432048" cy="72008"/>
            </a:xfrm>
            <a:prstGeom prst="ellipse">
              <a:avLst/>
            </a:prstGeom>
            <a:grpFill/>
            <a:ln>
              <a:solidFill>
                <a:schemeClr val="tx1">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49" name="Ellipse 48"/>
            <p:cNvSpPr/>
            <p:nvPr/>
          </p:nvSpPr>
          <p:spPr>
            <a:xfrm rot="3313754">
              <a:off x="6530551" y="1660229"/>
              <a:ext cx="432048" cy="72008"/>
            </a:xfrm>
            <a:prstGeom prst="ellipse">
              <a:avLst/>
            </a:prstGeom>
            <a:grpFill/>
            <a:ln>
              <a:solidFill>
                <a:schemeClr val="tx1">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grpSp>
      <p:grpSp>
        <p:nvGrpSpPr>
          <p:cNvPr id="3" name="Gruppieren 21"/>
          <p:cNvGrpSpPr/>
          <p:nvPr/>
        </p:nvGrpSpPr>
        <p:grpSpPr>
          <a:xfrm>
            <a:off x="6516216" y="1700808"/>
            <a:ext cx="365896" cy="777530"/>
            <a:chOff x="6084168" y="692696"/>
            <a:chExt cx="864096" cy="1836204"/>
          </a:xfrm>
          <a:solidFill>
            <a:schemeClr val="bg1">
              <a:lumMod val="95000"/>
            </a:schemeClr>
          </a:solidFill>
        </p:grpSpPr>
        <p:sp>
          <p:nvSpPr>
            <p:cNvPr id="86" name="Ellipse 85"/>
            <p:cNvSpPr/>
            <p:nvPr/>
          </p:nvSpPr>
          <p:spPr>
            <a:xfrm>
              <a:off x="6228184" y="692696"/>
              <a:ext cx="576064" cy="576064"/>
            </a:xfrm>
            <a:prstGeom prst="ellipse">
              <a:avLst/>
            </a:prstGeom>
            <a:grpFill/>
            <a:ln>
              <a:solidFill>
                <a:schemeClr val="tx1">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87" name="Ellipse 86"/>
            <p:cNvSpPr/>
            <p:nvPr/>
          </p:nvSpPr>
          <p:spPr>
            <a:xfrm>
              <a:off x="6372200" y="1268760"/>
              <a:ext cx="288032" cy="1224136"/>
            </a:xfrm>
            <a:prstGeom prst="ellipse">
              <a:avLst/>
            </a:prstGeom>
            <a:grpFill/>
            <a:ln>
              <a:solidFill>
                <a:schemeClr val="tx1">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88" name="Ellipse 87"/>
            <p:cNvSpPr/>
            <p:nvPr/>
          </p:nvSpPr>
          <p:spPr>
            <a:xfrm>
              <a:off x="6516216" y="2456892"/>
              <a:ext cx="432048" cy="72008"/>
            </a:xfrm>
            <a:prstGeom prst="ellipse">
              <a:avLst/>
            </a:prstGeom>
            <a:grpFill/>
            <a:ln>
              <a:solidFill>
                <a:schemeClr val="tx1">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89" name="Ellipse 88"/>
            <p:cNvSpPr/>
            <p:nvPr/>
          </p:nvSpPr>
          <p:spPr>
            <a:xfrm>
              <a:off x="6084168" y="2456892"/>
              <a:ext cx="432048" cy="72008"/>
            </a:xfrm>
            <a:prstGeom prst="ellipse">
              <a:avLst/>
            </a:prstGeom>
            <a:grpFill/>
            <a:ln>
              <a:solidFill>
                <a:schemeClr val="tx1">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90" name="Ellipse 89"/>
            <p:cNvSpPr/>
            <p:nvPr/>
          </p:nvSpPr>
          <p:spPr>
            <a:xfrm rot="7715987">
              <a:off x="6031054" y="1653535"/>
              <a:ext cx="432048" cy="72008"/>
            </a:xfrm>
            <a:prstGeom prst="ellipse">
              <a:avLst/>
            </a:prstGeom>
            <a:grpFill/>
            <a:ln>
              <a:solidFill>
                <a:schemeClr val="tx1">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91" name="Ellipse 90"/>
            <p:cNvSpPr/>
            <p:nvPr/>
          </p:nvSpPr>
          <p:spPr>
            <a:xfrm rot="3313754">
              <a:off x="6530551" y="1660229"/>
              <a:ext cx="432048" cy="72008"/>
            </a:xfrm>
            <a:prstGeom prst="ellipse">
              <a:avLst/>
            </a:prstGeom>
            <a:grpFill/>
            <a:ln>
              <a:solidFill>
                <a:schemeClr val="tx1">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grpSp>
      <p:grpSp>
        <p:nvGrpSpPr>
          <p:cNvPr id="5" name="Gruppieren 14"/>
          <p:cNvGrpSpPr/>
          <p:nvPr/>
        </p:nvGrpSpPr>
        <p:grpSpPr>
          <a:xfrm>
            <a:off x="1074075" y="2132856"/>
            <a:ext cx="365896" cy="777530"/>
            <a:chOff x="1634007" y="645016"/>
            <a:chExt cx="864096" cy="1836204"/>
          </a:xfrm>
        </p:grpSpPr>
        <p:sp>
          <p:nvSpPr>
            <p:cNvPr id="93" name="Ellipse 92"/>
            <p:cNvSpPr/>
            <p:nvPr/>
          </p:nvSpPr>
          <p:spPr>
            <a:xfrm>
              <a:off x="1778023" y="645016"/>
              <a:ext cx="576064" cy="57606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94" name="Ellipse 93"/>
            <p:cNvSpPr/>
            <p:nvPr/>
          </p:nvSpPr>
          <p:spPr>
            <a:xfrm>
              <a:off x="1922039" y="1221080"/>
              <a:ext cx="288032" cy="122413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95" name="Ellipse 94"/>
            <p:cNvSpPr/>
            <p:nvPr/>
          </p:nvSpPr>
          <p:spPr>
            <a:xfrm>
              <a:off x="2066055" y="2409212"/>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96" name="Ellipse 95"/>
            <p:cNvSpPr/>
            <p:nvPr/>
          </p:nvSpPr>
          <p:spPr>
            <a:xfrm>
              <a:off x="1634007" y="2409212"/>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97" name="Ellipse 96"/>
            <p:cNvSpPr/>
            <p:nvPr/>
          </p:nvSpPr>
          <p:spPr>
            <a:xfrm rot="7715987">
              <a:off x="1580893" y="1605855"/>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98" name="Ellipse 97"/>
            <p:cNvSpPr/>
            <p:nvPr/>
          </p:nvSpPr>
          <p:spPr>
            <a:xfrm rot="3313754">
              <a:off x="2080390" y="1612549"/>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grpSp>
      <p:grpSp>
        <p:nvGrpSpPr>
          <p:cNvPr id="6" name="Gruppieren 21"/>
          <p:cNvGrpSpPr/>
          <p:nvPr/>
        </p:nvGrpSpPr>
        <p:grpSpPr>
          <a:xfrm>
            <a:off x="1397793" y="2132856"/>
            <a:ext cx="365896" cy="777530"/>
            <a:chOff x="6084168" y="692696"/>
            <a:chExt cx="864096" cy="1836204"/>
          </a:xfrm>
        </p:grpSpPr>
        <p:sp>
          <p:nvSpPr>
            <p:cNvPr id="100" name="Ellipse 99"/>
            <p:cNvSpPr/>
            <p:nvPr/>
          </p:nvSpPr>
          <p:spPr>
            <a:xfrm>
              <a:off x="6228184" y="692696"/>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101" name="Ellipse 100"/>
            <p:cNvSpPr/>
            <p:nvPr/>
          </p:nvSpPr>
          <p:spPr>
            <a:xfrm>
              <a:off x="6372200" y="1268760"/>
              <a:ext cx="288032" cy="12241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102" name="Ellipse 101"/>
            <p:cNvSpPr/>
            <p:nvPr/>
          </p:nvSpPr>
          <p:spPr>
            <a:xfrm>
              <a:off x="6516216" y="2456892"/>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103" name="Ellipse 102"/>
            <p:cNvSpPr/>
            <p:nvPr/>
          </p:nvSpPr>
          <p:spPr>
            <a:xfrm>
              <a:off x="6084168" y="2456892"/>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104" name="Ellipse 103"/>
            <p:cNvSpPr/>
            <p:nvPr/>
          </p:nvSpPr>
          <p:spPr>
            <a:xfrm rot="7715987">
              <a:off x="6031054" y="1653535"/>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105" name="Ellipse 104"/>
            <p:cNvSpPr/>
            <p:nvPr/>
          </p:nvSpPr>
          <p:spPr>
            <a:xfrm rot="3313754">
              <a:off x="6530551" y="1660229"/>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grpSp>
      <p:grpSp>
        <p:nvGrpSpPr>
          <p:cNvPr id="7" name="Gruppieren 28"/>
          <p:cNvGrpSpPr/>
          <p:nvPr/>
        </p:nvGrpSpPr>
        <p:grpSpPr>
          <a:xfrm>
            <a:off x="714036" y="2132856"/>
            <a:ext cx="365896" cy="777530"/>
            <a:chOff x="3851920" y="645016"/>
            <a:chExt cx="864096" cy="1836204"/>
          </a:xfrm>
        </p:grpSpPr>
        <p:sp>
          <p:nvSpPr>
            <p:cNvPr id="107" name="Ellipse 106"/>
            <p:cNvSpPr/>
            <p:nvPr/>
          </p:nvSpPr>
          <p:spPr>
            <a:xfrm>
              <a:off x="3995936" y="645016"/>
              <a:ext cx="576064" cy="57606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08" name="Ellipse 107"/>
            <p:cNvSpPr/>
            <p:nvPr/>
          </p:nvSpPr>
          <p:spPr>
            <a:xfrm>
              <a:off x="4139952" y="1221080"/>
              <a:ext cx="288032" cy="12241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09" name="Ellipse 108"/>
            <p:cNvSpPr/>
            <p:nvPr/>
          </p:nvSpPr>
          <p:spPr>
            <a:xfrm>
              <a:off x="4283968" y="2409212"/>
              <a:ext cx="43204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10" name="Ellipse 109"/>
            <p:cNvSpPr/>
            <p:nvPr/>
          </p:nvSpPr>
          <p:spPr>
            <a:xfrm>
              <a:off x="3851920" y="2409212"/>
              <a:ext cx="43204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11" name="Ellipse 110"/>
            <p:cNvSpPr/>
            <p:nvPr/>
          </p:nvSpPr>
          <p:spPr>
            <a:xfrm rot="7715987">
              <a:off x="3798806" y="1605855"/>
              <a:ext cx="43204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12" name="Ellipse 111"/>
            <p:cNvSpPr/>
            <p:nvPr/>
          </p:nvSpPr>
          <p:spPr>
            <a:xfrm rot="3313754">
              <a:off x="4298303" y="1612549"/>
              <a:ext cx="43204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grpSp>
      <p:cxnSp>
        <p:nvCxnSpPr>
          <p:cNvPr id="50" name="Gerade Verbindung mit Pfeil 49"/>
          <p:cNvCxnSpPr/>
          <p:nvPr/>
        </p:nvCxnSpPr>
        <p:spPr bwMode="auto">
          <a:xfrm>
            <a:off x="5410388" y="2852936"/>
            <a:ext cx="81153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51" name="Gerade Verbindung mit Pfeil 50"/>
          <p:cNvCxnSpPr/>
          <p:nvPr/>
        </p:nvCxnSpPr>
        <p:spPr bwMode="auto">
          <a:xfrm>
            <a:off x="3131840" y="2852936"/>
            <a:ext cx="81153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52" name="Gerade Verbindung mit Pfeil 51"/>
          <p:cNvCxnSpPr/>
          <p:nvPr/>
        </p:nvCxnSpPr>
        <p:spPr bwMode="auto">
          <a:xfrm>
            <a:off x="3131840" y="2132856"/>
            <a:ext cx="81153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53" name="Gerade Verbindung mit Pfeil 52"/>
          <p:cNvCxnSpPr/>
          <p:nvPr/>
        </p:nvCxnSpPr>
        <p:spPr bwMode="auto">
          <a:xfrm>
            <a:off x="5410388" y="2132856"/>
            <a:ext cx="81153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pic>
        <p:nvPicPr>
          <p:cNvPr id="1027" name="Picture 3" descr="C:\Users\Robin\AppData\Local\Microsoft\Windows\INetCache\IE\RUB06Z5J\MC900348939[1].wmf"/>
          <p:cNvPicPr>
            <a:picLocks noChangeAspect="1" noChangeArrowheads="1"/>
          </p:cNvPicPr>
          <p:nvPr/>
        </p:nvPicPr>
        <p:blipFill>
          <a:blip r:embed="rId4" cstate="print"/>
          <a:srcRect/>
          <a:stretch>
            <a:fillRect/>
          </a:stretch>
        </p:blipFill>
        <p:spPr bwMode="auto">
          <a:xfrm>
            <a:off x="1979712" y="3212976"/>
            <a:ext cx="1051868" cy="144016"/>
          </a:xfrm>
          <a:prstGeom prst="rect">
            <a:avLst/>
          </a:prstGeom>
          <a:noFill/>
        </p:spPr>
      </p:pic>
      <p:pic>
        <p:nvPicPr>
          <p:cNvPr id="1028" name="Picture 4" descr="C:\Users\Robin\AppData\Local\Microsoft\Windows\INetCache\IE\LP72WFNC\MC900348851[1].wmf"/>
          <p:cNvPicPr>
            <a:picLocks noChangeAspect="1" noChangeArrowheads="1"/>
          </p:cNvPicPr>
          <p:nvPr/>
        </p:nvPicPr>
        <p:blipFill>
          <a:blip r:embed="rId5" cstate="print"/>
          <a:srcRect/>
          <a:stretch>
            <a:fillRect/>
          </a:stretch>
        </p:blipFill>
        <p:spPr bwMode="auto">
          <a:xfrm>
            <a:off x="2051720" y="2564904"/>
            <a:ext cx="822275" cy="576235"/>
          </a:xfrm>
          <a:prstGeom prst="rect">
            <a:avLst/>
          </a:prstGeom>
          <a:noFill/>
        </p:spPr>
      </p:pic>
      <p:pic>
        <p:nvPicPr>
          <p:cNvPr id="1035" name="Picture 11" descr="C:\Users\Robin\AppData\Local\Microsoft\Windows\INetCache\IE\2Q7675D1\MC900013130[1].wmf"/>
          <p:cNvPicPr>
            <a:picLocks noChangeAspect="1" noChangeArrowheads="1"/>
          </p:cNvPicPr>
          <p:nvPr/>
        </p:nvPicPr>
        <p:blipFill>
          <a:blip r:embed="rId6" cstate="print"/>
          <a:srcRect/>
          <a:stretch>
            <a:fillRect/>
          </a:stretch>
        </p:blipFill>
        <p:spPr bwMode="auto">
          <a:xfrm>
            <a:off x="6486064" y="2636912"/>
            <a:ext cx="415900" cy="633909"/>
          </a:xfrm>
          <a:prstGeom prst="rect">
            <a:avLst/>
          </a:prstGeom>
          <a:noFill/>
        </p:spPr>
      </p:pic>
    </p:spTree>
    <p:extLst>
      <p:ext uri="{BB962C8B-B14F-4D97-AF65-F5344CB8AC3E}">
        <p14:creationId xmlns:p14="http://schemas.microsoft.com/office/powerpoint/2010/main" xmlns="" val="158628309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spect="1" noChangeArrowheads="1"/>
          </p:cNvSpPr>
          <p:nvPr>
            <p:ph type="title"/>
          </p:nvPr>
        </p:nvSpPr>
        <p:spPr/>
        <p:txBody>
          <a:bodyPr/>
          <a:lstStyle/>
          <a:p>
            <a:r>
              <a:rPr lang="de-DE" dirty="0" smtClean="0"/>
              <a:t>Flow </a:t>
            </a:r>
            <a:r>
              <a:rPr lang="de-DE" dirty="0" err="1" smtClean="0"/>
              <a:t>Based</a:t>
            </a:r>
            <a:r>
              <a:rPr lang="de-DE" dirty="0" smtClean="0"/>
              <a:t> </a:t>
            </a:r>
            <a:r>
              <a:rPr lang="de-DE" dirty="0" err="1" smtClean="0"/>
              <a:t>Programming</a:t>
            </a:r>
            <a:endParaRPr lang="de-DE" dirty="0"/>
          </a:p>
        </p:txBody>
      </p:sp>
      <p:cxnSp>
        <p:nvCxnSpPr>
          <p:cNvPr id="20" name="Gerade Verbindung mit Pfeil 19"/>
          <p:cNvCxnSpPr/>
          <p:nvPr/>
        </p:nvCxnSpPr>
        <p:spPr bwMode="auto">
          <a:xfrm flipV="1">
            <a:off x="7803208" y="3975514"/>
            <a:ext cx="657225" cy="1"/>
          </a:xfrm>
          <a:prstGeom prst="straightConnector1">
            <a:avLst/>
          </a:prstGeom>
          <a:solidFill>
            <a:schemeClr val="bg1"/>
          </a:solidFill>
          <a:ln w="9525" cap="flat" cmpd="sng" algn="ctr">
            <a:solidFill>
              <a:schemeClr val="bg2"/>
            </a:solidFill>
            <a:prstDash val="solid"/>
            <a:round/>
            <a:headEnd type="none" w="med" len="med"/>
            <a:tailEnd type="arrow"/>
          </a:ln>
          <a:effectLst/>
        </p:spPr>
      </p:cxnSp>
      <p:sp>
        <p:nvSpPr>
          <p:cNvPr id="13" name="Textfeld 12"/>
          <p:cNvSpPr txBox="1"/>
          <p:nvPr/>
        </p:nvSpPr>
        <p:spPr>
          <a:xfrm>
            <a:off x="1400153" y="4959172"/>
            <a:ext cx="6398469" cy="1323439"/>
          </a:xfrm>
          <a:prstGeom prst="rect">
            <a:avLst/>
          </a:prstGeom>
          <a:noFill/>
        </p:spPr>
        <p:txBody>
          <a:bodyPr wrap="square" rtlCol="0">
            <a:spAutoFit/>
          </a:bodyPr>
          <a:lstStyle/>
          <a:p>
            <a:pPr marL="342900" indent="-342900">
              <a:buFont typeface="Wingdings" panose="05000000000000000000" pitchFamily="2" charset="2"/>
              <a:buChar char="§"/>
            </a:pPr>
            <a:r>
              <a:rPr lang="de-DE" sz="2000" dirty="0" smtClean="0">
                <a:sym typeface="Wingdings" pitchFamily="2" charset="2"/>
              </a:rPr>
              <a:t>Trennung von Ablaufsteuerung (Integration) und fachlicher Logik (Operation)</a:t>
            </a:r>
          </a:p>
          <a:p>
            <a:pPr marL="342900" indent="-342900">
              <a:buFont typeface="Wingdings" panose="05000000000000000000" pitchFamily="2" charset="2"/>
              <a:buChar char="§"/>
            </a:pPr>
            <a:r>
              <a:rPr lang="de-DE" sz="2000" dirty="0" smtClean="0">
                <a:sym typeface="Wingdings" pitchFamily="2" charset="2"/>
              </a:rPr>
              <a:t>Integration im Flow</a:t>
            </a:r>
          </a:p>
          <a:p>
            <a:pPr marL="342900" indent="-342900">
              <a:buFont typeface="Wingdings" panose="05000000000000000000" pitchFamily="2" charset="2"/>
              <a:buChar char="§"/>
            </a:pPr>
            <a:r>
              <a:rPr lang="de-DE" sz="2000" dirty="0" smtClean="0">
                <a:sym typeface="Wingdings" pitchFamily="2" charset="2"/>
              </a:rPr>
              <a:t>Operationen in den FU</a:t>
            </a:r>
            <a:endParaRPr lang="de-DE" sz="2000" dirty="0" smtClean="0"/>
          </a:p>
        </p:txBody>
      </p:sp>
      <p:sp>
        <p:nvSpPr>
          <p:cNvPr id="22" name="Geschweifte Klammer links 21"/>
          <p:cNvSpPr/>
          <p:nvPr/>
        </p:nvSpPr>
        <p:spPr bwMode="auto">
          <a:xfrm rot="5400000">
            <a:off x="4258924" y="-56685"/>
            <a:ext cx="460327" cy="6279569"/>
          </a:xfrm>
          <a:prstGeom prst="leftBrace">
            <a:avLst>
              <a:gd name="adj1" fmla="val 140096"/>
              <a:gd name="adj2" fmla="val 52492"/>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smtClean="0">
              <a:ln>
                <a:noFill/>
              </a:ln>
              <a:solidFill>
                <a:schemeClr val="tx1"/>
              </a:solidFill>
              <a:effectLst/>
              <a:latin typeface="Arial" pitchFamily="34" charset="0"/>
            </a:endParaRPr>
          </a:p>
        </p:txBody>
      </p:sp>
      <p:sp>
        <p:nvSpPr>
          <p:cNvPr id="24" name="Ellipse 23"/>
          <p:cNvSpPr/>
          <p:nvPr/>
        </p:nvSpPr>
        <p:spPr bwMode="auto">
          <a:xfrm>
            <a:off x="3409582" y="1336000"/>
            <a:ext cx="1677636" cy="1228725"/>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dirty="0" smtClean="0">
                <a:ln>
                  <a:noFill/>
                </a:ln>
                <a:solidFill>
                  <a:schemeClr val="bg1"/>
                </a:solidFill>
                <a:effectLst/>
                <a:latin typeface="Arial" pitchFamily="34" charset="0"/>
              </a:rPr>
              <a:t>Flow</a:t>
            </a:r>
          </a:p>
        </p:txBody>
      </p:sp>
      <p:cxnSp>
        <p:nvCxnSpPr>
          <p:cNvPr id="25" name="Gerade Verbindung mit Pfeil 24"/>
          <p:cNvCxnSpPr>
            <a:endCxn id="24" idx="2"/>
          </p:cNvCxnSpPr>
          <p:nvPr/>
        </p:nvCxnSpPr>
        <p:spPr bwMode="auto">
          <a:xfrm>
            <a:off x="2582126" y="1950362"/>
            <a:ext cx="827457" cy="1"/>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1" name="Gerade Verbindung mit Pfeil 20"/>
          <p:cNvCxnSpPr/>
          <p:nvPr/>
        </p:nvCxnSpPr>
        <p:spPr bwMode="auto">
          <a:xfrm>
            <a:off x="5108213" y="1950362"/>
            <a:ext cx="827457" cy="1"/>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7" name="Gerade Verbindung mit Pfeil 26"/>
          <p:cNvCxnSpPr/>
          <p:nvPr/>
        </p:nvCxnSpPr>
        <p:spPr bwMode="auto">
          <a:xfrm>
            <a:off x="804798" y="4007561"/>
            <a:ext cx="781050" cy="1"/>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8" name="Abgerundetes Rechteck 27"/>
          <p:cNvSpPr/>
          <p:nvPr/>
        </p:nvSpPr>
        <p:spPr>
          <a:xfrm>
            <a:off x="1585829" y="3356992"/>
            <a:ext cx="1439873" cy="13011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FU</a:t>
            </a:r>
            <a:endParaRPr lang="de-DE" dirty="0"/>
          </a:p>
        </p:txBody>
      </p:sp>
      <p:cxnSp>
        <p:nvCxnSpPr>
          <p:cNvPr id="29" name="Gerade Verbindung mit Pfeil 28"/>
          <p:cNvCxnSpPr/>
          <p:nvPr/>
        </p:nvCxnSpPr>
        <p:spPr bwMode="auto">
          <a:xfrm>
            <a:off x="3026485" y="4007562"/>
            <a:ext cx="781050" cy="1"/>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1" name="Abgerundetes Rechteck 30"/>
          <p:cNvSpPr/>
          <p:nvPr/>
        </p:nvSpPr>
        <p:spPr>
          <a:xfrm>
            <a:off x="3807536" y="3356992"/>
            <a:ext cx="1439873" cy="13011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FU</a:t>
            </a:r>
            <a:endParaRPr lang="de-DE" dirty="0"/>
          </a:p>
        </p:txBody>
      </p:sp>
      <p:cxnSp>
        <p:nvCxnSpPr>
          <p:cNvPr id="32" name="Gerade Verbindung mit Pfeil 31"/>
          <p:cNvCxnSpPr/>
          <p:nvPr/>
        </p:nvCxnSpPr>
        <p:spPr bwMode="auto">
          <a:xfrm>
            <a:off x="5248192" y="4007562"/>
            <a:ext cx="781050" cy="1"/>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4" name="Abgerundetes Rechteck 33"/>
          <p:cNvSpPr/>
          <p:nvPr/>
        </p:nvSpPr>
        <p:spPr>
          <a:xfrm>
            <a:off x="6039784" y="3356992"/>
            <a:ext cx="1439873" cy="13011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FU</a:t>
            </a:r>
            <a:endParaRPr lang="de-DE" dirty="0"/>
          </a:p>
        </p:txBody>
      </p:sp>
      <p:cxnSp>
        <p:nvCxnSpPr>
          <p:cNvPr id="35" name="Gerade Verbindung mit Pfeil 34"/>
          <p:cNvCxnSpPr/>
          <p:nvPr/>
        </p:nvCxnSpPr>
        <p:spPr bwMode="auto">
          <a:xfrm>
            <a:off x="7480440" y="4007562"/>
            <a:ext cx="781050" cy="1"/>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 val="164131127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Wie sieht das in der Praxis aus?</a:t>
            </a:r>
            <a:endParaRPr lang="de-DE" dirty="0"/>
          </a:p>
        </p:txBody>
      </p:sp>
      <p:sp>
        <p:nvSpPr>
          <p:cNvPr id="4" name="Ellipse 3"/>
          <p:cNvSpPr/>
          <p:nvPr/>
        </p:nvSpPr>
        <p:spPr>
          <a:xfrm>
            <a:off x="1403648" y="1916832"/>
            <a:ext cx="172819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FLOW A</a:t>
            </a:r>
            <a:endParaRPr lang="de-DE" dirty="0"/>
          </a:p>
        </p:txBody>
      </p:sp>
      <p:sp>
        <p:nvSpPr>
          <p:cNvPr id="5" name="Ellipse 4"/>
          <p:cNvSpPr/>
          <p:nvPr/>
        </p:nvSpPr>
        <p:spPr>
          <a:xfrm>
            <a:off x="5724128" y="1916832"/>
            <a:ext cx="172819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FLOW B</a:t>
            </a:r>
            <a:endParaRPr lang="de-DE" dirty="0"/>
          </a:p>
        </p:txBody>
      </p:sp>
      <p:sp>
        <p:nvSpPr>
          <p:cNvPr id="6" name="Ellipse 5"/>
          <p:cNvSpPr/>
          <p:nvPr/>
        </p:nvSpPr>
        <p:spPr>
          <a:xfrm>
            <a:off x="2267744" y="3356992"/>
            <a:ext cx="172819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FLOW C</a:t>
            </a:r>
            <a:endParaRPr lang="de-DE" dirty="0"/>
          </a:p>
        </p:txBody>
      </p:sp>
      <p:sp>
        <p:nvSpPr>
          <p:cNvPr id="7" name="Ellipse 6"/>
          <p:cNvSpPr/>
          <p:nvPr/>
        </p:nvSpPr>
        <p:spPr>
          <a:xfrm>
            <a:off x="6948264" y="3356992"/>
            <a:ext cx="1656184" cy="648072"/>
          </a:xfrm>
          <a:prstGeom prst="ellipse">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de-DE" dirty="0" smtClean="0"/>
              <a:t>FLOW E</a:t>
            </a:r>
            <a:endParaRPr lang="de-DE" dirty="0"/>
          </a:p>
        </p:txBody>
      </p:sp>
      <p:sp>
        <p:nvSpPr>
          <p:cNvPr id="8" name="Ellipse 7"/>
          <p:cNvSpPr/>
          <p:nvPr/>
        </p:nvSpPr>
        <p:spPr>
          <a:xfrm>
            <a:off x="4572000" y="3356992"/>
            <a:ext cx="172819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FLOW D</a:t>
            </a:r>
            <a:endParaRPr lang="de-DE" dirty="0"/>
          </a:p>
        </p:txBody>
      </p:sp>
      <p:sp>
        <p:nvSpPr>
          <p:cNvPr id="9" name="Abgerundetes Rechteck 8"/>
          <p:cNvSpPr/>
          <p:nvPr/>
        </p:nvSpPr>
        <p:spPr>
          <a:xfrm>
            <a:off x="539552" y="3429000"/>
            <a:ext cx="86409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FU 1</a:t>
            </a:r>
            <a:endParaRPr lang="de-DE" dirty="0"/>
          </a:p>
        </p:txBody>
      </p:sp>
      <p:sp>
        <p:nvSpPr>
          <p:cNvPr id="10" name="Abgerundetes Rechteck 9"/>
          <p:cNvSpPr/>
          <p:nvPr/>
        </p:nvSpPr>
        <p:spPr>
          <a:xfrm>
            <a:off x="1043608" y="4941168"/>
            <a:ext cx="86409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FU 2</a:t>
            </a:r>
            <a:endParaRPr lang="de-DE" dirty="0"/>
          </a:p>
        </p:txBody>
      </p:sp>
      <p:sp>
        <p:nvSpPr>
          <p:cNvPr id="11" name="Abgerundetes Rechteck 10"/>
          <p:cNvSpPr/>
          <p:nvPr/>
        </p:nvSpPr>
        <p:spPr>
          <a:xfrm>
            <a:off x="3779912" y="4941168"/>
            <a:ext cx="86409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FU 3</a:t>
            </a:r>
            <a:endParaRPr lang="de-DE" dirty="0"/>
          </a:p>
        </p:txBody>
      </p:sp>
      <p:cxnSp>
        <p:nvCxnSpPr>
          <p:cNvPr id="14" name="Gerade Verbindung mit Pfeil 13"/>
          <p:cNvCxnSpPr>
            <a:stCxn id="4" idx="4"/>
          </p:cNvCxnSpPr>
          <p:nvPr/>
        </p:nvCxnSpPr>
        <p:spPr>
          <a:xfrm flipH="1">
            <a:off x="971600" y="2564904"/>
            <a:ext cx="1296144" cy="86409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5" name="Gerade Verbindung mit Pfeil 14"/>
          <p:cNvCxnSpPr>
            <a:stCxn id="4" idx="4"/>
            <a:endCxn id="6" idx="0"/>
          </p:cNvCxnSpPr>
          <p:nvPr/>
        </p:nvCxnSpPr>
        <p:spPr>
          <a:xfrm>
            <a:off x="2267744" y="2564904"/>
            <a:ext cx="864096" cy="7920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Gerade Verbindung mit Pfeil 17"/>
          <p:cNvCxnSpPr>
            <a:stCxn id="6" idx="4"/>
          </p:cNvCxnSpPr>
          <p:nvPr/>
        </p:nvCxnSpPr>
        <p:spPr>
          <a:xfrm flipH="1">
            <a:off x="1475657" y="4005064"/>
            <a:ext cx="1656184" cy="93610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1" name="Gerade Verbindung mit Pfeil 20"/>
          <p:cNvCxnSpPr>
            <a:stCxn id="6" idx="4"/>
          </p:cNvCxnSpPr>
          <p:nvPr/>
        </p:nvCxnSpPr>
        <p:spPr>
          <a:xfrm flipH="1">
            <a:off x="2411761" y="4005064"/>
            <a:ext cx="720080" cy="936104"/>
          </a:xfrm>
          <a:prstGeom prst="straightConnector1">
            <a:avLst/>
          </a:prstGeom>
          <a:ln>
            <a:prstDash val="sysDash"/>
            <a:tailEnd type="arrow"/>
          </a:ln>
        </p:spPr>
        <p:style>
          <a:lnRef idx="3">
            <a:schemeClr val="accent1"/>
          </a:lnRef>
          <a:fillRef idx="0">
            <a:schemeClr val="accent1"/>
          </a:fillRef>
          <a:effectRef idx="2">
            <a:schemeClr val="accent1"/>
          </a:effectRef>
          <a:fontRef idx="minor">
            <a:schemeClr val="tx1"/>
          </a:fontRef>
        </p:style>
      </p:cxnSp>
      <p:cxnSp>
        <p:nvCxnSpPr>
          <p:cNvPr id="24" name="Gerade Verbindung mit Pfeil 23"/>
          <p:cNvCxnSpPr>
            <a:stCxn id="6" idx="4"/>
          </p:cNvCxnSpPr>
          <p:nvPr/>
        </p:nvCxnSpPr>
        <p:spPr>
          <a:xfrm flipH="1">
            <a:off x="3059833" y="4005064"/>
            <a:ext cx="72008" cy="936104"/>
          </a:xfrm>
          <a:prstGeom prst="straightConnector1">
            <a:avLst/>
          </a:prstGeom>
          <a:ln>
            <a:prstDash val="sysDash"/>
            <a:tailEnd type="arrow"/>
          </a:ln>
        </p:spPr>
        <p:style>
          <a:lnRef idx="3">
            <a:schemeClr val="accent1"/>
          </a:lnRef>
          <a:fillRef idx="0">
            <a:schemeClr val="accent1"/>
          </a:fillRef>
          <a:effectRef idx="2">
            <a:schemeClr val="accent1"/>
          </a:effectRef>
          <a:fontRef idx="minor">
            <a:schemeClr val="tx1"/>
          </a:fontRef>
        </p:style>
      </p:cxnSp>
      <p:cxnSp>
        <p:nvCxnSpPr>
          <p:cNvPr id="27" name="Gerade Verbindung mit Pfeil 26"/>
          <p:cNvCxnSpPr>
            <a:stCxn id="6" idx="4"/>
          </p:cNvCxnSpPr>
          <p:nvPr/>
        </p:nvCxnSpPr>
        <p:spPr>
          <a:xfrm>
            <a:off x="3131840" y="4005064"/>
            <a:ext cx="1080120" cy="93610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0" name="Gerade Verbindung mit Pfeil 29"/>
          <p:cNvCxnSpPr>
            <a:stCxn id="5" idx="4"/>
            <a:endCxn id="8" idx="0"/>
          </p:cNvCxnSpPr>
          <p:nvPr/>
        </p:nvCxnSpPr>
        <p:spPr>
          <a:xfrm flipH="1">
            <a:off x="5436097" y="2564904"/>
            <a:ext cx="1152128" cy="7920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3" name="Gerade Verbindung mit Pfeil 32"/>
          <p:cNvCxnSpPr>
            <a:stCxn id="5" idx="4"/>
            <a:endCxn id="7" idx="0"/>
          </p:cNvCxnSpPr>
          <p:nvPr/>
        </p:nvCxnSpPr>
        <p:spPr>
          <a:xfrm>
            <a:off x="6588224" y="2564904"/>
            <a:ext cx="1188132" cy="7920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9" name="Gerade Verbindung mit Pfeil 38"/>
          <p:cNvCxnSpPr>
            <a:stCxn id="8" idx="4"/>
          </p:cNvCxnSpPr>
          <p:nvPr/>
        </p:nvCxnSpPr>
        <p:spPr>
          <a:xfrm flipH="1">
            <a:off x="4211961" y="4005064"/>
            <a:ext cx="1224136" cy="93610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2" name="Gerade Verbindung mit Pfeil 41"/>
          <p:cNvCxnSpPr>
            <a:stCxn id="8" idx="4"/>
          </p:cNvCxnSpPr>
          <p:nvPr/>
        </p:nvCxnSpPr>
        <p:spPr>
          <a:xfrm>
            <a:off x="5436097" y="4005064"/>
            <a:ext cx="720080" cy="936104"/>
          </a:xfrm>
          <a:prstGeom prst="straightConnector1">
            <a:avLst/>
          </a:prstGeom>
          <a:ln>
            <a:prstDash val="sysDash"/>
            <a:tailEnd type="arrow"/>
          </a:ln>
        </p:spPr>
        <p:style>
          <a:lnRef idx="3">
            <a:schemeClr val="accent1"/>
          </a:lnRef>
          <a:fillRef idx="0">
            <a:schemeClr val="accent1"/>
          </a:fillRef>
          <a:effectRef idx="2">
            <a:schemeClr val="accent1"/>
          </a:effectRef>
          <a:fontRef idx="minor">
            <a:schemeClr val="tx1"/>
          </a:fontRef>
        </p:style>
      </p:cxnSp>
      <p:cxnSp>
        <p:nvCxnSpPr>
          <p:cNvPr id="46" name="Gerade Verbindung mit Pfeil 45"/>
          <p:cNvCxnSpPr>
            <a:stCxn id="8" idx="4"/>
            <a:endCxn id="64" idx="0"/>
          </p:cNvCxnSpPr>
          <p:nvPr/>
        </p:nvCxnSpPr>
        <p:spPr>
          <a:xfrm flipH="1">
            <a:off x="5292081" y="4005064"/>
            <a:ext cx="144016" cy="936104"/>
          </a:xfrm>
          <a:prstGeom prst="straightConnector1">
            <a:avLst/>
          </a:prstGeom>
          <a:ln>
            <a:prstDash val="sysDash"/>
            <a:tailEnd type="arrow"/>
          </a:ln>
        </p:spPr>
        <p:style>
          <a:lnRef idx="3">
            <a:schemeClr val="accent1"/>
          </a:lnRef>
          <a:fillRef idx="0">
            <a:schemeClr val="accent1"/>
          </a:fillRef>
          <a:effectRef idx="2">
            <a:schemeClr val="accent1"/>
          </a:effectRef>
          <a:fontRef idx="minor">
            <a:schemeClr val="tx1"/>
          </a:fontRef>
        </p:style>
      </p:cxnSp>
      <p:sp>
        <p:nvSpPr>
          <p:cNvPr id="54" name="Pfeil nach rechts 53"/>
          <p:cNvSpPr/>
          <p:nvPr/>
        </p:nvSpPr>
        <p:spPr>
          <a:xfrm>
            <a:off x="251520" y="2132856"/>
            <a:ext cx="79208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Pfeil nach rechts 54"/>
          <p:cNvSpPr/>
          <p:nvPr/>
        </p:nvSpPr>
        <p:spPr>
          <a:xfrm>
            <a:off x="3419873" y="2132856"/>
            <a:ext cx="79208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Pfeil nach rechts 55"/>
          <p:cNvSpPr/>
          <p:nvPr/>
        </p:nvSpPr>
        <p:spPr>
          <a:xfrm>
            <a:off x="4788024" y="2132856"/>
            <a:ext cx="79208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Pfeil nach rechts 56"/>
          <p:cNvSpPr/>
          <p:nvPr/>
        </p:nvSpPr>
        <p:spPr>
          <a:xfrm>
            <a:off x="7596336" y="2132856"/>
            <a:ext cx="79208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Textfeld 57"/>
          <p:cNvSpPr txBox="1"/>
          <p:nvPr/>
        </p:nvSpPr>
        <p:spPr>
          <a:xfrm>
            <a:off x="179513" y="1772816"/>
            <a:ext cx="812467" cy="369332"/>
          </a:xfrm>
          <a:prstGeom prst="rect">
            <a:avLst/>
          </a:prstGeom>
          <a:noFill/>
        </p:spPr>
        <p:txBody>
          <a:bodyPr wrap="none" rtlCol="0">
            <a:spAutoFit/>
          </a:bodyPr>
          <a:lstStyle/>
          <a:p>
            <a:r>
              <a:rPr lang="de-DE" dirty="0" smtClean="0"/>
              <a:t>DATEN</a:t>
            </a:r>
            <a:endParaRPr lang="de-DE" dirty="0"/>
          </a:p>
        </p:txBody>
      </p:sp>
      <p:sp>
        <p:nvSpPr>
          <p:cNvPr id="59" name="Textfeld 58"/>
          <p:cNvSpPr txBox="1"/>
          <p:nvPr/>
        </p:nvSpPr>
        <p:spPr>
          <a:xfrm>
            <a:off x="3347866" y="1772816"/>
            <a:ext cx="812467" cy="369332"/>
          </a:xfrm>
          <a:prstGeom prst="rect">
            <a:avLst/>
          </a:prstGeom>
          <a:noFill/>
        </p:spPr>
        <p:txBody>
          <a:bodyPr wrap="none" rtlCol="0">
            <a:spAutoFit/>
          </a:bodyPr>
          <a:lstStyle/>
          <a:p>
            <a:r>
              <a:rPr lang="de-DE" dirty="0" smtClean="0"/>
              <a:t>DATEN</a:t>
            </a:r>
            <a:endParaRPr lang="de-DE" dirty="0"/>
          </a:p>
        </p:txBody>
      </p:sp>
      <p:sp>
        <p:nvSpPr>
          <p:cNvPr id="60" name="Textfeld 59"/>
          <p:cNvSpPr txBox="1"/>
          <p:nvPr/>
        </p:nvSpPr>
        <p:spPr>
          <a:xfrm>
            <a:off x="4788025" y="1772816"/>
            <a:ext cx="812467" cy="369332"/>
          </a:xfrm>
          <a:prstGeom prst="rect">
            <a:avLst/>
          </a:prstGeom>
          <a:noFill/>
        </p:spPr>
        <p:txBody>
          <a:bodyPr wrap="none" rtlCol="0">
            <a:spAutoFit/>
          </a:bodyPr>
          <a:lstStyle/>
          <a:p>
            <a:r>
              <a:rPr lang="de-DE" dirty="0" smtClean="0"/>
              <a:t>DATEN</a:t>
            </a:r>
            <a:endParaRPr lang="de-DE" dirty="0"/>
          </a:p>
        </p:txBody>
      </p:sp>
      <p:sp>
        <p:nvSpPr>
          <p:cNvPr id="61" name="Textfeld 60"/>
          <p:cNvSpPr txBox="1"/>
          <p:nvPr/>
        </p:nvSpPr>
        <p:spPr>
          <a:xfrm>
            <a:off x="7596337" y="1772816"/>
            <a:ext cx="812467" cy="369332"/>
          </a:xfrm>
          <a:prstGeom prst="rect">
            <a:avLst/>
          </a:prstGeom>
          <a:noFill/>
        </p:spPr>
        <p:txBody>
          <a:bodyPr wrap="none" rtlCol="0">
            <a:spAutoFit/>
          </a:bodyPr>
          <a:lstStyle/>
          <a:p>
            <a:r>
              <a:rPr lang="de-DE" dirty="0" smtClean="0"/>
              <a:t>DATEN</a:t>
            </a:r>
            <a:endParaRPr lang="de-DE" dirty="0"/>
          </a:p>
        </p:txBody>
      </p:sp>
      <p:sp>
        <p:nvSpPr>
          <p:cNvPr id="64" name="Abgerundetes Rechteck 63"/>
          <p:cNvSpPr/>
          <p:nvPr/>
        </p:nvSpPr>
        <p:spPr>
          <a:xfrm>
            <a:off x="5004048" y="4941168"/>
            <a:ext cx="576064" cy="57606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dirty="0"/>
          </a:p>
        </p:txBody>
      </p:sp>
      <p:sp>
        <p:nvSpPr>
          <p:cNvPr id="66" name="Abgerundetes Rechteck 65"/>
          <p:cNvSpPr/>
          <p:nvPr/>
        </p:nvSpPr>
        <p:spPr>
          <a:xfrm>
            <a:off x="5868144" y="4941168"/>
            <a:ext cx="576064" cy="57606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dirty="0"/>
          </a:p>
        </p:txBody>
      </p:sp>
      <p:sp>
        <p:nvSpPr>
          <p:cNvPr id="67" name="Abgerundetes Rechteck 66"/>
          <p:cNvSpPr/>
          <p:nvPr/>
        </p:nvSpPr>
        <p:spPr>
          <a:xfrm>
            <a:off x="6588225" y="4941168"/>
            <a:ext cx="576064" cy="57606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dirty="0"/>
          </a:p>
        </p:txBody>
      </p:sp>
      <p:sp>
        <p:nvSpPr>
          <p:cNvPr id="68" name="Abgerundetes Rechteck 67"/>
          <p:cNvSpPr/>
          <p:nvPr/>
        </p:nvSpPr>
        <p:spPr>
          <a:xfrm>
            <a:off x="2771801" y="4941168"/>
            <a:ext cx="576064" cy="57606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dirty="0"/>
          </a:p>
        </p:txBody>
      </p:sp>
      <p:sp>
        <p:nvSpPr>
          <p:cNvPr id="75" name="Abgerundetes Rechteck 74"/>
          <p:cNvSpPr/>
          <p:nvPr/>
        </p:nvSpPr>
        <p:spPr>
          <a:xfrm>
            <a:off x="2123729" y="4941168"/>
            <a:ext cx="576064" cy="57606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dirty="0"/>
          </a:p>
        </p:txBody>
      </p:sp>
      <p:sp>
        <p:nvSpPr>
          <p:cNvPr id="79" name="Abgerundetes Rechteck 78"/>
          <p:cNvSpPr/>
          <p:nvPr/>
        </p:nvSpPr>
        <p:spPr>
          <a:xfrm>
            <a:off x="7452321" y="4941168"/>
            <a:ext cx="576064" cy="57606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dirty="0"/>
          </a:p>
        </p:txBody>
      </p:sp>
      <p:cxnSp>
        <p:nvCxnSpPr>
          <p:cNvPr id="80" name="Gerade Verbindung mit Pfeil 79"/>
          <p:cNvCxnSpPr>
            <a:stCxn id="7" idx="4"/>
          </p:cNvCxnSpPr>
          <p:nvPr/>
        </p:nvCxnSpPr>
        <p:spPr>
          <a:xfrm flipH="1">
            <a:off x="7740353" y="4005064"/>
            <a:ext cx="36004" cy="936104"/>
          </a:xfrm>
          <a:prstGeom prst="straightConnector1">
            <a:avLst/>
          </a:prstGeom>
          <a:ln>
            <a:prstDash val="sysDash"/>
            <a:tailEnd type="arrow"/>
          </a:ln>
        </p:spPr>
        <p:style>
          <a:lnRef idx="3">
            <a:schemeClr val="accent1"/>
          </a:lnRef>
          <a:fillRef idx="0">
            <a:schemeClr val="accent1"/>
          </a:fillRef>
          <a:effectRef idx="2">
            <a:schemeClr val="accent1"/>
          </a:effectRef>
          <a:fontRef idx="minor">
            <a:schemeClr val="tx1"/>
          </a:fontRef>
        </p:style>
      </p:cxnSp>
      <p:sp>
        <p:nvSpPr>
          <p:cNvPr id="81" name="Abgerundetes Rechteck 80"/>
          <p:cNvSpPr/>
          <p:nvPr/>
        </p:nvSpPr>
        <p:spPr>
          <a:xfrm>
            <a:off x="8172401" y="4941168"/>
            <a:ext cx="576064" cy="57606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dirty="0"/>
          </a:p>
        </p:txBody>
      </p:sp>
      <p:cxnSp>
        <p:nvCxnSpPr>
          <p:cNvPr id="84" name="Gerade Verbindung mit Pfeil 83"/>
          <p:cNvCxnSpPr>
            <a:stCxn id="7" idx="4"/>
          </p:cNvCxnSpPr>
          <p:nvPr/>
        </p:nvCxnSpPr>
        <p:spPr>
          <a:xfrm flipH="1">
            <a:off x="6876257" y="4005064"/>
            <a:ext cx="900100" cy="936104"/>
          </a:xfrm>
          <a:prstGeom prst="straightConnector1">
            <a:avLst/>
          </a:prstGeom>
          <a:ln>
            <a:prstDash val="sysDash"/>
            <a:tailEnd type="arrow"/>
          </a:ln>
        </p:spPr>
        <p:style>
          <a:lnRef idx="3">
            <a:schemeClr val="accent1"/>
          </a:lnRef>
          <a:fillRef idx="0">
            <a:schemeClr val="accent1"/>
          </a:fillRef>
          <a:effectRef idx="2">
            <a:schemeClr val="accent1"/>
          </a:effectRef>
          <a:fontRef idx="minor">
            <a:schemeClr val="tx1"/>
          </a:fontRef>
        </p:style>
      </p:cxnSp>
      <p:cxnSp>
        <p:nvCxnSpPr>
          <p:cNvPr id="87" name="Gerade Verbindung mit Pfeil 86"/>
          <p:cNvCxnSpPr>
            <a:stCxn id="7" idx="4"/>
          </p:cNvCxnSpPr>
          <p:nvPr/>
        </p:nvCxnSpPr>
        <p:spPr>
          <a:xfrm flipH="1">
            <a:off x="6156176" y="4005064"/>
            <a:ext cx="1620180" cy="936104"/>
          </a:xfrm>
          <a:prstGeom prst="straightConnector1">
            <a:avLst/>
          </a:prstGeom>
          <a:ln>
            <a:prstDash val="sysDash"/>
            <a:tailEnd type="arrow"/>
          </a:ln>
        </p:spPr>
        <p:style>
          <a:lnRef idx="3">
            <a:schemeClr val="accent1"/>
          </a:lnRef>
          <a:fillRef idx="0">
            <a:schemeClr val="accent1"/>
          </a:fillRef>
          <a:effectRef idx="2">
            <a:schemeClr val="accent1"/>
          </a:effectRef>
          <a:fontRef idx="minor">
            <a:schemeClr val="tx1"/>
          </a:fontRef>
        </p:style>
      </p:cxnSp>
      <p:cxnSp>
        <p:nvCxnSpPr>
          <p:cNvPr id="91" name="Gerade Verbindung mit Pfeil 90"/>
          <p:cNvCxnSpPr>
            <a:stCxn id="8" idx="4"/>
          </p:cNvCxnSpPr>
          <p:nvPr/>
        </p:nvCxnSpPr>
        <p:spPr>
          <a:xfrm>
            <a:off x="5436096" y="4005064"/>
            <a:ext cx="1440160" cy="936104"/>
          </a:xfrm>
          <a:prstGeom prst="straightConnector1">
            <a:avLst/>
          </a:prstGeom>
          <a:ln>
            <a:prstDash val="sysDash"/>
            <a:tailEnd type="arrow"/>
          </a:ln>
        </p:spPr>
        <p:style>
          <a:lnRef idx="3">
            <a:schemeClr val="accent1"/>
          </a:lnRef>
          <a:fillRef idx="0">
            <a:schemeClr val="accent1"/>
          </a:fillRef>
          <a:effectRef idx="2">
            <a:schemeClr val="accent1"/>
          </a:effectRef>
          <a:fontRef idx="minor">
            <a:schemeClr val="tx1"/>
          </a:fontRef>
        </p:style>
      </p:cxnSp>
      <p:cxnSp>
        <p:nvCxnSpPr>
          <p:cNvPr id="94" name="Gerade Verbindung mit Pfeil 93"/>
          <p:cNvCxnSpPr>
            <a:stCxn id="7" idx="4"/>
          </p:cNvCxnSpPr>
          <p:nvPr/>
        </p:nvCxnSpPr>
        <p:spPr>
          <a:xfrm>
            <a:off x="7776357" y="4005064"/>
            <a:ext cx="684076" cy="936104"/>
          </a:xfrm>
          <a:prstGeom prst="straightConnector1">
            <a:avLst/>
          </a:prstGeom>
          <a:ln>
            <a:prstDash val="sysDash"/>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91639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ppt_x"/>
                                          </p:val>
                                        </p:tav>
                                        <p:tav tm="100000">
                                          <p:val>
                                            <p:strVal val="#ppt_x"/>
                                          </p:val>
                                        </p:tav>
                                      </p:tavLst>
                                    </p:anim>
                                    <p:anim calcmode="lin" valueType="num">
                                      <p:cBhvr additive="base">
                                        <p:cTn id="3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additive="base">
                                        <p:cTn id="57" dur="500" fill="hold"/>
                                        <p:tgtEl>
                                          <p:spTgt spid="24"/>
                                        </p:tgtEl>
                                        <p:attrNameLst>
                                          <p:attrName>ppt_x</p:attrName>
                                        </p:attrNameLst>
                                      </p:cBhvr>
                                      <p:tavLst>
                                        <p:tav tm="0">
                                          <p:val>
                                            <p:strVal val="#ppt_x"/>
                                          </p:val>
                                        </p:tav>
                                        <p:tav tm="100000">
                                          <p:val>
                                            <p:strVal val="#ppt_x"/>
                                          </p:val>
                                        </p:tav>
                                      </p:tavLst>
                                    </p:anim>
                                    <p:anim calcmode="lin" valueType="num">
                                      <p:cBhvr additive="base">
                                        <p:cTn id="58" dur="500" fill="hold"/>
                                        <p:tgtEl>
                                          <p:spTgt spid="24"/>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additive="base">
                                        <p:cTn id="61" dur="500" fill="hold"/>
                                        <p:tgtEl>
                                          <p:spTgt spid="27"/>
                                        </p:tgtEl>
                                        <p:attrNameLst>
                                          <p:attrName>ppt_x</p:attrName>
                                        </p:attrNameLst>
                                      </p:cBhvr>
                                      <p:tavLst>
                                        <p:tav tm="0">
                                          <p:val>
                                            <p:strVal val="#ppt_x"/>
                                          </p:val>
                                        </p:tav>
                                        <p:tav tm="100000">
                                          <p:val>
                                            <p:strVal val="#ppt_x"/>
                                          </p:val>
                                        </p:tav>
                                      </p:tavLst>
                                    </p:anim>
                                    <p:anim calcmode="lin" valueType="num">
                                      <p:cBhvr additive="base">
                                        <p:cTn id="62" dur="500" fill="hold"/>
                                        <p:tgtEl>
                                          <p:spTgt spid="27"/>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additive="base">
                                        <p:cTn id="65" dur="500" fill="hold"/>
                                        <p:tgtEl>
                                          <p:spTgt spid="39"/>
                                        </p:tgtEl>
                                        <p:attrNameLst>
                                          <p:attrName>ppt_x</p:attrName>
                                        </p:attrNameLst>
                                      </p:cBhvr>
                                      <p:tavLst>
                                        <p:tav tm="0">
                                          <p:val>
                                            <p:strVal val="#ppt_x"/>
                                          </p:val>
                                        </p:tav>
                                        <p:tav tm="100000">
                                          <p:val>
                                            <p:strVal val="#ppt_x"/>
                                          </p:val>
                                        </p:tav>
                                      </p:tavLst>
                                    </p:anim>
                                    <p:anim calcmode="lin" valueType="num">
                                      <p:cBhvr additive="base">
                                        <p:cTn id="66" dur="500" fill="hold"/>
                                        <p:tgtEl>
                                          <p:spTgt spid="39"/>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additive="base">
                                        <p:cTn id="69" dur="500" fill="hold"/>
                                        <p:tgtEl>
                                          <p:spTgt spid="42"/>
                                        </p:tgtEl>
                                        <p:attrNameLst>
                                          <p:attrName>ppt_x</p:attrName>
                                        </p:attrNameLst>
                                      </p:cBhvr>
                                      <p:tavLst>
                                        <p:tav tm="0">
                                          <p:val>
                                            <p:strVal val="#ppt_x"/>
                                          </p:val>
                                        </p:tav>
                                        <p:tav tm="100000">
                                          <p:val>
                                            <p:strVal val="#ppt_x"/>
                                          </p:val>
                                        </p:tav>
                                      </p:tavLst>
                                    </p:anim>
                                    <p:anim calcmode="lin" valueType="num">
                                      <p:cBhvr additive="base">
                                        <p:cTn id="70" dur="500" fill="hold"/>
                                        <p:tgtEl>
                                          <p:spTgt spid="42"/>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6"/>
                                        </p:tgtEl>
                                        <p:attrNameLst>
                                          <p:attrName>style.visibility</p:attrName>
                                        </p:attrNameLst>
                                      </p:cBhvr>
                                      <p:to>
                                        <p:strVal val="visible"/>
                                      </p:to>
                                    </p:set>
                                    <p:anim calcmode="lin" valueType="num">
                                      <p:cBhvr additive="base">
                                        <p:cTn id="73" dur="500" fill="hold"/>
                                        <p:tgtEl>
                                          <p:spTgt spid="46"/>
                                        </p:tgtEl>
                                        <p:attrNameLst>
                                          <p:attrName>ppt_x</p:attrName>
                                        </p:attrNameLst>
                                      </p:cBhvr>
                                      <p:tavLst>
                                        <p:tav tm="0">
                                          <p:val>
                                            <p:strVal val="#ppt_x"/>
                                          </p:val>
                                        </p:tav>
                                        <p:tav tm="100000">
                                          <p:val>
                                            <p:strVal val="#ppt_x"/>
                                          </p:val>
                                        </p:tav>
                                      </p:tavLst>
                                    </p:anim>
                                    <p:anim calcmode="lin" valueType="num">
                                      <p:cBhvr additive="base">
                                        <p:cTn id="74" dur="500" fill="hold"/>
                                        <p:tgtEl>
                                          <p:spTgt spid="4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64"/>
                                        </p:tgtEl>
                                        <p:attrNameLst>
                                          <p:attrName>style.visibility</p:attrName>
                                        </p:attrNameLst>
                                      </p:cBhvr>
                                      <p:to>
                                        <p:strVal val="visible"/>
                                      </p:to>
                                    </p:set>
                                    <p:anim calcmode="lin" valueType="num">
                                      <p:cBhvr additive="base">
                                        <p:cTn id="77" dur="500" fill="hold"/>
                                        <p:tgtEl>
                                          <p:spTgt spid="64"/>
                                        </p:tgtEl>
                                        <p:attrNameLst>
                                          <p:attrName>ppt_x</p:attrName>
                                        </p:attrNameLst>
                                      </p:cBhvr>
                                      <p:tavLst>
                                        <p:tav tm="0">
                                          <p:val>
                                            <p:strVal val="#ppt_x"/>
                                          </p:val>
                                        </p:tav>
                                        <p:tav tm="100000">
                                          <p:val>
                                            <p:strVal val="#ppt_x"/>
                                          </p:val>
                                        </p:tav>
                                      </p:tavLst>
                                    </p:anim>
                                    <p:anim calcmode="lin" valueType="num">
                                      <p:cBhvr additive="base">
                                        <p:cTn id="78" dur="500" fill="hold"/>
                                        <p:tgtEl>
                                          <p:spTgt spid="64"/>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66"/>
                                        </p:tgtEl>
                                        <p:attrNameLst>
                                          <p:attrName>style.visibility</p:attrName>
                                        </p:attrNameLst>
                                      </p:cBhvr>
                                      <p:to>
                                        <p:strVal val="visible"/>
                                      </p:to>
                                    </p:set>
                                    <p:anim calcmode="lin" valueType="num">
                                      <p:cBhvr additive="base">
                                        <p:cTn id="81" dur="500" fill="hold"/>
                                        <p:tgtEl>
                                          <p:spTgt spid="66"/>
                                        </p:tgtEl>
                                        <p:attrNameLst>
                                          <p:attrName>ppt_x</p:attrName>
                                        </p:attrNameLst>
                                      </p:cBhvr>
                                      <p:tavLst>
                                        <p:tav tm="0">
                                          <p:val>
                                            <p:strVal val="#ppt_x"/>
                                          </p:val>
                                        </p:tav>
                                        <p:tav tm="100000">
                                          <p:val>
                                            <p:strVal val="#ppt_x"/>
                                          </p:val>
                                        </p:tav>
                                      </p:tavLst>
                                    </p:anim>
                                    <p:anim calcmode="lin" valueType="num">
                                      <p:cBhvr additive="base">
                                        <p:cTn id="82" dur="500" fill="hold"/>
                                        <p:tgtEl>
                                          <p:spTgt spid="66"/>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67"/>
                                        </p:tgtEl>
                                        <p:attrNameLst>
                                          <p:attrName>style.visibility</p:attrName>
                                        </p:attrNameLst>
                                      </p:cBhvr>
                                      <p:to>
                                        <p:strVal val="visible"/>
                                      </p:to>
                                    </p:set>
                                    <p:anim calcmode="lin" valueType="num">
                                      <p:cBhvr additive="base">
                                        <p:cTn id="85" dur="500" fill="hold"/>
                                        <p:tgtEl>
                                          <p:spTgt spid="67"/>
                                        </p:tgtEl>
                                        <p:attrNameLst>
                                          <p:attrName>ppt_x</p:attrName>
                                        </p:attrNameLst>
                                      </p:cBhvr>
                                      <p:tavLst>
                                        <p:tav tm="0">
                                          <p:val>
                                            <p:strVal val="#ppt_x"/>
                                          </p:val>
                                        </p:tav>
                                        <p:tav tm="100000">
                                          <p:val>
                                            <p:strVal val="#ppt_x"/>
                                          </p:val>
                                        </p:tav>
                                      </p:tavLst>
                                    </p:anim>
                                    <p:anim calcmode="lin" valueType="num">
                                      <p:cBhvr additive="base">
                                        <p:cTn id="86" dur="500" fill="hold"/>
                                        <p:tgtEl>
                                          <p:spTgt spid="67"/>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68"/>
                                        </p:tgtEl>
                                        <p:attrNameLst>
                                          <p:attrName>style.visibility</p:attrName>
                                        </p:attrNameLst>
                                      </p:cBhvr>
                                      <p:to>
                                        <p:strVal val="visible"/>
                                      </p:to>
                                    </p:set>
                                    <p:anim calcmode="lin" valueType="num">
                                      <p:cBhvr additive="base">
                                        <p:cTn id="89" dur="500" fill="hold"/>
                                        <p:tgtEl>
                                          <p:spTgt spid="68"/>
                                        </p:tgtEl>
                                        <p:attrNameLst>
                                          <p:attrName>ppt_x</p:attrName>
                                        </p:attrNameLst>
                                      </p:cBhvr>
                                      <p:tavLst>
                                        <p:tav tm="0">
                                          <p:val>
                                            <p:strVal val="#ppt_x"/>
                                          </p:val>
                                        </p:tav>
                                        <p:tav tm="100000">
                                          <p:val>
                                            <p:strVal val="#ppt_x"/>
                                          </p:val>
                                        </p:tav>
                                      </p:tavLst>
                                    </p:anim>
                                    <p:anim calcmode="lin" valueType="num">
                                      <p:cBhvr additive="base">
                                        <p:cTn id="90" dur="500" fill="hold"/>
                                        <p:tgtEl>
                                          <p:spTgt spid="6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75"/>
                                        </p:tgtEl>
                                        <p:attrNameLst>
                                          <p:attrName>style.visibility</p:attrName>
                                        </p:attrNameLst>
                                      </p:cBhvr>
                                      <p:to>
                                        <p:strVal val="visible"/>
                                      </p:to>
                                    </p:set>
                                    <p:anim calcmode="lin" valueType="num">
                                      <p:cBhvr additive="base">
                                        <p:cTn id="93" dur="500" fill="hold"/>
                                        <p:tgtEl>
                                          <p:spTgt spid="75"/>
                                        </p:tgtEl>
                                        <p:attrNameLst>
                                          <p:attrName>ppt_x</p:attrName>
                                        </p:attrNameLst>
                                      </p:cBhvr>
                                      <p:tavLst>
                                        <p:tav tm="0">
                                          <p:val>
                                            <p:strVal val="#ppt_x"/>
                                          </p:val>
                                        </p:tav>
                                        <p:tav tm="100000">
                                          <p:val>
                                            <p:strVal val="#ppt_x"/>
                                          </p:val>
                                        </p:tav>
                                      </p:tavLst>
                                    </p:anim>
                                    <p:anim calcmode="lin" valueType="num">
                                      <p:cBhvr additive="base">
                                        <p:cTn id="94" dur="500" fill="hold"/>
                                        <p:tgtEl>
                                          <p:spTgt spid="75"/>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79"/>
                                        </p:tgtEl>
                                        <p:attrNameLst>
                                          <p:attrName>style.visibility</p:attrName>
                                        </p:attrNameLst>
                                      </p:cBhvr>
                                      <p:to>
                                        <p:strVal val="visible"/>
                                      </p:to>
                                    </p:set>
                                    <p:anim calcmode="lin" valueType="num">
                                      <p:cBhvr additive="base">
                                        <p:cTn id="97" dur="500" fill="hold"/>
                                        <p:tgtEl>
                                          <p:spTgt spid="79"/>
                                        </p:tgtEl>
                                        <p:attrNameLst>
                                          <p:attrName>ppt_x</p:attrName>
                                        </p:attrNameLst>
                                      </p:cBhvr>
                                      <p:tavLst>
                                        <p:tav tm="0">
                                          <p:val>
                                            <p:strVal val="#ppt_x"/>
                                          </p:val>
                                        </p:tav>
                                        <p:tav tm="100000">
                                          <p:val>
                                            <p:strVal val="#ppt_x"/>
                                          </p:val>
                                        </p:tav>
                                      </p:tavLst>
                                    </p:anim>
                                    <p:anim calcmode="lin" valueType="num">
                                      <p:cBhvr additive="base">
                                        <p:cTn id="98" dur="500" fill="hold"/>
                                        <p:tgtEl>
                                          <p:spTgt spid="79"/>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80"/>
                                        </p:tgtEl>
                                        <p:attrNameLst>
                                          <p:attrName>style.visibility</p:attrName>
                                        </p:attrNameLst>
                                      </p:cBhvr>
                                      <p:to>
                                        <p:strVal val="visible"/>
                                      </p:to>
                                    </p:set>
                                    <p:anim calcmode="lin" valueType="num">
                                      <p:cBhvr additive="base">
                                        <p:cTn id="101" dur="500" fill="hold"/>
                                        <p:tgtEl>
                                          <p:spTgt spid="80"/>
                                        </p:tgtEl>
                                        <p:attrNameLst>
                                          <p:attrName>ppt_x</p:attrName>
                                        </p:attrNameLst>
                                      </p:cBhvr>
                                      <p:tavLst>
                                        <p:tav tm="0">
                                          <p:val>
                                            <p:strVal val="#ppt_x"/>
                                          </p:val>
                                        </p:tav>
                                        <p:tav tm="100000">
                                          <p:val>
                                            <p:strVal val="#ppt_x"/>
                                          </p:val>
                                        </p:tav>
                                      </p:tavLst>
                                    </p:anim>
                                    <p:anim calcmode="lin" valueType="num">
                                      <p:cBhvr additive="base">
                                        <p:cTn id="102" dur="500" fill="hold"/>
                                        <p:tgtEl>
                                          <p:spTgt spid="80"/>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81"/>
                                        </p:tgtEl>
                                        <p:attrNameLst>
                                          <p:attrName>style.visibility</p:attrName>
                                        </p:attrNameLst>
                                      </p:cBhvr>
                                      <p:to>
                                        <p:strVal val="visible"/>
                                      </p:to>
                                    </p:set>
                                    <p:anim calcmode="lin" valueType="num">
                                      <p:cBhvr additive="base">
                                        <p:cTn id="105" dur="500" fill="hold"/>
                                        <p:tgtEl>
                                          <p:spTgt spid="81"/>
                                        </p:tgtEl>
                                        <p:attrNameLst>
                                          <p:attrName>ppt_x</p:attrName>
                                        </p:attrNameLst>
                                      </p:cBhvr>
                                      <p:tavLst>
                                        <p:tav tm="0">
                                          <p:val>
                                            <p:strVal val="#ppt_x"/>
                                          </p:val>
                                        </p:tav>
                                        <p:tav tm="100000">
                                          <p:val>
                                            <p:strVal val="#ppt_x"/>
                                          </p:val>
                                        </p:tav>
                                      </p:tavLst>
                                    </p:anim>
                                    <p:anim calcmode="lin" valueType="num">
                                      <p:cBhvr additive="base">
                                        <p:cTn id="106" dur="500" fill="hold"/>
                                        <p:tgtEl>
                                          <p:spTgt spid="81"/>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84"/>
                                        </p:tgtEl>
                                        <p:attrNameLst>
                                          <p:attrName>style.visibility</p:attrName>
                                        </p:attrNameLst>
                                      </p:cBhvr>
                                      <p:to>
                                        <p:strVal val="visible"/>
                                      </p:to>
                                    </p:set>
                                    <p:anim calcmode="lin" valueType="num">
                                      <p:cBhvr additive="base">
                                        <p:cTn id="109" dur="500" fill="hold"/>
                                        <p:tgtEl>
                                          <p:spTgt spid="84"/>
                                        </p:tgtEl>
                                        <p:attrNameLst>
                                          <p:attrName>ppt_x</p:attrName>
                                        </p:attrNameLst>
                                      </p:cBhvr>
                                      <p:tavLst>
                                        <p:tav tm="0">
                                          <p:val>
                                            <p:strVal val="#ppt_x"/>
                                          </p:val>
                                        </p:tav>
                                        <p:tav tm="100000">
                                          <p:val>
                                            <p:strVal val="#ppt_x"/>
                                          </p:val>
                                        </p:tav>
                                      </p:tavLst>
                                    </p:anim>
                                    <p:anim calcmode="lin" valueType="num">
                                      <p:cBhvr additive="base">
                                        <p:cTn id="110" dur="500" fill="hold"/>
                                        <p:tgtEl>
                                          <p:spTgt spid="84"/>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87"/>
                                        </p:tgtEl>
                                        <p:attrNameLst>
                                          <p:attrName>style.visibility</p:attrName>
                                        </p:attrNameLst>
                                      </p:cBhvr>
                                      <p:to>
                                        <p:strVal val="visible"/>
                                      </p:to>
                                    </p:set>
                                    <p:anim calcmode="lin" valueType="num">
                                      <p:cBhvr additive="base">
                                        <p:cTn id="113" dur="500" fill="hold"/>
                                        <p:tgtEl>
                                          <p:spTgt spid="87"/>
                                        </p:tgtEl>
                                        <p:attrNameLst>
                                          <p:attrName>ppt_x</p:attrName>
                                        </p:attrNameLst>
                                      </p:cBhvr>
                                      <p:tavLst>
                                        <p:tav tm="0">
                                          <p:val>
                                            <p:strVal val="#ppt_x"/>
                                          </p:val>
                                        </p:tav>
                                        <p:tav tm="100000">
                                          <p:val>
                                            <p:strVal val="#ppt_x"/>
                                          </p:val>
                                        </p:tav>
                                      </p:tavLst>
                                    </p:anim>
                                    <p:anim calcmode="lin" valueType="num">
                                      <p:cBhvr additive="base">
                                        <p:cTn id="114" dur="500" fill="hold"/>
                                        <p:tgtEl>
                                          <p:spTgt spid="87"/>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91"/>
                                        </p:tgtEl>
                                        <p:attrNameLst>
                                          <p:attrName>style.visibility</p:attrName>
                                        </p:attrNameLst>
                                      </p:cBhvr>
                                      <p:to>
                                        <p:strVal val="visible"/>
                                      </p:to>
                                    </p:set>
                                    <p:anim calcmode="lin" valueType="num">
                                      <p:cBhvr additive="base">
                                        <p:cTn id="117" dur="500" fill="hold"/>
                                        <p:tgtEl>
                                          <p:spTgt spid="91"/>
                                        </p:tgtEl>
                                        <p:attrNameLst>
                                          <p:attrName>ppt_x</p:attrName>
                                        </p:attrNameLst>
                                      </p:cBhvr>
                                      <p:tavLst>
                                        <p:tav tm="0">
                                          <p:val>
                                            <p:strVal val="#ppt_x"/>
                                          </p:val>
                                        </p:tav>
                                        <p:tav tm="100000">
                                          <p:val>
                                            <p:strVal val="#ppt_x"/>
                                          </p:val>
                                        </p:tav>
                                      </p:tavLst>
                                    </p:anim>
                                    <p:anim calcmode="lin" valueType="num">
                                      <p:cBhvr additive="base">
                                        <p:cTn id="118" dur="500" fill="hold"/>
                                        <p:tgtEl>
                                          <p:spTgt spid="91"/>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94"/>
                                        </p:tgtEl>
                                        <p:attrNameLst>
                                          <p:attrName>style.visibility</p:attrName>
                                        </p:attrNameLst>
                                      </p:cBhvr>
                                      <p:to>
                                        <p:strVal val="visible"/>
                                      </p:to>
                                    </p:set>
                                    <p:anim calcmode="lin" valueType="num">
                                      <p:cBhvr additive="base">
                                        <p:cTn id="121" dur="500" fill="hold"/>
                                        <p:tgtEl>
                                          <p:spTgt spid="94"/>
                                        </p:tgtEl>
                                        <p:attrNameLst>
                                          <p:attrName>ppt_x</p:attrName>
                                        </p:attrNameLst>
                                      </p:cBhvr>
                                      <p:tavLst>
                                        <p:tav tm="0">
                                          <p:val>
                                            <p:strVal val="#ppt_x"/>
                                          </p:val>
                                        </p:tav>
                                        <p:tav tm="100000">
                                          <p:val>
                                            <p:strVal val="#ppt_x"/>
                                          </p:val>
                                        </p:tav>
                                      </p:tavLst>
                                    </p:anim>
                                    <p:anim calcmode="lin" valueType="num">
                                      <p:cBhvr additive="base">
                                        <p:cTn id="122"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64" grpId="0" animBg="1"/>
      <p:bldP spid="66" grpId="0" animBg="1"/>
      <p:bldP spid="67" grpId="0" animBg="1"/>
      <p:bldP spid="68" grpId="0" animBg="1"/>
      <p:bldP spid="75" grpId="0" animBg="1"/>
      <p:bldP spid="79" grpId="0" animBg="1"/>
      <p:bldP spid="8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endParaRPr lang="de-DE"/>
          </a:p>
        </p:txBody>
      </p:sp>
      <p:pic>
        <p:nvPicPr>
          <p:cNvPr id="1026" name="Picture 2" descr="C:\Users\Robin\Dropbox\Vortrag Flow Design\text mit schwarzen balk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1322639" y="2271497"/>
            <a:ext cx="6345705" cy="1231106"/>
          </a:xfrm>
          <a:prstGeom prst="rect">
            <a:avLst/>
          </a:prstGeom>
          <a:noFill/>
        </p:spPr>
        <p:txBody>
          <a:bodyPr wrap="square" lIns="0" tIns="0" rIns="0" bIns="0" rtlCol="0" anchor="t" anchorCtr="0">
            <a:spAutoFit/>
          </a:bodyPr>
          <a:lstStyle/>
          <a:p>
            <a:pPr algn="ctr"/>
            <a:r>
              <a:rPr lang="de-DE" sz="4000" dirty="0" err="1" smtClean="0"/>
              <a:t>Duplication</a:t>
            </a:r>
            <a:r>
              <a:rPr lang="de-DE" sz="4000" dirty="0" smtClean="0"/>
              <a:t> </a:t>
            </a:r>
            <a:r>
              <a:rPr lang="de-DE" sz="4000" dirty="0" err="1" smtClean="0"/>
              <a:t>is</a:t>
            </a:r>
            <a:r>
              <a:rPr lang="de-DE" sz="4000" dirty="0" smtClean="0"/>
              <a:t> </a:t>
            </a:r>
            <a:r>
              <a:rPr lang="de-DE" sz="4000" dirty="0" err="1" smtClean="0"/>
              <a:t>far</a:t>
            </a:r>
            <a:r>
              <a:rPr lang="de-DE" sz="4000" dirty="0" smtClean="0"/>
              <a:t> </a:t>
            </a:r>
            <a:r>
              <a:rPr lang="de-DE" sz="4000" dirty="0" err="1" smtClean="0"/>
              <a:t>cheaper</a:t>
            </a:r>
            <a:r>
              <a:rPr lang="de-DE" sz="4000" dirty="0" smtClean="0"/>
              <a:t> </a:t>
            </a:r>
            <a:r>
              <a:rPr lang="de-DE" sz="4000" dirty="0" err="1" smtClean="0"/>
              <a:t>than</a:t>
            </a:r>
            <a:r>
              <a:rPr lang="de-DE" sz="4000" dirty="0" smtClean="0"/>
              <a:t> </a:t>
            </a:r>
            <a:r>
              <a:rPr lang="de-DE" sz="4000" dirty="0" err="1" smtClean="0"/>
              <a:t>wrong</a:t>
            </a:r>
            <a:r>
              <a:rPr lang="de-DE" sz="4000" dirty="0" smtClean="0"/>
              <a:t> </a:t>
            </a:r>
            <a:r>
              <a:rPr lang="de-DE" sz="4000" dirty="0" err="1" smtClean="0"/>
              <a:t>abstractions</a:t>
            </a:r>
            <a:endParaRPr lang="de-DE" sz="4000" dirty="0" smtClean="0"/>
          </a:p>
        </p:txBody>
      </p:sp>
      <p:sp>
        <p:nvSpPr>
          <p:cNvPr id="6" name="Textfeld 5"/>
          <p:cNvSpPr txBox="1"/>
          <p:nvPr/>
        </p:nvSpPr>
        <p:spPr>
          <a:xfrm>
            <a:off x="5220073" y="3654027"/>
            <a:ext cx="2844881" cy="246221"/>
          </a:xfrm>
          <a:prstGeom prst="rect">
            <a:avLst/>
          </a:prstGeom>
          <a:noFill/>
        </p:spPr>
        <p:txBody>
          <a:bodyPr wrap="none" lIns="0" tIns="0" rIns="0" bIns="0" rtlCol="0" anchor="t" anchorCtr="0">
            <a:spAutoFit/>
          </a:bodyPr>
          <a:lstStyle/>
          <a:p>
            <a:r>
              <a:rPr lang="de-DE" sz="1600" dirty="0" smtClean="0"/>
              <a:t>Shawna Scott – Twitter März 2014</a:t>
            </a:r>
          </a:p>
        </p:txBody>
      </p:sp>
    </p:spTree>
    <p:extLst>
      <p:ext uri="{BB962C8B-B14F-4D97-AF65-F5344CB8AC3E}">
        <p14:creationId xmlns:p14="http://schemas.microsoft.com/office/powerpoint/2010/main" xmlns="" val="408098742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Ein Flow je „</a:t>
            </a:r>
            <a:r>
              <a:rPr lang="de-DE" dirty="0"/>
              <a:t>F</a:t>
            </a:r>
            <a:r>
              <a:rPr lang="de-DE" dirty="0" smtClean="0"/>
              <a:t>achlichkeit“</a:t>
            </a:r>
            <a:endParaRPr lang="de-DE" dirty="0"/>
          </a:p>
        </p:txBody>
      </p:sp>
      <p:cxnSp>
        <p:nvCxnSpPr>
          <p:cNvPr id="20" name="Gerade Verbindung 19"/>
          <p:cNvCxnSpPr/>
          <p:nvPr/>
        </p:nvCxnSpPr>
        <p:spPr>
          <a:xfrm flipV="1">
            <a:off x="0" y="3861048"/>
            <a:ext cx="9144000" cy="45004"/>
          </a:xfrm>
          <a:prstGeom prst="line">
            <a:avLst/>
          </a:prstGeom>
          <a:ln w="508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206515" y="1580272"/>
            <a:ext cx="1503873" cy="430887"/>
          </a:xfrm>
          <a:prstGeom prst="rect">
            <a:avLst/>
          </a:prstGeom>
          <a:noFill/>
        </p:spPr>
        <p:txBody>
          <a:bodyPr wrap="none" lIns="0" tIns="0" rIns="0" bIns="0" rtlCol="0" anchor="t" anchorCtr="0">
            <a:spAutoFit/>
          </a:bodyPr>
          <a:lstStyle/>
          <a:p>
            <a:r>
              <a:rPr lang="de-DE" sz="2800" dirty="0" smtClean="0"/>
              <a:t>Neukunde</a:t>
            </a:r>
          </a:p>
        </p:txBody>
      </p:sp>
      <p:sp>
        <p:nvSpPr>
          <p:cNvPr id="24" name="Textfeld 23"/>
          <p:cNvSpPr txBox="1"/>
          <p:nvPr/>
        </p:nvSpPr>
        <p:spPr>
          <a:xfrm>
            <a:off x="206513" y="4469865"/>
            <a:ext cx="2233304" cy="430887"/>
          </a:xfrm>
          <a:prstGeom prst="rect">
            <a:avLst/>
          </a:prstGeom>
          <a:noFill/>
        </p:spPr>
        <p:txBody>
          <a:bodyPr wrap="none" lIns="0" tIns="0" rIns="0" bIns="0" rtlCol="0" anchor="t" anchorCtr="0">
            <a:spAutoFit/>
          </a:bodyPr>
          <a:lstStyle/>
          <a:p>
            <a:r>
              <a:rPr lang="de-DE" sz="2800" dirty="0" err="1" smtClean="0"/>
              <a:t>Premiumkunde</a:t>
            </a:r>
            <a:endParaRPr lang="de-DE" sz="2800" dirty="0" smtClean="0"/>
          </a:p>
        </p:txBody>
      </p:sp>
      <p:grpSp>
        <p:nvGrpSpPr>
          <p:cNvPr id="22" name="Gruppieren 21"/>
          <p:cNvGrpSpPr/>
          <p:nvPr/>
        </p:nvGrpSpPr>
        <p:grpSpPr>
          <a:xfrm>
            <a:off x="3244649" y="1484786"/>
            <a:ext cx="2623422" cy="970077"/>
            <a:chOff x="952500" y="1795462"/>
            <a:chExt cx="2623422" cy="1228725"/>
          </a:xfrm>
        </p:grpSpPr>
        <p:sp>
          <p:nvSpPr>
            <p:cNvPr id="25" name="Ellipse 24"/>
            <p:cNvSpPr/>
            <p:nvPr/>
          </p:nvSpPr>
          <p:spPr bwMode="auto">
            <a:xfrm>
              <a:off x="1733549" y="1795462"/>
              <a:ext cx="1842373" cy="1228725"/>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dirty="0" smtClean="0">
                  <a:ln>
                    <a:noFill/>
                  </a:ln>
                  <a:solidFill>
                    <a:schemeClr val="bg1"/>
                  </a:solidFill>
                  <a:effectLst/>
                  <a:latin typeface="Arial" pitchFamily="34" charset="0"/>
                </a:rPr>
                <a:t>Bestellen</a:t>
              </a:r>
              <a:r>
                <a:rPr lang="de-DE" sz="1600" dirty="0" smtClean="0">
                  <a:latin typeface="Arial" pitchFamily="34" charset="0"/>
                </a:rPr>
                <a:t> Flow</a:t>
              </a:r>
              <a:endParaRPr kumimoji="0" lang="de-DE" sz="1600" b="0" i="0" u="none" strike="noStrike" cap="none" normalizeH="0" baseline="0" dirty="0" smtClean="0">
                <a:ln>
                  <a:noFill/>
                </a:ln>
                <a:solidFill>
                  <a:schemeClr val="tx1"/>
                </a:solidFill>
                <a:effectLst/>
                <a:latin typeface="Arial" pitchFamily="34" charset="0"/>
              </a:endParaRPr>
            </a:p>
          </p:txBody>
        </p:sp>
        <p:cxnSp>
          <p:nvCxnSpPr>
            <p:cNvPr id="26" name="Gerade Verbindung mit Pfeil 25"/>
            <p:cNvCxnSpPr>
              <a:endCxn id="25" idx="2"/>
            </p:cNvCxnSpPr>
            <p:nvPr/>
          </p:nvCxnSpPr>
          <p:spPr bwMode="auto">
            <a:xfrm>
              <a:off x="952500" y="2409824"/>
              <a:ext cx="781049" cy="1"/>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cxnSp>
        <p:nvCxnSpPr>
          <p:cNvPr id="27" name="Gerade Verbindung mit Pfeil 26"/>
          <p:cNvCxnSpPr/>
          <p:nvPr/>
        </p:nvCxnSpPr>
        <p:spPr bwMode="auto">
          <a:xfrm flipV="1">
            <a:off x="5868071" y="1826309"/>
            <a:ext cx="657225" cy="9510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8" name="Textfeld 27"/>
          <p:cNvSpPr txBox="1"/>
          <p:nvPr/>
        </p:nvSpPr>
        <p:spPr>
          <a:xfrm>
            <a:off x="2699793" y="1670613"/>
            <a:ext cx="744371" cy="246221"/>
          </a:xfrm>
          <a:prstGeom prst="rect">
            <a:avLst/>
          </a:prstGeom>
          <a:noFill/>
        </p:spPr>
        <p:txBody>
          <a:bodyPr wrap="none" lIns="0" tIns="0" rIns="0" bIns="0" rtlCol="0" anchor="t" anchorCtr="0">
            <a:spAutoFit/>
          </a:bodyPr>
          <a:lstStyle/>
          <a:p>
            <a:r>
              <a:rPr lang="de-DE" sz="1600" dirty="0" smtClean="0"/>
              <a:t>(Auftrag)</a:t>
            </a:r>
          </a:p>
        </p:txBody>
      </p:sp>
      <p:sp>
        <p:nvSpPr>
          <p:cNvPr id="29" name="Textfeld 28"/>
          <p:cNvSpPr txBox="1"/>
          <p:nvPr/>
        </p:nvSpPr>
        <p:spPr>
          <a:xfrm>
            <a:off x="6583142" y="1580090"/>
            <a:ext cx="1652697" cy="246221"/>
          </a:xfrm>
          <a:prstGeom prst="rect">
            <a:avLst/>
          </a:prstGeom>
          <a:noFill/>
        </p:spPr>
        <p:txBody>
          <a:bodyPr wrap="none" lIns="0" tIns="0" rIns="0" bIns="0" rtlCol="0" anchor="t" anchorCtr="0">
            <a:spAutoFit/>
          </a:bodyPr>
          <a:lstStyle/>
          <a:p>
            <a:r>
              <a:rPr lang="de-DE" sz="1600" dirty="0" smtClean="0"/>
              <a:t>(Bestellbestätigung)</a:t>
            </a:r>
          </a:p>
        </p:txBody>
      </p:sp>
      <p:cxnSp>
        <p:nvCxnSpPr>
          <p:cNvPr id="30" name="Gerade Verbindung mit Pfeil 29"/>
          <p:cNvCxnSpPr/>
          <p:nvPr/>
        </p:nvCxnSpPr>
        <p:spPr bwMode="auto">
          <a:xfrm>
            <a:off x="5863425" y="2046174"/>
            <a:ext cx="640540" cy="89821"/>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1" name="Textfeld 30"/>
          <p:cNvSpPr txBox="1"/>
          <p:nvPr/>
        </p:nvSpPr>
        <p:spPr>
          <a:xfrm>
            <a:off x="6619681" y="2044524"/>
            <a:ext cx="647806" cy="246221"/>
          </a:xfrm>
          <a:prstGeom prst="rect">
            <a:avLst/>
          </a:prstGeom>
          <a:noFill/>
        </p:spPr>
        <p:txBody>
          <a:bodyPr wrap="none" lIns="0" tIns="0" rIns="0" bIns="0" rtlCol="0" anchor="t" anchorCtr="0">
            <a:spAutoFit/>
          </a:bodyPr>
          <a:lstStyle/>
          <a:p>
            <a:r>
              <a:rPr lang="de-DE" sz="1600" dirty="0" smtClean="0"/>
              <a:t>(Fehler)</a:t>
            </a:r>
          </a:p>
        </p:txBody>
      </p:sp>
      <p:cxnSp>
        <p:nvCxnSpPr>
          <p:cNvPr id="42" name="Gerade Verbindung mit Pfeil 41"/>
          <p:cNvCxnSpPr>
            <a:stCxn id="25" idx="4"/>
            <a:endCxn id="64" idx="0"/>
          </p:cNvCxnSpPr>
          <p:nvPr/>
        </p:nvCxnSpPr>
        <p:spPr>
          <a:xfrm flipH="1">
            <a:off x="3422408" y="2454863"/>
            <a:ext cx="1524478" cy="702825"/>
          </a:xfrm>
          <a:prstGeom prst="straightConnector1">
            <a:avLst/>
          </a:prstGeom>
          <a:ln>
            <a:prstDash val="sysDash"/>
            <a:tailEnd type="arrow"/>
          </a:ln>
        </p:spPr>
        <p:style>
          <a:lnRef idx="3">
            <a:schemeClr val="accent1"/>
          </a:lnRef>
          <a:fillRef idx="0">
            <a:schemeClr val="accent1"/>
          </a:fillRef>
          <a:effectRef idx="2">
            <a:schemeClr val="accent1"/>
          </a:effectRef>
          <a:fontRef idx="minor">
            <a:schemeClr val="tx1"/>
          </a:fontRef>
        </p:style>
      </p:cxnSp>
      <p:cxnSp>
        <p:nvCxnSpPr>
          <p:cNvPr id="43" name="Gerade Verbindung mit Pfeil 42"/>
          <p:cNvCxnSpPr>
            <a:stCxn id="25" idx="4"/>
            <a:endCxn id="47" idx="0"/>
          </p:cNvCxnSpPr>
          <p:nvPr/>
        </p:nvCxnSpPr>
        <p:spPr>
          <a:xfrm flipH="1">
            <a:off x="4484353" y="2454861"/>
            <a:ext cx="462533" cy="695072"/>
          </a:xfrm>
          <a:prstGeom prst="straightConnector1">
            <a:avLst/>
          </a:prstGeom>
          <a:ln>
            <a:prstDash val="sysDash"/>
            <a:tailEnd type="arrow"/>
          </a:ln>
        </p:spPr>
        <p:style>
          <a:lnRef idx="3">
            <a:schemeClr val="accent1"/>
          </a:lnRef>
          <a:fillRef idx="0">
            <a:schemeClr val="accent1"/>
          </a:fillRef>
          <a:effectRef idx="2">
            <a:schemeClr val="accent1"/>
          </a:effectRef>
          <a:fontRef idx="minor">
            <a:schemeClr val="tx1"/>
          </a:fontRef>
        </p:style>
      </p:cxnSp>
      <p:cxnSp>
        <p:nvCxnSpPr>
          <p:cNvPr id="44" name="Gerade Verbindung mit Pfeil 43"/>
          <p:cNvCxnSpPr>
            <a:stCxn id="25" idx="4"/>
            <a:endCxn id="46" idx="0"/>
          </p:cNvCxnSpPr>
          <p:nvPr/>
        </p:nvCxnSpPr>
        <p:spPr>
          <a:xfrm>
            <a:off x="4946886" y="2454863"/>
            <a:ext cx="395368" cy="686107"/>
          </a:xfrm>
          <a:prstGeom prst="straightConnector1">
            <a:avLst/>
          </a:prstGeom>
          <a:ln>
            <a:prstDash val="sysDash"/>
            <a:tailEnd type="arrow"/>
          </a:ln>
        </p:spPr>
        <p:style>
          <a:lnRef idx="3">
            <a:schemeClr val="accent1"/>
          </a:lnRef>
          <a:fillRef idx="0">
            <a:schemeClr val="accent1"/>
          </a:fillRef>
          <a:effectRef idx="2">
            <a:schemeClr val="accent1"/>
          </a:effectRef>
          <a:fontRef idx="minor">
            <a:schemeClr val="tx1"/>
          </a:fontRef>
        </p:style>
      </p:cxnSp>
      <p:cxnSp>
        <p:nvCxnSpPr>
          <p:cNvPr id="45" name="Gerade Verbindung mit Pfeil 44"/>
          <p:cNvCxnSpPr>
            <a:stCxn id="25" idx="4"/>
            <a:endCxn id="65" idx="0"/>
          </p:cNvCxnSpPr>
          <p:nvPr/>
        </p:nvCxnSpPr>
        <p:spPr>
          <a:xfrm>
            <a:off x="4946886" y="2454861"/>
            <a:ext cx="1409675" cy="684556"/>
          </a:xfrm>
          <a:prstGeom prst="straightConnector1">
            <a:avLst/>
          </a:prstGeom>
          <a:ln>
            <a:prstDash val="sysDash"/>
            <a:tailEnd type="arrow"/>
          </a:ln>
        </p:spPr>
        <p:style>
          <a:lnRef idx="3">
            <a:schemeClr val="accent1"/>
          </a:lnRef>
          <a:fillRef idx="0">
            <a:schemeClr val="accent1"/>
          </a:fillRef>
          <a:effectRef idx="2">
            <a:schemeClr val="accent1"/>
          </a:effectRef>
          <a:fontRef idx="minor">
            <a:schemeClr val="tx1"/>
          </a:fontRef>
        </p:style>
      </p:cxnSp>
      <p:sp>
        <p:nvSpPr>
          <p:cNvPr id="46" name="Abgerundetes Rechteck 45"/>
          <p:cNvSpPr/>
          <p:nvPr/>
        </p:nvSpPr>
        <p:spPr>
          <a:xfrm>
            <a:off x="5054222" y="3140968"/>
            <a:ext cx="576064" cy="576064"/>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47" name="Abgerundetes Rechteck 46"/>
          <p:cNvSpPr/>
          <p:nvPr/>
        </p:nvSpPr>
        <p:spPr>
          <a:xfrm>
            <a:off x="4196321" y="3149933"/>
            <a:ext cx="576064" cy="57606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dirty="0"/>
          </a:p>
        </p:txBody>
      </p:sp>
      <p:sp>
        <p:nvSpPr>
          <p:cNvPr id="64" name="Abgerundetes Rechteck 63"/>
          <p:cNvSpPr/>
          <p:nvPr/>
        </p:nvSpPr>
        <p:spPr>
          <a:xfrm>
            <a:off x="3134375" y="3157686"/>
            <a:ext cx="576064" cy="57606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dirty="0"/>
          </a:p>
        </p:txBody>
      </p:sp>
      <p:sp>
        <p:nvSpPr>
          <p:cNvPr id="65" name="Abgerundetes Rechteck 64"/>
          <p:cNvSpPr/>
          <p:nvPr/>
        </p:nvSpPr>
        <p:spPr>
          <a:xfrm>
            <a:off x="6068529" y="3139417"/>
            <a:ext cx="576064" cy="57606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dirty="0"/>
          </a:p>
        </p:txBody>
      </p:sp>
      <p:grpSp>
        <p:nvGrpSpPr>
          <p:cNvPr id="66" name="Gruppieren 65"/>
          <p:cNvGrpSpPr/>
          <p:nvPr/>
        </p:nvGrpSpPr>
        <p:grpSpPr>
          <a:xfrm>
            <a:off x="3226719" y="4149082"/>
            <a:ext cx="2623422" cy="970077"/>
            <a:chOff x="952500" y="1795462"/>
            <a:chExt cx="2623422" cy="1228725"/>
          </a:xfrm>
        </p:grpSpPr>
        <p:sp>
          <p:nvSpPr>
            <p:cNvPr id="67" name="Ellipse 66"/>
            <p:cNvSpPr/>
            <p:nvPr/>
          </p:nvSpPr>
          <p:spPr bwMode="auto">
            <a:xfrm>
              <a:off x="1733549" y="1795462"/>
              <a:ext cx="1842373" cy="1228725"/>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dirty="0" smtClean="0">
                  <a:ln>
                    <a:noFill/>
                  </a:ln>
                  <a:solidFill>
                    <a:schemeClr val="bg1"/>
                  </a:solidFill>
                  <a:effectLst/>
                  <a:latin typeface="Arial" pitchFamily="34" charset="0"/>
                </a:rPr>
                <a:t>Bestellen Flow</a:t>
              </a:r>
              <a:endParaRPr kumimoji="0" lang="de-DE" sz="1600" b="0" i="0" u="none" strike="noStrike" cap="none" normalizeH="0" baseline="0" dirty="0" smtClean="0">
                <a:ln>
                  <a:noFill/>
                </a:ln>
                <a:solidFill>
                  <a:schemeClr val="tx1"/>
                </a:solidFill>
                <a:effectLst/>
                <a:latin typeface="Arial" pitchFamily="34" charset="0"/>
              </a:endParaRPr>
            </a:p>
          </p:txBody>
        </p:sp>
        <p:cxnSp>
          <p:nvCxnSpPr>
            <p:cNvPr id="68" name="Gerade Verbindung mit Pfeil 67"/>
            <p:cNvCxnSpPr>
              <a:endCxn id="67" idx="2"/>
            </p:cNvCxnSpPr>
            <p:nvPr/>
          </p:nvCxnSpPr>
          <p:spPr bwMode="auto">
            <a:xfrm>
              <a:off x="952500" y="2409824"/>
              <a:ext cx="781049" cy="1"/>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cxnSp>
        <p:nvCxnSpPr>
          <p:cNvPr id="69" name="Gerade Verbindung mit Pfeil 68"/>
          <p:cNvCxnSpPr/>
          <p:nvPr/>
        </p:nvCxnSpPr>
        <p:spPr bwMode="auto">
          <a:xfrm flipV="1">
            <a:off x="5850142" y="4490605"/>
            <a:ext cx="657225" cy="9510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70" name="Textfeld 69"/>
          <p:cNvSpPr txBox="1"/>
          <p:nvPr/>
        </p:nvSpPr>
        <p:spPr>
          <a:xfrm>
            <a:off x="2699793" y="4365106"/>
            <a:ext cx="744371" cy="246221"/>
          </a:xfrm>
          <a:prstGeom prst="rect">
            <a:avLst/>
          </a:prstGeom>
          <a:noFill/>
        </p:spPr>
        <p:txBody>
          <a:bodyPr wrap="none" lIns="0" tIns="0" rIns="0" bIns="0" rtlCol="0" anchor="t" anchorCtr="0">
            <a:spAutoFit/>
          </a:bodyPr>
          <a:lstStyle/>
          <a:p>
            <a:r>
              <a:rPr lang="de-DE" sz="1600" dirty="0" smtClean="0"/>
              <a:t>(Auftrag)</a:t>
            </a:r>
          </a:p>
        </p:txBody>
      </p:sp>
      <p:sp>
        <p:nvSpPr>
          <p:cNvPr id="71" name="Textfeld 70"/>
          <p:cNvSpPr txBox="1"/>
          <p:nvPr/>
        </p:nvSpPr>
        <p:spPr>
          <a:xfrm>
            <a:off x="6565212" y="4244386"/>
            <a:ext cx="1652697" cy="246221"/>
          </a:xfrm>
          <a:prstGeom prst="rect">
            <a:avLst/>
          </a:prstGeom>
          <a:noFill/>
        </p:spPr>
        <p:txBody>
          <a:bodyPr wrap="none" lIns="0" tIns="0" rIns="0" bIns="0" rtlCol="0" anchor="t" anchorCtr="0">
            <a:spAutoFit/>
          </a:bodyPr>
          <a:lstStyle/>
          <a:p>
            <a:r>
              <a:rPr lang="de-DE" sz="1600" dirty="0" smtClean="0"/>
              <a:t>(Bestellbestätigung)</a:t>
            </a:r>
          </a:p>
        </p:txBody>
      </p:sp>
      <p:cxnSp>
        <p:nvCxnSpPr>
          <p:cNvPr id="72" name="Gerade Verbindung mit Pfeil 71"/>
          <p:cNvCxnSpPr/>
          <p:nvPr/>
        </p:nvCxnSpPr>
        <p:spPr bwMode="auto">
          <a:xfrm>
            <a:off x="5845496" y="4710470"/>
            <a:ext cx="640540" cy="89821"/>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73" name="Textfeld 72"/>
          <p:cNvSpPr txBox="1"/>
          <p:nvPr/>
        </p:nvSpPr>
        <p:spPr>
          <a:xfrm>
            <a:off x="6601750" y="4708820"/>
            <a:ext cx="647806" cy="246221"/>
          </a:xfrm>
          <a:prstGeom prst="rect">
            <a:avLst/>
          </a:prstGeom>
          <a:noFill/>
        </p:spPr>
        <p:txBody>
          <a:bodyPr wrap="none" lIns="0" tIns="0" rIns="0" bIns="0" rtlCol="0" anchor="t" anchorCtr="0">
            <a:spAutoFit/>
          </a:bodyPr>
          <a:lstStyle/>
          <a:p>
            <a:r>
              <a:rPr lang="de-DE" sz="1600" dirty="0" smtClean="0"/>
              <a:t>(Fehler)</a:t>
            </a:r>
          </a:p>
        </p:txBody>
      </p:sp>
      <p:cxnSp>
        <p:nvCxnSpPr>
          <p:cNvPr id="74" name="Gerade Verbindung mit Pfeil 73"/>
          <p:cNvCxnSpPr>
            <a:stCxn id="67" idx="4"/>
            <a:endCxn id="80" idx="0"/>
          </p:cNvCxnSpPr>
          <p:nvPr/>
        </p:nvCxnSpPr>
        <p:spPr>
          <a:xfrm flipH="1">
            <a:off x="3404478" y="5119159"/>
            <a:ext cx="1524478" cy="702825"/>
          </a:xfrm>
          <a:prstGeom prst="straightConnector1">
            <a:avLst/>
          </a:prstGeom>
          <a:ln>
            <a:prstDash val="sysDash"/>
            <a:tailEnd type="arrow"/>
          </a:ln>
        </p:spPr>
        <p:style>
          <a:lnRef idx="3">
            <a:schemeClr val="accent1"/>
          </a:lnRef>
          <a:fillRef idx="0">
            <a:schemeClr val="accent1"/>
          </a:fillRef>
          <a:effectRef idx="2">
            <a:schemeClr val="accent1"/>
          </a:effectRef>
          <a:fontRef idx="minor">
            <a:schemeClr val="tx1"/>
          </a:fontRef>
        </p:style>
      </p:cxnSp>
      <p:cxnSp>
        <p:nvCxnSpPr>
          <p:cNvPr id="75" name="Gerade Verbindung mit Pfeil 74"/>
          <p:cNvCxnSpPr>
            <a:stCxn id="67" idx="4"/>
            <a:endCxn id="79" idx="0"/>
          </p:cNvCxnSpPr>
          <p:nvPr/>
        </p:nvCxnSpPr>
        <p:spPr>
          <a:xfrm flipH="1">
            <a:off x="4466423" y="5119157"/>
            <a:ext cx="462533" cy="695072"/>
          </a:xfrm>
          <a:prstGeom prst="straightConnector1">
            <a:avLst/>
          </a:prstGeom>
          <a:ln>
            <a:prstDash val="sysDash"/>
            <a:tailEnd type="arrow"/>
          </a:ln>
        </p:spPr>
        <p:style>
          <a:lnRef idx="3">
            <a:schemeClr val="accent1"/>
          </a:lnRef>
          <a:fillRef idx="0">
            <a:schemeClr val="accent1"/>
          </a:fillRef>
          <a:effectRef idx="2">
            <a:schemeClr val="accent1"/>
          </a:effectRef>
          <a:fontRef idx="minor">
            <a:schemeClr val="tx1"/>
          </a:fontRef>
        </p:style>
      </p:cxnSp>
      <p:cxnSp>
        <p:nvCxnSpPr>
          <p:cNvPr id="76" name="Gerade Verbindung mit Pfeil 75"/>
          <p:cNvCxnSpPr>
            <a:stCxn id="67" idx="4"/>
            <a:endCxn id="78" idx="0"/>
          </p:cNvCxnSpPr>
          <p:nvPr/>
        </p:nvCxnSpPr>
        <p:spPr>
          <a:xfrm>
            <a:off x="4928955" y="5119159"/>
            <a:ext cx="395368" cy="686107"/>
          </a:xfrm>
          <a:prstGeom prst="straightConnector1">
            <a:avLst/>
          </a:prstGeom>
          <a:ln>
            <a:prstDash val="sysDash"/>
            <a:tailEnd type="arrow"/>
          </a:ln>
        </p:spPr>
        <p:style>
          <a:lnRef idx="3">
            <a:schemeClr val="accent1"/>
          </a:lnRef>
          <a:fillRef idx="0">
            <a:schemeClr val="accent1"/>
          </a:fillRef>
          <a:effectRef idx="2">
            <a:schemeClr val="accent1"/>
          </a:effectRef>
          <a:fontRef idx="minor">
            <a:schemeClr val="tx1"/>
          </a:fontRef>
        </p:style>
      </p:cxnSp>
      <p:cxnSp>
        <p:nvCxnSpPr>
          <p:cNvPr id="77" name="Gerade Verbindung mit Pfeil 76"/>
          <p:cNvCxnSpPr>
            <a:stCxn id="67" idx="4"/>
            <a:endCxn id="81" idx="0"/>
          </p:cNvCxnSpPr>
          <p:nvPr/>
        </p:nvCxnSpPr>
        <p:spPr>
          <a:xfrm>
            <a:off x="4928956" y="5119157"/>
            <a:ext cx="1409675" cy="684556"/>
          </a:xfrm>
          <a:prstGeom prst="straightConnector1">
            <a:avLst/>
          </a:prstGeom>
          <a:ln>
            <a:prstDash val="sysDash"/>
            <a:tailEnd type="arrow"/>
          </a:ln>
        </p:spPr>
        <p:style>
          <a:lnRef idx="3">
            <a:schemeClr val="accent1"/>
          </a:lnRef>
          <a:fillRef idx="0">
            <a:schemeClr val="accent1"/>
          </a:fillRef>
          <a:effectRef idx="2">
            <a:schemeClr val="accent1"/>
          </a:effectRef>
          <a:fontRef idx="minor">
            <a:schemeClr val="tx1"/>
          </a:fontRef>
        </p:style>
      </p:cxnSp>
      <p:sp>
        <p:nvSpPr>
          <p:cNvPr id="78" name="Abgerundetes Rechteck 77"/>
          <p:cNvSpPr/>
          <p:nvPr/>
        </p:nvSpPr>
        <p:spPr>
          <a:xfrm>
            <a:off x="5036292" y="5805264"/>
            <a:ext cx="576064" cy="576064"/>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79" name="Abgerundetes Rechteck 78"/>
          <p:cNvSpPr/>
          <p:nvPr/>
        </p:nvSpPr>
        <p:spPr>
          <a:xfrm>
            <a:off x="4178391" y="5814229"/>
            <a:ext cx="576064" cy="57606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dirty="0"/>
          </a:p>
        </p:txBody>
      </p:sp>
      <p:sp>
        <p:nvSpPr>
          <p:cNvPr id="80" name="Abgerundetes Rechteck 79"/>
          <p:cNvSpPr/>
          <p:nvPr/>
        </p:nvSpPr>
        <p:spPr>
          <a:xfrm>
            <a:off x="3116445" y="5821982"/>
            <a:ext cx="576064" cy="57606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dirty="0"/>
          </a:p>
        </p:txBody>
      </p:sp>
      <p:sp>
        <p:nvSpPr>
          <p:cNvPr id="81" name="Abgerundetes Rechteck 80"/>
          <p:cNvSpPr/>
          <p:nvPr/>
        </p:nvSpPr>
        <p:spPr>
          <a:xfrm>
            <a:off x="6050598" y="5803713"/>
            <a:ext cx="576064" cy="57606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dirty="0"/>
          </a:p>
        </p:txBody>
      </p:sp>
    </p:spTree>
    <p:extLst>
      <p:ext uri="{BB962C8B-B14F-4D97-AF65-F5344CB8AC3E}">
        <p14:creationId xmlns:p14="http://schemas.microsoft.com/office/powerpoint/2010/main" xmlns="" val="405487206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Best Practices</a:t>
            </a:r>
            <a:endParaRPr lang="de-DE" dirty="0"/>
          </a:p>
        </p:txBody>
      </p:sp>
      <p:sp>
        <p:nvSpPr>
          <p:cNvPr id="3" name="Inhaltsplatzhalter 2"/>
          <p:cNvSpPr>
            <a:spLocks noGrp="1"/>
          </p:cNvSpPr>
          <p:nvPr>
            <p:ph idx="1"/>
          </p:nvPr>
        </p:nvSpPr>
        <p:spPr/>
        <p:txBody>
          <a:bodyPr>
            <a:normAutofit/>
          </a:bodyPr>
          <a:lstStyle/>
          <a:p>
            <a:pPr marL="285750" indent="-285750">
              <a:buFont typeface="Wingdings" pitchFamily="2" charset="2"/>
              <a:buChar char="§"/>
            </a:pPr>
            <a:r>
              <a:rPr lang="de-DE" dirty="0" smtClean="0"/>
              <a:t>Remote-Zugriffe (DB, Service-Calls) möglichst auf oberster Flow-Ebene ausführen</a:t>
            </a:r>
            <a:endParaRPr lang="de-DE" dirty="0"/>
          </a:p>
          <a:p>
            <a:pPr marL="285750" indent="-285750">
              <a:buFont typeface="Wingdings" pitchFamily="2" charset="2"/>
              <a:buChar char="§"/>
            </a:pPr>
            <a:r>
              <a:rPr lang="de-DE" dirty="0" smtClean="0"/>
              <a:t>Statt Steuerung über Flags für verschiedene Anwendungsfälle dedizierte </a:t>
            </a:r>
            <a:r>
              <a:rPr lang="de-DE" dirty="0" err="1" smtClean="0"/>
              <a:t>Flows</a:t>
            </a:r>
            <a:r>
              <a:rPr lang="de-DE" dirty="0" smtClean="0"/>
              <a:t> definieren</a:t>
            </a:r>
          </a:p>
          <a:p>
            <a:pPr marL="285750" indent="-285750">
              <a:buFont typeface="Wingdings" pitchFamily="2" charset="2"/>
              <a:buChar char="§"/>
            </a:pPr>
            <a:r>
              <a:rPr lang="de-DE" dirty="0" smtClean="0"/>
              <a:t>Anstatt einer FU </a:t>
            </a:r>
            <a:r>
              <a:rPr lang="de-DE" dirty="0" err="1"/>
              <a:t>TueDiesUNDTueDas</a:t>
            </a:r>
            <a:r>
              <a:rPr lang="de-DE" dirty="0"/>
              <a:t> </a:t>
            </a:r>
            <a:r>
              <a:rPr lang="de-DE" dirty="0" smtClean="0"/>
              <a:t>– </a:t>
            </a:r>
            <a:br>
              <a:rPr lang="de-DE" dirty="0" smtClean="0"/>
            </a:br>
            <a:r>
              <a:rPr lang="de-DE" dirty="0" smtClean="0"/>
              <a:t>besser zwei </a:t>
            </a:r>
            <a:r>
              <a:rPr lang="de-DE" dirty="0"/>
              <a:t>FUs </a:t>
            </a:r>
            <a:r>
              <a:rPr lang="de-DE" dirty="0" smtClean="0"/>
              <a:t>(SRP) erstellen</a:t>
            </a:r>
          </a:p>
          <a:p>
            <a:pPr marL="285750" indent="-285750">
              <a:buFont typeface="Wingdings" pitchFamily="2" charset="2"/>
              <a:buChar char="§"/>
            </a:pPr>
            <a:r>
              <a:rPr lang="de-DE" dirty="0" smtClean="0"/>
              <a:t>Iterationen nur in </a:t>
            </a:r>
            <a:r>
              <a:rPr lang="de-DE" dirty="0" err="1" smtClean="0"/>
              <a:t>Flows</a:t>
            </a:r>
            <a:endParaRPr lang="de-DE" dirty="0" smtClean="0"/>
          </a:p>
          <a:p>
            <a:pPr marL="285750" indent="-285750">
              <a:buFont typeface="Wingdings" pitchFamily="2" charset="2"/>
              <a:buChar char="§"/>
            </a:pPr>
            <a:r>
              <a:rPr lang="de-DE" dirty="0" smtClean="0"/>
              <a:t>Keine Vererbung</a:t>
            </a:r>
            <a:endParaRPr lang="de-DE" dirty="0"/>
          </a:p>
        </p:txBody>
      </p:sp>
    </p:spTree>
    <p:extLst>
      <p:ext uri="{BB962C8B-B14F-4D97-AF65-F5344CB8AC3E}">
        <p14:creationId xmlns:p14="http://schemas.microsoft.com/office/powerpoint/2010/main" xmlns="" val="37546621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Referenzen</a:t>
            </a:r>
            <a:endParaRPr lang="de-DE" dirty="0"/>
          </a:p>
        </p:txBody>
      </p:sp>
      <p:sp>
        <p:nvSpPr>
          <p:cNvPr id="3" name="Inhaltsplatzhalter 2"/>
          <p:cNvSpPr>
            <a:spLocks noGrp="1"/>
          </p:cNvSpPr>
          <p:nvPr>
            <p:ph idx="1"/>
          </p:nvPr>
        </p:nvSpPr>
        <p:spPr/>
        <p:txBody>
          <a:bodyPr/>
          <a:lstStyle/>
          <a:p>
            <a:r>
              <a:rPr lang="de-DE" dirty="0">
                <a:hlinkClick r:id="rId2"/>
              </a:rPr>
              <a:t>http://</a:t>
            </a:r>
            <a:r>
              <a:rPr lang="de-DE" dirty="0" smtClean="0">
                <a:hlinkClick r:id="rId2"/>
              </a:rPr>
              <a:t>clean-code-advisors.com/ressourcen/flow-design-ressourcen</a:t>
            </a:r>
            <a:endParaRPr lang="de-DE" dirty="0" smtClean="0"/>
          </a:p>
          <a:p>
            <a:r>
              <a:rPr lang="de-DE" dirty="0">
                <a:hlinkClick r:id="rId3"/>
              </a:rPr>
              <a:t>http://www.jpaulmorrison.com/fbp</a:t>
            </a:r>
            <a:r>
              <a:rPr lang="de-DE" dirty="0" smtClean="0">
                <a:hlinkClick r:id="rId3"/>
              </a:rPr>
              <a:t>/</a:t>
            </a:r>
            <a:endParaRPr lang="de-DE" dirty="0" smtClean="0"/>
          </a:p>
          <a:p>
            <a:endParaRPr lang="de-DE" dirty="0" smtClean="0"/>
          </a:p>
        </p:txBody>
      </p:sp>
    </p:spTree>
    <p:extLst>
      <p:ext uri="{BB962C8B-B14F-4D97-AF65-F5344CB8AC3E}">
        <p14:creationId xmlns:p14="http://schemas.microsoft.com/office/powerpoint/2010/main" xmlns="" val="228145284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1973004" y="2708922"/>
            <a:ext cx="5191285" cy="1200329"/>
          </a:xfrm>
          <a:prstGeom prst="rect">
            <a:avLst/>
          </a:prstGeom>
          <a:noFill/>
        </p:spPr>
        <p:txBody>
          <a:bodyPr wrap="square" rtlCol="0">
            <a:spAutoFit/>
          </a:bodyPr>
          <a:lstStyle/>
          <a:p>
            <a:r>
              <a:rPr lang="de-DE" sz="7200" dirty="0" smtClean="0"/>
              <a:t>Vielen Dank!</a:t>
            </a:r>
            <a:endParaRPr lang="de-DE" sz="7200" dirty="0"/>
          </a:p>
        </p:txBody>
      </p:sp>
    </p:spTree>
    <p:extLst>
      <p:ext uri="{BB962C8B-B14F-4D97-AF65-F5344CB8AC3E}">
        <p14:creationId xmlns:p14="http://schemas.microsoft.com/office/powerpoint/2010/main" xmlns="" val="9753239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44834" y="1918959"/>
            <a:ext cx="7256306" cy="2399729"/>
          </a:xfrm>
        </p:spPr>
        <p:txBody>
          <a:bodyPr>
            <a:noAutofit/>
          </a:bodyPr>
          <a:lstStyle/>
          <a:p>
            <a:r>
              <a:rPr lang="de-DE" sz="6600" dirty="0" err="1" smtClean="0"/>
              <a:t>meet</a:t>
            </a:r>
            <a:r>
              <a:rPr lang="de-DE" sz="6600" dirty="0"/>
              <a:t> </a:t>
            </a:r>
            <a:r>
              <a:rPr lang="de-DE" sz="6600" dirty="0" err="1" smtClean="0"/>
              <a:t>the</a:t>
            </a:r>
            <a:r>
              <a:rPr lang="de-DE" sz="6600" dirty="0" smtClean="0"/>
              <a:t> SPEAKER</a:t>
            </a:r>
            <a:br>
              <a:rPr lang="de-DE" sz="6600" dirty="0" smtClean="0"/>
            </a:br>
            <a:r>
              <a:rPr lang="de-DE" sz="6600" dirty="0" smtClean="0"/>
              <a:t>@</a:t>
            </a:r>
            <a:r>
              <a:rPr lang="de-DE" sz="6600" dirty="0" err="1" smtClean="0"/>
              <a:t>speakerlounge</a:t>
            </a:r>
            <a:endParaRPr lang="de-DE" sz="6600" dirty="0"/>
          </a:p>
        </p:txBody>
      </p:sp>
      <p:sp>
        <p:nvSpPr>
          <p:cNvPr id="3" name="Untertitel 2"/>
          <p:cNvSpPr>
            <a:spLocks noGrp="1"/>
          </p:cNvSpPr>
          <p:nvPr>
            <p:ph type="subTitle" idx="1"/>
          </p:nvPr>
        </p:nvSpPr>
        <p:spPr>
          <a:xfrm>
            <a:off x="956091" y="5013178"/>
            <a:ext cx="8187910" cy="1432595"/>
          </a:xfrm>
        </p:spPr>
        <p:txBody>
          <a:bodyPr>
            <a:noAutofit/>
          </a:bodyPr>
          <a:lstStyle/>
          <a:p>
            <a:pPr algn="l">
              <a:lnSpc>
                <a:spcPct val="80000"/>
              </a:lnSpc>
              <a:spcBef>
                <a:spcPts val="1200"/>
              </a:spcBef>
            </a:pPr>
            <a:r>
              <a:rPr lang="de-DE" sz="5800" dirty="0" smtClean="0">
                <a:solidFill>
                  <a:srgbClr val="526C87"/>
                </a:solidFill>
              </a:rPr>
              <a:t>1. OG </a:t>
            </a:r>
            <a:r>
              <a:rPr lang="de-DE" sz="5800" dirty="0" smtClean="0"/>
              <a:t>D</a:t>
            </a:r>
            <a:r>
              <a:rPr lang="de-DE" sz="5800" dirty="0" smtClean="0">
                <a:solidFill>
                  <a:srgbClr val="526C87"/>
                </a:solidFill>
              </a:rPr>
              <a:t>IREKT ÜBER DEM EMPFANG</a:t>
            </a:r>
          </a:p>
        </p:txBody>
      </p:sp>
      <p:sp>
        <p:nvSpPr>
          <p:cNvPr id="5" name="Titel 1"/>
          <p:cNvSpPr txBox="1">
            <a:spLocks/>
          </p:cNvSpPr>
          <p:nvPr/>
        </p:nvSpPr>
        <p:spPr>
          <a:xfrm>
            <a:off x="3028952" y="2408656"/>
            <a:ext cx="1259715" cy="154463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bg1"/>
                </a:solidFill>
                <a:latin typeface="Adobe Gothic Std B" panose="020B0800000000000000" pitchFamily="34" charset="-128"/>
                <a:ea typeface="Adobe Gothic Std B" panose="020B0800000000000000" pitchFamily="34" charset="-128"/>
                <a:cs typeface="+mj-cs"/>
              </a:defRPr>
            </a:lvl1pPr>
          </a:lstStyle>
          <a:p>
            <a:endParaRPr lang="de-DE" dirty="0">
              <a:solidFill>
                <a:prstClr val="white"/>
              </a:solidFill>
            </a:endParaRPr>
          </a:p>
        </p:txBody>
      </p:sp>
      <p:sp>
        <p:nvSpPr>
          <p:cNvPr id="6" name="Titel 1"/>
          <p:cNvSpPr txBox="1">
            <a:spLocks/>
          </p:cNvSpPr>
          <p:nvPr/>
        </p:nvSpPr>
        <p:spPr>
          <a:xfrm>
            <a:off x="4288666" y="2249331"/>
            <a:ext cx="3212474" cy="154463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bg1"/>
                </a:solidFill>
                <a:latin typeface="Adobe Gothic Std B" panose="020B0800000000000000" pitchFamily="34" charset="-128"/>
                <a:ea typeface="Adobe Gothic Std B" panose="020B0800000000000000" pitchFamily="34" charset="-128"/>
                <a:cs typeface="+mj-cs"/>
              </a:defRPr>
            </a:lvl1pPr>
          </a:lstStyle>
          <a:p>
            <a:pPr algn="just"/>
            <a:endParaRPr lang="de-DE" sz="2400" dirty="0">
              <a:solidFill>
                <a:prstClr val="white"/>
              </a:solidFill>
            </a:endParaRPr>
          </a:p>
        </p:txBody>
      </p:sp>
    </p:spTree>
    <p:extLst>
      <p:ext uri="{BB962C8B-B14F-4D97-AF65-F5344CB8AC3E}">
        <p14:creationId xmlns="" xmlns:p14="http://schemas.microsoft.com/office/powerpoint/2010/main" val="620525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2190905" y="464328"/>
            <a:ext cx="1082014" cy="377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5" name="Rechteck 4"/>
          <p:cNvSpPr/>
          <p:nvPr/>
        </p:nvSpPr>
        <p:spPr>
          <a:xfrm>
            <a:off x="1416090" y="1545211"/>
            <a:ext cx="1082014" cy="377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6" name="Rechteck 5"/>
          <p:cNvSpPr/>
          <p:nvPr/>
        </p:nvSpPr>
        <p:spPr>
          <a:xfrm>
            <a:off x="2949734" y="1545211"/>
            <a:ext cx="1082014" cy="377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8" name="Rechteck 7"/>
          <p:cNvSpPr/>
          <p:nvPr/>
        </p:nvSpPr>
        <p:spPr>
          <a:xfrm>
            <a:off x="6830118" y="786177"/>
            <a:ext cx="1082014" cy="377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12" name="Rechteck 11"/>
          <p:cNvSpPr/>
          <p:nvPr/>
        </p:nvSpPr>
        <p:spPr>
          <a:xfrm>
            <a:off x="6830118" y="1727907"/>
            <a:ext cx="1082014" cy="377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13" name="Rechteck 12"/>
          <p:cNvSpPr/>
          <p:nvPr/>
        </p:nvSpPr>
        <p:spPr>
          <a:xfrm>
            <a:off x="2579535" y="5948103"/>
            <a:ext cx="1082014" cy="377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14" name="Rechteck 13"/>
          <p:cNvSpPr/>
          <p:nvPr/>
        </p:nvSpPr>
        <p:spPr>
          <a:xfrm>
            <a:off x="3753747" y="2542637"/>
            <a:ext cx="1082014" cy="377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15" name="Rechteck 14"/>
          <p:cNvSpPr/>
          <p:nvPr/>
        </p:nvSpPr>
        <p:spPr>
          <a:xfrm>
            <a:off x="7105856" y="5948103"/>
            <a:ext cx="1082014" cy="377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16" name="Rechteck 15"/>
          <p:cNvSpPr/>
          <p:nvPr/>
        </p:nvSpPr>
        <p:spPr>
          <a:xfrm>
            <a:off x="4053615" y="4869162"/>
            <a:ext cx="1082014" cy="377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17" name="Rechteck 16"/>
          <p:cNvSpPr/>
          <p:nvPr/>
        </p:nvSpPr>
        <p:spPr>
          <a:xfrm>
            <a:off x="875084" y="2542637"/>
            <a:ext cx="1082014" cy="377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18" name="Rechteck 17"/>
          <p:cNvSpPr/>
          <p:nvPr/>
        </p:nvSpPr>
        <p:spPr>
          <a:xfrm>
            <a:off x="2344275" y="2542636"/>
            <a:ext cx="1082014" cy="377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19" name="Rechteck 18"/>
          <p:cNvSpPr/>
          <p:nvPr/>
        </p:nvSpPr>
        <p:spPr>
          <a:xfrm>
            <a:off x="6830118" y="2592004"/>
            <a:ext cx="1082014" cy="377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20" name="Rechteck 19"/>
          <p:cNvSpPr/>
          <p:nvPr/>
        </p:nvSpPr>
        <p:spPr>
          <a:xfrm>
            <a:off x="6830118" y="3528107"/>
            <a:ext cx="1082014" cy="377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21" name="Rechteck 20"/>
          <p:cNvSpPr/>
          <p:nvPr/>
        </p:nvSpPr>
        <p:spPr>
          <a:xfrm>
            <a:off x="1475657" y="3555627"/>
            <a:ext cx="1082014" cy="402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22" name="Rechteck 21"/>
          <p:cNvSpPr/>
          <p:nvPr/>
        </p:nvSpPr>
        <p:spPr>
          <a:xfrm>
            <a:off x="1115616" y="5948103"/>
            <a:ext cx="1082014" cy="377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23" name="Rechteck 22"/>
          <p:cNvSpPr/>
          <p:nvPr/>
        </p:nvSpPr>
        <p:spPr>
          <a:xfrm>
            <a:off x="4067945" y="5942483"/>
            <a:ext cx="1082014" cy="377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24" name="Rechteck 23"/>
          <p:cNvSpPr/>
          <p:nvPr/>
        </p:nvSpPr>
        <p:spPr>
          <a:xfrm>
            <a:off x="5596245" y="5948103"/>
            <a:ext cx="1082014" cy="377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25" name="Gleichschenkliges Dreieck 24"/>
          <p:cNvSpPr/>
          <p:nvPr/>
        </p:nvSpPr>
        <p:spPr>
          <a:xfrm>
            <a:off x="2579535" y="842177"/>
            <a:ext cx="288032" cy="21602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26" name="Form 16"/>
          <p:cNvCxnSpPr>
            <a:stCxn id="5" idx="0"/>
            <a:endCxn id="25" idx="3"/>
          </p:cNvCxnSpPr>
          <p:nvPr/>
        </p:nvCxnSpPr>
        <p:spPr>
          <a:xfrm rot="5400000" flipH="1" flipV="1">
            <a:off x="2096820" y="918482"/>
            <a:ext cx="487009" cy="766453"/>
          </a:xfrm>
          <a:prstGeom prst="bentConnector3">
            <a:avLst>
              <a:gd name="adj1" fmla="val 50000"/>
            </a:avLst>
          </a:prstGeom>
          <a:ln>
            <a:tailEnd type="none"/>
          </a:ln>
        </p:spPr>
        <p:style>
          <a:lnRef idx="1">
            <a:schemeClr val="accent1"/>
          </a:lnRef>
          <a:fillRef idx="0">
            <a:schemeClr val="accent1"/>
          </a:fillRef>
          <a:effectRef idx="0">
            <a:schemeClr val="accent1"/>
          </a:effectRef>
          <a:fontRef idx="minor">
            <a:schemeClr val="tx1"/>
          </a:fontRef>
        </p:style>
      </p:cxnSp>
      <p:cxnSp>
        <p:nvCxnSpPr>
          <p:cNvPr id="28" name="Form 16"/>
          <p:cNvCxnSpPr>
            <a:stCxn id="6" idx="0"/>
            <a:endCxn id="25" idx="3"/>
          </p:cNvCxnSpPr>
          <p:nvPr/>
        </p:nvCxnSpPr>
        <p:spPr>
          <a:xfrm rot="16200000" flipV="1">
            <a:off x="2863640" y="918111"/>
            <a:ext cx="487010" cy="767190"/>
          </a:xfrm>
          <a:prstGeom prst="bentConnector3">
            <a:avLst>
              <a:gd name="adj1" fmla="val 50000"/>
            </a:avLst>
          </a:prstGeom>
          <a:ln>
            <a:tailEnd type="none"/>
          </a:ln>
        </p:spPr>
        <p:style>
          <a:lnRef idx="1">
            <a:schemeClr val="accent1"/>
          </a:lnRef>
          <a:fillRef idx="0">
            <a:schemeClr val="accent1"/>
          </a:fillRef>
          <a:effectRef idx="0">
            <a:schemeClr val="accent1"/>
          </a:effectRef>
          <a:fontRef idx="minor">
            <a:schemeClr val="tx1"/>
          </a:fontRef>
        </p:style>
      </p:cxnSp>
      <p:sp>
        <p:nvSpPr>
          <p:cNvPr id="32" name="Gleichschenkliges Dreieck 31"/>
          <p:cNvSpPr/>
          <p:nvPr/>
        </p:nvSpPr>
        <p:spPr>
          <a:xfrm>
            <a:off x="3373516" y="1928871"/>
            <a:ext cx="288032" cy="21602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33" name="Form 16"/>
          <p:cNvCxnSpPr>
            <a:stCxn id="14" idx="0"/>
            <a:endCxn id="32" idx="3"/>
          </p:cNvCxnSpPr>
          <p:nvPr/>
        </p:nvCxnSpPr>
        <p:spPr>
          <a:xfrm rot="16200000" flipV="1">
            <a:off x="3707273" y="1955156"/>
            <a:ext cx="397740" cy="777221"/>
          </a:xfrm>
          <a:prstGeom prst="bentConnector3">
            <a:avLst>
              <a:gd name="adj1" fmla="val 50000"/>
            </a:avLst>
          </a:prstGeom>
          <a:ln>
            <a:tailEnd type="none"/>
          </a:ln>
        </p:spPr>
        <p:style>
          <a:lnRef idx="1">
            <a:schemeClr val="accent1"/>
          </a:lnRef>
          <a:fillRef idx="0">
            <a:schemeClr val="accent1"/>
          </a:fillRef>
          <a:effectRef idx="0">
            <a:schemeClr val="accent1"/>
          </a:effectRef>
          <a:fontRef idx="minor">
            <a:schemeClr val="tx1"/>
          </a:fontRef>
        </p:style>
      </p:cxnSp>
      <p:sp>
        <p:nvSpPr>
          <p:cNvPr id="35" name="Gleichschenkliges Dreieck 34"/>
          <p:cNvSpPr/>
          <p:nvPr/>
        </p:nvSpPr>
        <p:spPr>
          <a:xfrm>
            <a:off x="1813081" y="1928871"/>
            <a:ext cx="288032" cy="21602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
        <p:nvSpPr>
          <p:cNvPr id="36" name="Gleichschenkliges Dreieck 35"/>
          <p:cNvSpPr/>
          <p:nvPr/>
        </p:nvSpPr>
        <p:spPr>
          <a:xfrm>
            <a:off x="4150738" y="2942528"/>
            <a:ext cx="288032" cy="21602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
        <p:nvSpPr>
          <p:cNvPr id="37" name="Gleichschenkliges Dreieck 36"/>
          <p:cNvSpPr/>
          <p:nvPr/>
        </p:nvSpPr>
        <p:spPr>
          <a:xfrm>
            <a:off x="1272075" y="2920486"/>
            <a:ext cx="288032" cy="21602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
        <p:nvSpPr>
          <p:cNvPr id="39" name="Rechteck 38"/>
          <p:cNvSpPr/>
          <p:nvPr/>
        </p:nvSpPr>
        <p:spPr>
          <a:xfrm>
            <a:off x="189728" y="3556296"/>
            <a:ext cx="1082014" cy="402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40" name="Rechteck 39"/>
          <p:cNvSpPr/>
          <p:nvPr/>
        </p:nvSpPr>
        <p:spPr>
          <a:xfrm>
            <a:off x="3059832" y="3555627"/>
            <a:ext cx="1082014" cy="402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41" name="Rechteck 40"/>
          <p:cNvSpPr/>
          <p:nvPr/>
        </p:nvSpPr>
        <p:spPr>
          <a:xfrm>
            <a:off x="4498098" y="3555626"/>
            <a:ext cx="1082014" cy="402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42" name="Gleichschenkliges Dreieck 41"/>
          <p:cNvSpPr/>
          <p:nvPr/>
        </p:nvSpPr>
        <p:spPr>
          <a:xfrm>
            <a:off x="7227853" y="1172719"/>
            <a:ext cx="288032" cy="21602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
        <p:nvSpPr>
          <p:cNvPr id="43" name="Gleichschenkliges Dreieck 42"/>
          <p:cNvSpPr/>
          <p:nvPr/>
        </p:nvSpPr>
        <p:spPr>
          <a:xfrm>
            <a:off x="7227853" y="2105756"/>
            <a:ext cx="288032" cy="21602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
        <p:nvSpPr>
          <p:cNvPr id="44" name="Gleichschenkliges Dreieck 43"/>
          <p:cNvSpPr/>
          <p:nvPr/>
        </p:nvSpPr>
        <p:spPr>
          <a:xfrm>
            <a:off x="7227853" y="2973262"/>
            <a:ext cx="288032" cy="21602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
        <p:nvSpPr>
          <p:cNvPr id="45" name="Gleichschenkliges Dreieck 44"/>
          <p:cNvSpPr/>
          <p:nvPr/>
        </p:nvSpPr>
        <p:spPr>
          <a:xfrm>
            <a:off x="4465782" y="5247011"/>
            <a:ext cx="288032" cy="21602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46" name="Form 16"/>
          <p:cNvCxnSpPr>
            <a:stCxn id="41" idx="0"/>
            <a:endCxn id="36" idx="3"/>
          </p:cNvCxnSpPr>
          <p:nvPr/>
        </p:nvCxnSpPr>
        <p:spPr>
          <a:xfrm rot="16200000" flipV="1">
            <a:off x="4468393" y="2984913"/>
            <a:ext cx="397072" cy="744352"/>
          </a:xfrm>
          <a:prstGeom prst="bentConnector3">
            <a:avLst>
              <a:gd name="adj1" fmla="val 50000"/>
            </a:avLst>
          </a:prstGeom>
          <a:ln>
            <a:tailEnd type="none"/>
          </a:ln>
        </p:spPr>
        <p:style>
          <a:lnRef idx="1">
            <a:schemeClr val="accent1"/>
          </a:lnRef>
          <a:fillRef idx="0">
            <a:schemeClr val="accent1"/>
          </a:fillRef>
          <a:effectRef idx="0">
            <a:schemeClr val="accent1"/>
          </a:effectRef>
          <a:fontRef idx="minor">
            <a:schemeClr val="tx1"/>
          </a:fontRef>
        </p:style>
      </p:cxnSp>
      <p:cxnSp>
        <p:nvCxnSpPr>
          <p:cNvPr id="47" name="Form 16"/>
          <p:cNvCxnSpPr>
            <a:stCxn id="18" idx="0"/>
            <a:endCxn id="32" idx="3"/>
          </p:cNvCxnSpPr>
          <p:nvPr/>
        </p:nvCxnSpPr>
        <p:spPr>
          <a:xfrm rot="5400000" flipH="1" flipV="1">
            <a:off x="3002538" y="2027642"/>
            <a:ext cx="397739" cy="632251"/>
          </a:xfrm>
          <a:prstGeom prst="bentConnector3">
            <a:avLst>
              <a:gd name="adj1" fmla="val 50000"/>
            </a:avLst>
          </a:prstGeom>
          <a:ln>
            <a:tailEnd type="none"/>
          </a:ln>
        </p:spPr>
        <p:style>
          <a:lnRef idx="1">
            <a:schemeClr val="accent1"/>
          </a:lnRef>
          <a:fillRef idx="0">
            <a:schemeClr val="accent1"/>
          </a:fillRef>
          <a:effectRef idx="0">
            <a:schemeClr val="accent1"/>
          </a:effectRef>
          <a:fontRef idx="minor">
            <a:schemeClr val="tx1"/>
          </a:fontRef>
        </p:style>
      </p:cxnSp>
      <p:cxnSp>
        <p:nvCxnSpPr>
          <p:cNvPr id="48" name="Form 16"/>
          <p:cNvCxnSpPr>
            <a:stCxn id="17" idx="0"/>
            <a:endCxn id="35" idx="3"/>
          </p:cNvCxnSpPr>
          <p:nvPr/>
        </p:nvCxnSpPr>
        <p:spPr>
          <a:xfrm rot="5400000" flipH="1" flipV="1">
            <a:off x="1487723" y="2073264"/>
            <a:ext cx="397740" cy="541007"/>
          </a:xfrm>
          <a:prstGeom prst="bentConnector3">
            <a:avLst>
              <a:gd name="adj1" fmla="val 50000"/>
            </a:avLst>
          </a:prstGeom>
          <a:ln>
            <a:tailEnd type="none"/>
          </a:ln>
        </p:spPr>
        <p:style>
          <a:lnRef idx="1">
            <a:schemeClr val="accent1"/>
          </a:lnRef>
          <a:fillRef idx="0">
            <a:schemeClr val="accent1"/>
          </a:fillRef>
          <a:effectRef idx="0">
            <a:schemeClr val="accent1"/>
          </a:effectRef>
          <a:fontRef idx="minor">
            <a:schemeClr val="tx1"/>
          </a:fontRef>
        </p:style>
      </p:cxnSp>
      <p:cxnSp>
        <p:nvCxnSpPr>
          <p:cNvPr id="49" name="Form 16"/>
          <p:cNvCxnSpPr>
            <a:stCxn id="21" idx="0"/>
            <a:endCxn id="37" idx="3"/>
          </p:cNvCxnSpPr>
          <p:nvPr/>
        </p:nvCxnSpPr>
        <p:spPr>
          <a:xfrm rot="16200000" flipV="1">
            <a:off x="1506821" y="3045782"/>
            <a:ext cx="419115" cy="600573"/>
          </a:xfrm>
          <a:prstGeom prst="bentConnector3">
            <a:avLst>
              <a:gd name="adj1" fmla="val 50000"/>
            </a:avLst>
          </a:prstGeom>
          <a:ln>
            <a:tailEnd type="none"/>
          </a:ln>
        </p:spPr>
        <p:style>
          <a:lnRef idx="1">
            <a:schemeClr val="accent1"/>
          </a:lnRef>
          <a:fillRef idx="0">
            <a:schemeClr val="accent1"/>
          </a:fillRef>
          <a:effectRef idx="0">
            <a:schemeClr val="accent1"/>
          </a:effectRef>
          <a:fontRef idx="minor">
            <a:schemeClr val="tx1"/>
          </a:fontRef>
        </p:style>
      </p:cxnSp>
      <p:cxnSp>
        <p:nvCxnSpPr>
          <p:cNvPr id="50" name="Form 16"/>
          <p:cNvCxnSpPr>
            <a:stCxn id="39" idx="0"/>
            <a:endCxn id="37" idx="3"/>
          </p:cNvCxnSpPr>
          <p:nvPr/>
        </p:nvCxnSpPr>
        <p:spPr>
          <a:xfrm rot="5400000" flipH="1" flipV="1">
            <a:off x="863520" y="3003727"/>
            <a:ext cx="419784" cy="685355"/>
          </a:xfrm>
          <a:prstGeom prst="bentConnector3">
            <a:avLst>
              <a:gd name="adj1" fmla="val 50000"/>
            </a:avLst>
          </a:prstGeom>
          <a:ln>
            <a:tailEnd type="none"/>
          </a:ln>
        </p:spPr>
        <p:style>
          <a:lnRef idx="1">
            <a:schemeClr val="accent1"/>
          </a:lnRef>
          <a:fillRef idx="0">
            <a:schemeClr val="accent1"/>
          </a:fillRef>
          <a:effectRef idx="0">
            <a:schemeClr val="accent1"/>
          </a:effectRef>
          <a:fontRef idx="minor">
            <a:schemeClr val="tx1"/>
          </a:fontRef>
        </p:style>
      </p:cxnSp>
      <p:cxnSp>
        <p:nvCxnSpPr>
          <p:cNvPr id="51" name="Form 16"/>
          <p:cNvCxnSpPr>
            <a:stCxn id="40" idx="0"/>
            <a:endCxn id="36" idx="3"/>
          </p:cNvCxnSpPr>
          <p:nvPr/>
        </p:nvCxnSpPr>
        <p:spPr>
          <a:xfrm rot="5400000" flipH="1" flipV="1">
            <a:off x="3749261" y="3010133"/>
            <a:ext cx="397073" cy="693914"/>
          </a:xfrm>
          <a:prstGeom prst="bentConnector3">
            <a:avLst>
              <a:gd name="adj1" fmla="val 50000"/>
            </a:avLst>
          </a:prstGeom>
          <a:ln>
            <a:tailEnd type="none"/>
          </a:ln>
        </p:spPr>
        <p:style>
          <a:lnRef idx="1">
            <a:schemeClr val="accent1"/>
          </a:lnRef>
          <a:fillRef idx="0">
            <a:schemeClr val="accent1"/>
          </a:fillRef>
          <a:effectRef idx="0">
            <a:schemeClr val="accent1"/>
          </a:effectRef>
          <a:fontRef idx="minor">
            <a:schemeClr val="tx1"/>
          </a:fontRef>
        </p:style>
      </p:cxnSp>
      <p:cxnSp>
        <p:nvCxnSpPr>
          <p:cNvPr id="52" name="Form 16"/>
          <p:cNvCxnSpPr>
            <a:stCxn id="23" idx="0"/>
            <a:endCxn id="45" idx="3"/>
          </p:cNvCxnSpPr>
          <p:nvPr/>
        </p:nvCxnSpPr>
        <p:spPr>
          <a:xfrm rot="5400000" flipH="1" flipV="1">
            <a:off x="4369651" y="5702335"/>
            <a:ext cx="479446" cy="846"/>
          </a:xfrm>
          <a:prstGeom prst="bentConnector3">
            <a:avLst>
              <a:gd name="adj1" fmla="val 50000"/>
            </a:avLst>
          </a:prstGeom>
          <a:ln>
            <a:tailEnd type="none"/>
          </a:ln>
        </p:spPr>
        <p:style>
          <a:lnRef idx="1">
            <a:schemeClr val="accent1"/>
          </a:lnRef>
          <a:fillRef idx="0">
            <a:schemeClr val="accent1"/>
          </a:fillRef>
          <a:effectRef idx="0">
            <a:schemeClr val="accent1"/>
          </a:effectRef>
          <a:fontRef idx="minor">
            <a:schemeClr val="tx1"/>
          </a:fontRef>
        </p:style>
      </p:cxnSp>
      <p:cxnSp>
        <p:nvCxnSpPr>
          <p:cNvPr id="53" name="Form 16"/>
          <p:cNvCxnSpPr>
            <a:stCxn id="24" idx="0"/>
            <a:endCxn id="45" idx="3"/>
          </p:cNvCxnSpPr>
          <p:nvPr/>
        </p:nvCxnSpPr>
        <p:spPr>
          <a:xfrm rot="16200000" flipV="1">
            <a:off x="5130992" y="4941842"/>
            <a:ext cx="485066" cy="1527455"/>
          </a:xfrm>
          <a:prstGeom prst="bentConnector3">
            <a:avLst>
              <a:gd name="adj1" fmla="val 50000"/>
            </a:avLst>
          </a:prstGeom>
          <a:ln>
            <a:tailEnd type="none"/>
          </a:ln>
        </p:spPr>
        <p:style>
          <a:lnRef idx="1">
            <a:schemeClr val="accent1"/>
          </a:lnRef>
          <a:fillRef idx="0">
            <a:schemeClr val="accent1"/>
          </a:fillRef>
          <a:effectRef idx="0">
            <a:schemeClr val="accent1"/>
          </a:effectRef>
          <a:fontRef idx="minor">
            <a:schemeClr val="tx1"/>
          </a:fontRef>
        </p:style>
      </p:cxnSp>
      <p:cxnSp>
        <p:nvCxnSpPr>
          <p:cNvPr id="54" name="Form 16"/>
          <p:cNvCxnSpPr>
            <a:stCxn id="15" idx="0"/>
            <a:endCxn id="45" idx="3"/>
          </p:cNvCxnSpPr>
          <p:nvPr/>
        </p:nvCxnSpPr>
        <p:spPr>
          <a:xfrm rot="16200000" flipV="1">
            <a:off x="5885797" y="4187036"/>
            <a:ext cx="485066" cy="3037065"/>
          </a:xfrm>
          <a:prstGeom prst="bentConnector3">
            <a:avLst>
              <a:gd name="adj1" fmla="val 50000"/>
            </a:avLst>
          </a:prstGeom>
          <a:ln>
            <a:tailEnd type="none"/>
          </a:ln>
        </p:spPr>
        <p:style>
          <a:lnRef idx="1">
            <a:schemeClr val="accent1"/>
          </a:lnRef>
          <a:fillRef idx="0">
            <a:schemeClr val="accent1"/>
          </a:fillRef>
          <a:effectRef idx="0">
            <a:schemeClr val="accent1"/>
          </a:effectRef>
          <a:fontRef idx="minor">
            <a:schemeClr val="tx1"/>
          </a:fontRef>
        </p:style>
      </p:cxnSp>
      <p:cxnSp>
        <p:nvCxnSpPr>
          <p:cNvPr id="55" name="Form 16"/>
          <p:cNvCxnSpPr>
            <a:stCxn id="13" idx="0"/>
            <a:endCxn id="45" idx="3"/>
          </p:cNvCxnSpPr>
          <p:nvPr/>
        </p:nvCxnSpPr>
        <p:spPr>
          <a:xfrm rot="5400000" flipH="1" flipV="1">
            <a:off x="3622636" y="4960941"/>
            <a:ext cx="485066" cy="1489256"/>
          </a:xfrm>
          <a:prstGeom prst="bentConnector3">
            <a:avLst>
              <a:gd name="adj1" fmla="val 50000"/>
            </a:avLst>
          </a:prstGeom>
          <a:ln>
            <a:tailEnd type="none"/>
          </a:ln>
        </p:spPr>
        <p:style>
          <a:lnRef idx="1">
            <a:schemeClr val="accent1"/>
          </a:lnRef>
          <a:fillRef idx="0">
            <a:schemeClr val="accent1"/>
          </a:fillRef>
          <a:effectRef idx="0">
            <a:schemeClr val="accent1"/>
          </a:effectRef>
          <a:fontRef idx="minor">
            <a:schemeClr val="tx1"/>
          </a:fontRef>
        </p:style>
      </p:cxnSp>
      <p:cxnSp>
        <p:nvCxnSpPr>
          <p:cNvPr id="57" name="Form 16"/>
          <p:cNvCxnSpPr>
            <a:stCxn id="22" idx="0"/>
            <a:endCxn id="45" idx="3"/>
          </p:cNvCxnSpPr>
          <p:nvPr/>
        </p:nvCxnSpPr>
        <p:spPr>
          <a:xfrm rot="5400000" flipH="1" flipV="1">
            <a:off x="2890677" y="4228982"/>
            <a:ext cx="485066" cy="2953174"/>
          </a:xfrm>
          <a:prstGeom prst="bentConnector3">
            <a:avLst>
              <a:gd name="adj1" fmla="val 50000"/>
            </a:avLst>
          </a:prstGeom>
          <a:ln>
            <a:tailEnd type="none"/>
          </a:ln>
        </p:spPr>
        <p:style>
          <a:lnRef idx="1">
            <a:schemeClr val="accent1"/>
          </a:lnRef>
          <a:fillRef idx="0">
            <a:schemeClr val="accent1"/>
          </a:fillRef>
          <a:effectRef idx="0">
            <a:schemeClr val="accent1"/>
          </a:effectRef>
          <a:fontRef idx="minor">
            <a:schemeClr val="tx1"/>
          </a:fontRef>
        </p:style>
      </p:cxnSp>
      <p:cxnSp>
        <p:nvCxnSpPr>
          <p:cNvPr id="58" name="Form 16"/>
          <p:cNvCxnSpPr>
            <a:stCxn id="20" idx="0"/>
            <a:endCxn id="44" idx="3"/>
          </p:cNvCxnSpPr>
          <p:nvPr/>
        </p:nvCxnSpPr>
        <p:spPr>
          <a:xfrm rot="5400000" flipH="1" flipV="1">
            <a:off x="7202086" y="3358324"/>
            <a:ext cx="338820" cy="744"/>
          </a:xfrm>
          <a:prstGeom prst="bentConnector3">
            <a:avLst>
              <a:gd name="adj1" fmla="val 50000"/>
            </a:avLst>
          </a:prstGeom>
          <a:ln>
            <a:tailEnd type="none"/>
          </a:ln>
        </p:spPr>
        <p:style>
          <a:lnRef idx="1">
            <a:schemeClr val="accent1"/>
          </a:lnRef>
          <a:fillRef idx="0">
            <a:schemeClr val="accent1"/>
          </a:fillRef>
          <a:effectRef idx="0">
            <a:schemeClr val="accent1"/>
          </a:effectRef>
          <a:fontRef idx="minor">
            <a:schemeClr val="tx1"/>
          </a:fontRef>
        </p:style>
      </p:cxnSp>
      <p:cxnSp>
        <p:nvCxnSpPr>
          <p:cNvPr id="59" name="Form 16"/>
          <p:cNvCxnSpPr>
            <a:stCxn id="19" idx="0"/>
            <a:endCxn id="43" idx="3"/>
          </p:cNvCxnSpPr>
          <p:nvPr/>
        </p:nvCxnSpPr>
        <p:spPr>
          <a:xfrm rot="5400000" flipH="1" flipV="1">
            <a:off x="7236385" y="2456519"/>
            <a:ext cx="270222" cy="744"/>
          </a:xfrm>
          <a:prstGeom prst="bentConnector3">
            <a:avLst>
              <a:gd name="adj1" fmla="val 50000"/>
            </a:avLst>
          </a:prstGeom>
          <a:ln>
            <a:tailEnd type="none"/>
          </a:ln>
        </p:spPr>
        <p:style>
          <a:lnRef idx="1">
            <a:schemeClr val="accent1"/>
          </a:lnRef>
          <a:fillRef idx="0">
            <a:schemeClr val="accent1"/>
          </a:fillRef>
          <a:effectRef idx="0">
            <a:schemeClr val="accent1"/>
          </a:effectRef>
          <a:fontRef idx="minor">
            <a:schemeClr val="tx1"/>
          </a:fontRef>
        </p:style>
      </p:cxnSp>
      <p:cxnSp>
        <p:nvCxnSpPr>
          <p:cNvPr id="60" name="Form 16"/>
          <p:cNvCxnSpPr>
            <a:stCxn id="12" idx="0"/>
            <a:endCxn id="42" idx="3"/>
          </p:cNvCxnSpPr>
          <p:nvPr/>
        </p:nvCxnSpPr>
        <p:spPr>
          <a:xfrm rot="5400000" flipH="1" flipV="1">
            <a:off x="7201915" y="1557952"/>
            <a:ext cx="339162" cy="744"/>
          </a:xfrm>
          <a:prstGeom prst="bentConnector3">
            <a:avLst>
              <a:gd name="adj1" fmla="val 50000"/>
            </a:avLst>
          </a:prstGeom>
          <a:ln>
            <a:tailEnd type="none"/>
          </a:ln>
        </p:spPr>
        <p:style>
          <a:lnRef idx="1">
            <a:schemeClr val="accent1"/>
          </a:lnRef>
          <a:fillRef idx="0">
            <a:schemeClr val="accent1"/>
          </a:fillRef>
          <a:effectRef idx="0">
            <a:schemeClr val="accent1"/>
          </a:effectRef>
          <a:fontRef idx="minor">
            <a:schemeClr val="tx1"/>
          </a:fontRef>
        </p:style>
      </p:cxnSp>
      <p:cxnSp>
        <p:nvCxnSpPr>
          <p:cNvPr id="3" name="Gerade Verbindung mit Pfeil 2"/>
          <p:cNvCxnSpPr/>
          <p:nvPr/>
        </p:nvCxnSpPr>
        <p:spPr>
          <a:xfrm flipH="1">
            <a:off x="4835761" y="1172721"/>
            <a:ext cx="2270095" cy="3696441"/>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56" name="Gerade Verbindung mit Pfeil 55"/>
          <p:cNvCxnSpPr/>
          <p:nvPr/>
        </p:nvCxnSpPr>
        <p:spPr>
          <a:xfrm>
            <a:off x="3272918" y="664414"/>
            <a:ext cx="3557199" cy="321849"/>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61" name="Gerade Verbindung mit Pfeil 60"/>
          <p:cNvCxnSpPr/>
          <p:nvPr/>
        </p:nvCxnSpPr>
        <p:spPr>
          <a:xfrm flipH="1" flipV="1">
            <a:off x="2411761" y="825336"/>
            <a:ext cx="2027009" cy="4115832"/>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62" name="Gerade Verbindung mit Pfeil 61"/>
          <p:cNvCxnSpPr/>
          <p:nvPr/>
        </p:nvCxnSpPr>
        <p:spPr>
          <a:xfrm flipV="1">
            <a:off x="5149958" y="1172720"/>
            <a:ext cx="1726298" cy="3768448"/>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63" name="Gerade Verbindung mit Pfeil 62"/>
          <p:cNvCxnSpPr/>
          <p:nvPr/>
        </p:nvCxnSpPr>
        <p:spPr>
          <a:xfrm>
            <a:off x="3107146" y="842179"/>
            <a:ext cx="1034701" cy="3954975"/>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66" name="Gerade Verbindung mit Pfeil 65"/>
          <p:cNvCxnSpPr>
            <a:endCxn id="24" idx="0"/>
          </p:cNvCxnSpPr>
          <p:nvPr/>
        </p:nvCxnSpPr>
        <p:spPr>
          <a:xfrm flipH="1">
            <a:off x="6137253" y="2065022"/>
            <a:ext cx="1109368" cy="3883081"/>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70" name="Gerade Verbindung mit Pfeil 69"/>
          <p:cNvCxnSpPr/>
          <p:nvPr/>
        </p:nvCxnSpPr>
        <p:spPr>
          <a:xfrm flipH="1">
            <a:off x="2016664" y="1928871"/>
            <a:ext cx="166117" cy="4013610"/>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72" name="Gerade Verbindung mit Pfeil 71"/>
          <p:cNvCxnSpPr/>
          <p:nvPr/>
        </p:nvCxnSpPr>
        <p:spPr>
          <a:xfrm flipH="1">
            <a:off x="2182781" y="2144896"/>
            <a:ext cx="4647337" cy="3803207"/>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75" name="Gerade Verbindung mit Pfeil 74"/>
          <p:cNvCxnSpPr>
            <a:stCxn id="6" idx="3"/>
            <a:endCxn id="12" idx="1"/>
          </p:cNvCxnSpPr>
          <p:nvPr/>
        </p:nvCxnSpPr>
        <p:spPr>
          <a:xfrm>
            <a:off x="4031747" y="1734137"/>
            <a:ext cx="2798370" cy="182694"/>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76" name="Gerade Verbindung mit Pfeil 75"/>
          <p:cNvCxnSpPr>
            <a:endCxn id="39" idx="2"/>
          </p:cNvCxnSpPr>
          <p:nvPr/>
        </p:nvCxnSpPr>
        <p:spPr>
          <a:xfrm flipH="1" flipV="1">
            <a:off x="730736" y="3958993"/>
            <a:ext cx="744922" cy="1989111"/>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77" name="Gerade Verbindung mit Pfeil 76"/>
          <p:cNvCxnSpPr>
            <a:stCxn id="22" idx="0"/>
            <a:endCxn id="21" idx="2"/>
          </p:cNvCxnSpPr>
          <p:nvPr/>
        </p:nvCxnSpPr>
        <p:spPr>
          <a:xfrm flipV="1">
            <a:off x="1656624" y="3958324"/>
            <a:ext cx="360040" cy="1989779"/>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78" name="Gerade Verbindung mit Pfeil 77"/>
          <p:cNvCxnSpPr/>
          <p:nvPr/>
        </p:nvCxnSpPr>
        <p:spPr>
          <a:xfrm flipH="1">
            <a:off x="1331641" y="1928871"/>
            <a:ext cx="481441" cy="4019230"/>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79" name="Gerade Verbindung mit Pfeil 78"/>
          <p:cNvCxnSpPr/>
          <p:nvPr/>
        </p:nvCxnSpPr>
        <p:spPr>
          <a:xfrm>
            <a:off x="1656624" y="1928871"/>
            <a:ext cx="1293110" cy="4019230"/>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80" name="Gerade Verbindung mit Pfeil 79"/>
          <p:cNvCxnSpPr/>
          <p:nvPr/>
        </p:nvCxnSpPr>
        <p:spPr>
          <a:xfrm flipV="1">
            <a:off x="4835760" y="3020939"/>
            <a:ext cx="2392092" cy="2871256"/>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81" name="Gerade Verbindung mit Pfeil 80"/>
          <p:cNvCxnSpPr>
            <a:stCxn id="20" idx="2"/>
          </p:cNvCxnSpPr>
          <p:nvPr/>
        </p:nvCxnSpPr>
        <p:spPr>
          <a:xfrm>
            <a:off x="7371125" y="3905957"/>
            <a:ext cx="144760" cy="2042144"/>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96" name="Gerade Verbindung mit Pfeil 95"/>
          <p:cNvCxnSpPr/>
          <p:nvPr/>
        </p:nvCxnSpPr>
        <p:spPr>
          <a:xfrm flipV="1">
            <a:off x="6307173" y="3935678"/>
            <a:ext cx="798682" cy="2018655"/>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97" name="Gerade Verbindung mit Pfeil 96"/>
          <p:cNvCxnSpPr/>
          <p:nvPr/>
        </p:nvCxnSpPr>
        <p:spPr>
          <a:xfrm flipH="1">
            <a:off x="4465781" y="2036885"/>
            <a:ext cx="2364336" cy="555119"/>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00" name="Gerade Verbindung mit Pfeil 99"/>
          <p:cNvCxnSpPr>
            <a:stCxn id="12" idx="1"/>
          </p:cNvCxnSpPr>
          <p:nvPr/>
        </p:nvCxnSpPr>
        <p:spPr>
          <a:xfrm flipH="1">
            <a:off x="3201407" y="1916833"/>
            <a:ext cx="3628711" cy="625805"/>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04" name="Gerade Verbindung mit Pfeil 103"/>
          <p:cNvCxnSpPr/>
          <p:nvPr/>
        </p:nvCxnSpPr>
        <p:spPr>
          <a:xfrm flipV="1">
            <a:off x="6447939" y="2213770"/>
            <a:ext cx="1198925" cy="3710845"/>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06" name="Gerade Verbindung mit Pfeil 105"/>
          <p:cNvCxnSpPr>
            <a:stCxn id="22" idx="3"/>
            <a:endCxn id="23" idx="1"/>
          </p:cNvCxnSpPr>
          <p:nvPr/>
        </p:nvCxnSpPr>
        <p:spPr>
          <a:xfrm flipV="1">
            <a:off x="2197630" y="6131407"/>
            <a:ext cx="1870314" cy="5620"/>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10" name="Gerade Verbindung mit Pfeil 109"/>
          <p:cNvCxnSpPr/>
          <p:nvPr/>
        </p:nvCxnSpPr>
        <p:spPr>
          <a:xfrm flipV="1">
            <a:off x="3056925" y="5247013"/>
            <a:ext cx="1299052" cy="640491"/>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12" name="Gerade Verbindung mit Pfeil 111"/>
          <p:cNvCxnSpPr>
            <a:stCxn id="23" idx="0"/>
          </p:cNvCxnSpPr>
          <p:nvPr/>
        </p:nvCxnSpPr>
        <p:spPr>
          <a:xfrm flipV="1">
            <a:off x="4608952" y="5247011"/>
            <a:ext cx="226809" cy="695470"/>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15" name="Gerade Verbindung mit Pfeil 114"/>
          <p:cNvCxnSpPr/>
          <p:nvPr/>
        </p:nvCxnSpPr>
        <p:spPr>
          <a:xfrm flipH="1" flipV="1">
            <a:off x="4932040" y="5263517"/>
            <a:ext cx="811958" cy="695470"/>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17" name="Gerade Verbindung mit Pfeil 116"/>
          <p:cNvCxnSpPr>
            <a:endCxn id="16" idx="3"/>
          </p:cNvCxnSpPr>
          <p:nvPr/>
        </p:nvCxnSpPr>
        <p:spPr>
          <a:xfrm flipH="1" flipV="1">
            <a:off x="5135630" y="5058088"/>
            <a:ext cx="1997105" cy="884395"/>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19" name="Gerade Verbindung mit Pfeil 118"/>
          <p:cNvCxnSpPr>
            <a:endCxn id="23" idx="3"/>
          </p:cNvCxnSpPr>
          <p:nvPr/>
        </p:nvCxnSpPr>
        <p:spPr>
          <a:xfrm flipH="1">
            <a:off x="5149959" y="6131408"/>
            <a:ext cx="1897442" cy="1"/>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22" name="Gerade Verbindung mit Pfeil 121"/>
          <p:cNvCxnSpPr>
            <a:stCxn id="24" idx="1"/>
          </p:cNvCxnSpPr>
          <p:nvPr/>
        </p:nvCxnSpPr>
        <p:spPr>
          <a:xfrm flipH="1">
            <a:off x="5149959" y="6137027"/>
            <a:ext cx="446287" cy="100286"/>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24" name="Gerade Verbindung mit Pfeil 123"/>
          <p:cNvCxnSpPr/>
          <p:nvPr/>
        </p:nvCxnSpPr>
        <p:spPr>
          <a:xfrm>
            <a:off x="3677396" y="6220048"/>
            <a:ext cx="354351" cy="17267"/>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26" name="Gerade Verbindung mit Pfeil 125"/>
          <p:cNvCxnSpPr/>
          <p:nvPr/>
        </p:nvCxnSpPr>
        <p:spPr>
          <a:xfrm flipH="1" flipV="1">
            <a:off x="7646864" y="2942530"/>
            <a:ext cx="29331" cy="577793"/>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28" name="Gerade Verbindung mit Pfeil 127"/>
          <p:cNvCxnSpPr/>
          <p:nvPr/>
        </p:nvCxnSpPr>
        <p:spPr>
          <a:xfrm flipH="1" flipV="1">
            <a:off x="7827025" y="1172722"/>
            <a:ext cx="14667" cy="2305463"/>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30" name="Gerade Verbindung mit Pfeil 129"/>
          <p:cNvCxnSpPr/>
          <p:nvPr/>
        </p:nvCxnSpPr>
        <p:spPr>
          <a:xfrm>
            <a:off x="7227853" y="1172722"/>
            <a:ext cx="288032" cy="2347601"/>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33" name="Gerade Verbindung mit Pfeil 132"/>
          <p:cNvCxnSpPr/>
          <p:nvPr/>
        </p:nvCxnSpPr>
        <p:spPr>
          <a:xfrm>
            <a:off x="2949734" y="950189"/>
            <a:ext cx="398131" cy="2611846"/>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35" name="Gerade Verbindung mit Pfeil 134"/>
          <p:cNvCxnSpPr/>
          <p:nvPr/>
        </p:nvCxnSpPr>
        <p:spPr>
          <a:xfrm>
            <a:off x="3201406" y="842179"/>
            <a:ext cx="1730634" cy="2789197"/>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37" name="Gerade Verbindung mit Pfeil 136"/>
          <p:cNvCxnSpPr>
            <a:stCxn id="41" idx="0"/>
          </p:cNvCxnSpPr>
          <p:nvPr/>
        </p:nvCxnSpPr>
        <p:spPr>
          <a:xfrm flipH="1" flipV="1">
            <a:off x="4031747" y="1916830"/>
            <a:ext cx="1007358" cy="1638794"/>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40" name="Gerade Verbindung mit Pfeil 139"/>
          <p:cNvCxnSpPr/>
          <p:nvPr/>
        </p:nvCxnSpPr>
        <p:spPr>
          <a:xfrm flipH="1" flipV="1">
            <a:off x="2303178" y="1923785"/>
            <a:ext cx="1007358" cy="1638794"/>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41" name="Gerade Verbindung mit Pfeil 140"/>
          <p:cNvCxnSpPr/>
          <p:nvPr/>
        </p:nvCxnSpPr>
        <p:spPr>
          <a:xfrm flipH="1" flipV="1">
            <a:off x="3624495" y="1916832"/>
            <a:ext cx="15594" cy="1650835"/>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43" name="Gerade Verbindung mit Pfeil 142"/>
          <p:cNvCxnSpPr>
            <a:stCxn id="6" idx="1"/>
            <a:endCxn id="5" idx="3"/>
          </p:cNvCxnSpPr>
          <p:nvPr/>
        </p:nvCxnSpPr>
        <p:spPr>
          <a:xfrm flipH="1" flipV="1">
            <a:off x="2498105" y="1734136"/>
            <a:ext cx="451629" cy="1"/>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46" name="Gerade Verbindung mit Pfeil 145"/>
          <p:cNvCxnSpPr/>
          <p:nvPr/>
        </p:nvCxnSpPr>
        <p:spPr>
          <a:xfrm flipH="1">
            <a:off x="395537" y="1928873"/>
            <a:ext cx="1020556" cy="1591448"/>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48" name="Gerade Verbindung mit Pfeil 147"/>
          <p:cNvCxnSpPr>
            <a:stCxn id="5" idx="2"/>
            <a:endCxn id="21" idx="0"/>
          </p:cNvCxnSpPr>
          <p:nvPr/>
        </p:nvCxnSpPr>
        <p:spPr>
          <a:xfrm>
            <a:off x="1957098" y="1923061"/>
            <a:ext cx="59566" cy="1632564"/>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51" name="Gerade Verbindung mit Pfeil 150"/>
          <p:cNvCxnSpPr/>
          <p:nvPr/>
        </p:nvCxnSpPr>
        <p:spPr>
          <a:xfrm flipH="1" flipV="1">
            <a:off x="2016664" y="2743182"/>
            <a:ext cx="395096" cy="797718"/>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53" name="Gerade Verbindung mit Pfeil 152"/>
          <p:cNvCxnSpPr/>
          <p:nvPr/>
        </p:nvCxnSpPr>
        <p:spPr>
          <a:xfrm flipV="1">
            <a:off x="875084" y="2920487"/>
            <a:ext cx="396659" cy="557696"/>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56" name="Gerade Verbindung mit Pfeil 155"/>
          <p:cNvCxnSpPr>
            <a:endCxn id="40" idx="1"/>
          </p:cNvCxnSpPr>
          <p:nvPr/>
        </p:nvCxnSpPr>
        <p:spPr>
          <a:xfrm flipV="1">
            <a:off x="1289934" y="3756974"/>
            <a:ext cx="1769898" cy="49980"/>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58" name="Gerade Verbindung mit Pfeil 157"/>
          <p:cNvCxnSpPr/>
          <p:nvPr/>
        </p:nvCxnSpPr>
        <p:spPr>
          <a:xfrm flipV="1">
            <a:off x="1260386" y="3905957"/>
            <a:ext cx="3205395" cy="24990"/>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60" name="Gerade Verbindung mit Pfeil 159"/>
          <p:cNvCxnSpPr/>
          <p:nvPr/>
        </p:nvCxnSpPr>
        <p:spPr>
          <a:xfrm flipH="1" flipV="1">
            <a:off x="1289934" y="3567665"/>
            <a:ext cx="3201934" cy="148312"/>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62" name="Gerade Verbindung mit Pfeil 161"/>
          <p:cNvCxnSpPr/>
          <p:nvPr/>
        </p:nvCxnSpPr>
        <p:spPr>
          <a:xfrm>
            <a:off x="3310536" y="786175"/>
            <a:ext cx="3565720" cy="1039308"/>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64" name="Gerade Verbindung mit Pfeil 163"/>
          <p:cNvCxnSpPr>
            <a:endCxn id="19" idx="1"/>
          </p:cNvCxnSpPr>
          <p:nvPr/>
        </p:nvCxnSpPr>
        <p:spPr>
          <a:xfrm>
            <a:off x="3264397" y="884477"/>
            <a:ext cx="3565720" cy="1896451"/>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66" name="Gerade Verbindung mit Pfeil 165"/>
          <p:cNvCxnSpPr/>
          <p:nvPr/>
        </p:nvCxnSpPr>
        <p:spPr>
          <a:xfrm flipH="1" flipV="1">
            <a:off x="2190905" y="623583"/>
            <a:ext cx="5324981" cy="1080886"/>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70" name="Gerade Verbindung mit Pfeil 169"/>
          <p:cNvCxnSpPr>
            <a:stCxn id="4" idx="1"/>
            <a:endCxn id="17" idx="0"/>
          </p:cNvCxnSpPr>
          <p:nvPr/>
        </p:nvCxnSpPr>
        <p:spPr>
          <a:xfrm flipH="1">
            <a:off x="1416090" y="653254"/>
            <a:ext cx="774814" cy="1889383"/>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73" name="Gerade Verbindung mit Pfeil 172"/>
          <p:cNvCxnSpPr/>
          <p:nvPr/>
        </p:nvCxnSpPr>
        <p:spPr>
          <a:xfrm flipH="1">
            <a:off x="1656625" y="884479"/>
            <a:ext cx="683699" cy="673847"/>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xmlns="" val="73098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down)">
                                      <p:cBhvr>
                                        <p:cTn id="7" dur="500"/>
                                        <p:tgtEl>
                                          <p:spTgt spid="61"/>
                                        </p:tgtEl>
                                      </p:cBhvr>
                                    </p:animEffect>
                                  </p:childTnLst>
                                </p:cTn>
                              </p:par>
                              <p:par>
                                <p:cTn id="8" presetID="22" presetClass="entr" presetSubtype="4"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wipe(down)">
                                      <p:cBhvr>
                                        <p:cTn id="10" dur="500"/>
                                        <p:tgtEl>
                                          <p:spTgt spid="63"/>
                                        </p:tgtEl>
                                      </p:cBhvr>
                                    </p:animEffect>
                                  </p:childTnLst>
                                </p:cTn>
                              </p:par>
                              <p:par>
                                <p:cTn id="11" presetID="22" presetClass="entr" presetSubtype="4"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wipe(down)">
                                      <p:cBhvr>
                                        <p:cTn id="13" dur="500"/>
                                        <p:tgtEl>
                                          <p:spTgt spid="56"/>
                                        </p:tgtEl>
                                      </p:cBhvr>
                                    </p:animEffect>
                                  </p:childTnLst>
                                </p:cTn>
                              </p:par>
                              <p:par>
                                <p:cTn id="14" presetID="22" presetClass="entr" presetSubtype="4" fill="hold"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wipe(down)">
                                      <p:cBhvr>
                                        <p:cTn id="16" dur="500"/>
                                        <p:tgtEl>
                                          <p:spTgt spid="62"/>
                                        </p:tgtEl>
                                      </p:cBhvr>
                                    </p:animEffect>
                                  </p:childTnLst>
                                </p:cTn>
                              </p:par>
                              <p:par>
                                <p:cTn id="17" presetID="22" presetClass="entr" presetSubtype="4"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wipe(down)">
                                      <p:cBhvr>
                                        <p:cTn id="24" dur="500"/>
                                        <p:tgtEl>
                                          <p:spTgt spid="66"/>
                                        </p:tgtEl>
                                      </p:cBhvr>
                                    </p:animEffect>
                                  </p:childTnLst>
                                </p:cTn>
                              </p:par>
                              <p:par>
                                <p:cTn id="25" presetID="22" presetClass="entr" presetSubtype="4"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wipe(down)">
                                      <p:cBhvr>
                                        <p:cTn id="27" dur="500"/>
                                        <p:tgtEl>
                                          <p:spTgt spid="70"/>
                                        </p:tgtEl>
                                      </p:cBhvr>
                                    </p:animEffect>
                                  </p:childTnLst>
                                </p:cTn>
                              </p:par>
                              <p:par>
                                <p:cTn id="28" presetID="22" presetClass="entr" presetSubtype="4" fill="hold"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down)">
                                      <p:cBhvr>
                                        <p:cTn id="30" dur="500"/>
                                        <p:tgtEl>
                                          <p:spTgt spid="72"/>
                                        </p:tgtEl>
                                      </p:cBhvr>
                                    </p:animEffect>
                                  </p:childTnLst>
                                </p:cTn>
                              </p:par>
                              <p:par>
                                <p:cTn id="31" presetID="22" presetClass="entr" presetSubtype="4"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wipe(down)">
                                      <p:cBhvr>
                                        <p:cTn id="33" dur="500"/>
                                        <p:tgtEl>
                                          <p:spTgt spid="75"/>
                                        </p:tgtEl>
                                      </p:cBhvr>
                                    </p:animEffect>
                                  </p:childTnLst>
                                </p:cTn>
                              </p:par>
                              <p:par>
                                <p:cTn id="34" presetID="22" presetClass="entr" presetSubtype="4" fill="hold" nodeType="withEffect">
                                  <p:stCondLst>
                                    <p:cond delay="0"/>
                                  </p:stCondLst>
                                  <p:childTnLst>
                                    <p:set>
                                      <p:cBhvr>
                                        <p:cTn id="35" dur="1" fill="hold">
                                          <p:stCondLst>
                                            <p:cond delay="0"/>
                                          </p:stCondLst>
                                        </p:cTn>
                                        <p:tgtEl>
                                          <p:spTgt spid="76"/>
                                        </p:tgtEl>
                                        <p:attrNameLst>
                                          <p:attrName>style.visibility</p:attrName>
                                        </p:attrNameLst>
                                      </p:cBhvr>
                                      <p:to>
                                        <p:strVal val="visible"/>
                                      </p:to>
                                    </p:set>
                                    <p:animEffect transition="in" filter="wipe(down)">
                                      <p:cBhvr>
                                        <p:cTn id="36" dur="500"/>
                                        <p:tgtEl>
                                          <p:spTgt spid="76"/>
                                        </p:tgtEl>
                                      </p:cBhvr>
                                    </p:animEffect>
                                  </p:childTnLst>
                                </p:cTn>
                              </p:par>
                              <p:par>
                                <p:cTn id="37" presetID="22" presetClass="entr" presetSubtype="4" fill="hold" nodeType="withEffect">
                                  <p:stCondLst>
                                    <p:cond delay="0"/>
                                  </p:stCondLst>
                                  <p:childTnLst>
                                    <p:set>
                                      <p:cBhvr>
                                        <p:cTn id="38" dur="1" fill="hold">
                                          <p:stCondLst>
                                            <p:cond delay="0"/>
                                          </p:stCondLst>
                                        </p:cTn>
                                        <p:tgtEl>
                                          <p:spTgt spid="77"/>
                                        </p:tgtEl>
                                        <p:attrNameLst>
                                          <p:attrName>style.visibility</p:attrName>
                                        </p:attrNameLst>
                                      </p:cBhvr>
                                      <p:to>
                                        <p:strVal val="visible"/>
                                      </p:to>
                                    </p:set>
                                    <p:animEffect transition="in" filter="wipe(down)">
                                      <p:cBhvr>
                                        <p:cTn id="39" dur="500"/>
                                        <p:tgtEl>
                                          <p:spTgt spid="77"/>
                                        </p:tgtEl>
                                      </p:cBhvr>
                                    </p:animEffect>
                                  </p:childTnLst>
                                </p:cTn>
                              </p:par>
                              <p:par>
                                <p:cTn id="40" presetID="22" presetClass="entr" presetSubtype="4" fill="hold" nodeType="with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wipe(down)">
                                      <p:cBhvr>
                                        <p:cTn id="42" dur="500"/>
                                        <p:tgtEl>
                                          <p:spTgt spid="78"/>
                                        </p:tgtEl>
                                      </p:cBhvr>
                                    </p:animEffect>
                                  </p:childTnLst>
                                </p:cTn>
                              </p:par>
                              <p:par>
                                <p:cTn id="43" presetID="22" presetClass="entr" presetSubtype="4" fill="hold" nodeType="withEffect">
                                  <p:stCondLst>
                                    <p:cond delay="0"/>
                                  </p:stCondLst>
                                  <p:childTnLst>
                                    <p:set>
                                      <p:cBhvr>
                                        <p:cTn id="44" dur="1" fill="hold">
                                          <p:stCondLst>
                                            <p:cond delay="0"/>
                                          </p:stCondLst>
                                        </p:cTn>
                                        <p:tgtEl>
                                          <p:spTgt spid="79"/>
                                        </p:tgtEl>
                                        <p:attrNameLst>
                                          <p:attrName>style.visibility</p:attrName>
                                        </p:attrNameLst>
                                      </p:cBhvr>
                                      <p:to>
                                        <p:strVal val="visible"/>
                                      </p:to>
                                    </p:set>
                                    <p:animEffect transition="in" filter="wipe(down)">
                                      <p:cBhvr>
                                        <p:cTn id="45" dur="500"/>
                                        <p:tgtEl>
                                          <p:spTgt spid="79"/>
                                        </p:tgtEl>
                                      </p:cBhvr>
                                    </p:animEffect>
                                  </p:childTnLst>
                                </p:cTn>
                              </p:par>
                              <p:par>
                                <p:cTn id="46" presetID="22" presetClass="entr" presetSubtype="4" fill="hold" nodeType="with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wipe(down)">
                                      <p:cBhvr>
                                        <p:cTn id="48" dur="500"/>
                                        <p:tgtEl>
                                          <p:spTgt spid="80"/>
                                        </p:tgtEl>
                                      </p:cBhvr>
                                    </p:animEffect>
                                  </p:childTnLst>
                                </p:cTn>
                              </p:par>
                              <p:par>
                                <p:cTn id="49" presetID="22" presetClass="entr" presetSubtype="4" fill="hold" nodeType="withEffect">
                                  <p:stCondLst>
                                    <p:cond delay="0"/>
                                  </p:stCondLst>
                                  <p:childTnLst>
                                    <p:set>
                                      <p:cBhvr>
                                        <p:cTn id="50" dur="1" fill="hold">
                                          <p:stCondLst>
                                            <p:cond delay="0"/>
                                          </p:stCondLst>
                                        </p:cTn>
                                        <p:tgtEl>
                                          <p:spTgt spid="81"/>
                                        </p:tgtEl>
                                        <p:attrNameLst>
                                          <p:attrName>style.visibility</p:attrName>
                                        </p:attrNameLst>
                                      </p:cBhvr>
                                      <p:to>
                                        <p:strVal val="visible"/>
                                      </p:to>
                                    </p:set>
                                    <p:animEffect transition="in" filter="wipe(down)">
                                      <p:cBhvr>
                                        <p:cTn id="51" dur="500"/>
                                        <p:tgtEl>
                                          <p:spTgt spid="81"/>
                                        </p:tgtEl>
                                      </p:cBhvr>
                                    </p:animEffect>
                                  </p:childTnLst>
                                </p:cTn>
                              </p:par>
                              <p:par>
                                <p:cTn id="52" presetID="22" presetClass="entr" presetSubtype="4" fill="hold" nodeType="withEffect">
                                  <p:stCondLst>
                                    <p:cond delay="0"/>
                                  </p:stCondLst>
                                  <p:childTnLst>
                                    <p:set>
                                      <p:cBhvr>
                                        <p:cTn id="53" dur="1" fill="hold">
                                          <p:stCondLst>
                                            <p:cond delay="0"/>
                                          </p:stCondLst>
                                        </p:cTn>
                                        <p:tgtEl>
                                          <p:spTgt spid="96"/>
                                        </p:tgtEl>
                                        <p:attrNameLst>
                                          <p:attrName>style.visibility</p:attrName>
                                        </p:attrNameLst>
                                      </p:cBhvr>
                                      <p:to>
                                        <p:strVal val="visible"/>
                                      </p:to>
                                    </p:set>
                                    <p:animEffect transition="in" filter="wipe(down)">
                                      <p:cBhvr>
                                        <p:cTn id="54" dur="500"/>
                                        <p:tgtEl>
                                          <p:spTgt spid="96"/>
                                        </p:tgtEl>
                                      </p:cBhvr>
                                    </p:animEffect>
                                  </p:childTnLst>
                                </p:cTn>
                              </p:par>
                              <p:par>
                                <p:cTn id="55" presetID="22" presetClass="entr" presetSubtype="4" fill="hold" nodeType="withEffect">
                                  <p:stCondLst>
                                    <p:cond delay="0"/>
                                  </p:stCondLst>
                                  <p:childTnLst>
                                    <p:set>
                                      <p:cBhvr>
                                        <p:cTn id="56" dur="1" fill="hold">
                                          <p:stCondLst>
                                            <p:cond delay="0"/>
                                          </p:stCondLst>
                                        </p:cTn>
                                        <p:tgtEl>
                                          <p:spTgt spid="97"/>
                                        </p:tgtEl>
                                        <p:attrNameLst>
                                          <p:attrName>style.visibility</p:attrName>
                                        </p:attrNameLst>
                                      </p:cBhvr>
                                      <p:to>
                                        <p:strVal val="visible"/>
                                      </p:to>
                                    </p:set>
                                    <p:animEffect transition="in" filter="wipe(down)">
                                      <p:cBhvr>
                                        <p:cTn id="57" dur="500"/>
                                        <p:tgtEl>
                                          <p:spTgt spid="97"/>
                                        </p:tgtEl>
                                      </p:cBhvr>
                                    </p:animEffect>
                                  </p:childTnLst>
                                </p:cTn>
                              </p:par>
                              <p:par>
                                <p:cTn id="58" presetID="22" presetClass="entr" presetSubtype="4" fill="hold" nodeType="withEffect">
                                  <p:stCondLst>
                                    <p:cond delay="0"/>
                                  </p:stCondLst>
                                  <p:childTnLst>
                                    <p:set>
                                      <p:cBhvr>
                                        <p:cTn id="59" dur="1" fill="hold">
                                          <p:stCondLst>
                                            <p:cond delay="0"/>
                                          </p:stCondLst>
                                        </p:cTn>
                                        <p:tgtEl>
                                          <p:spTgt spid="100"/>
                                        </p:tgtEl>
                                        <p:attrNameLst>
                                          <p:attrName>style.visibility</p:attrName>
                                        </p:attrNameLst>
                                      </p:cBhvr>
                                      <p:to>
                                        <p:strVal val="visible"/>
                                      </p:to>
                                    </p:set>
                                    <p:animEffect transition="in" filter="wipe(down)">
                                      <p:cBhvr>
                                        <p:cTn id="60" dur="500"/>
                                        <p:tgtEl>
                                          <p:spTgt spid="100"/>
                                        </p:tgtEl>
                                      </p:cBhvr>
                                    </p:animEffect>
                                  </p:childTnLst>
                                </p:cTn>
                              </p:par>
                              <p:par>
                                <p:cTn id="61" presetID="22" presetClass="entr" presetSubtype="4" fill="hold" nodeType="withEffect">
                                  <p:stCondLst>
                                    <p:cond delay="0"/>
                                  </p:stCondLst>
                                  <p:childTnLst>
                                    <p:set>
                                      <p:cBhvr>
                                        <p:cTn id="62" dur="1" fill="hold">
                                          <p:stCondLst>
                                            <p:cond delay="0"/>
                                          </p:stCondLst>
                                        </p:cTn>
                                        <p:tgtEl>
                                          <p:spTgt spid="166"/>
                                        </p:tgtEl>
                                        <p:attrNameLst>
                                          <p:attrName>style.visibility</p:attrName>
                                        </p:attrNameLst>
                                      </p:cBhvr>
                                      <p:to>
                                        <p:strVal val="visible"/>
                                      </p:to>
                                    </p:set>
                                    <p:animEffect transition="in" filter="wipe(down)">
                                      <p:cBhvr>
                                        <p:cTn id="63" dur="500"/>
                                        <p:tgtEl>
                                          <p:spTgt spid="166"/>
                                        </p:tgtEl>
                                      </p:cBhvr>
                                    </p:animEffect>
                                  </p:childTnLst>
                                </p:cTn>
                              </p:par>
                              <p:par>
                                <p:cTn id="64" presetID="22" presetClass="entr" presetSubtype="4" fill="hold" nodeType="withEffect">
                                  <p:stCondLst>
                                    <p:cond delay="0"/>
                                  </p:stCondLst>
                                  <p:childTnLst>
                                    <p:set>
                                      <p:cBhvr>
                                        <p:cTn id="65" dur="1" fill="hold">
                                          <p:stCondLst>
                                            <p:cond delay="0"/>
                                          </p:stCondLst>
                                        </p:cTn>
                                        <p:tgtEl>
                                          <p:spTgt spid="164"/>
                                        </p:tgtEl>
                                        <p:attrNameLst>
                                          <p:attrName>style.visibility</p:attrName>
                                        </p:attrNameLst>
                                      </p:cBhvr>
                                      <p:to>
                                        <p:strVal val="visible"/>
                                      </p:to>
                                    </p:set>
                                    <p:animEffect transition="in" filter="wipe(down)">
                                      <p:cBhvr>
                                        <p:cTn id="66" dur="500"/>
                                        <p:tgtEl>
                                          <p:spTgt spid="164"/>
                                        </p:tgtEl>
                                      </p:cBhvr>
                                    </p:animEffect>
                                  </p:childTnLst>
                                </p:cTn>
                              </p:par>
                              <p:par>
                                <p:cTn id="67" presetID="22" presetClass="entr" presetSubtype="4" fill="hold" nodeType="withEffect">
                                  <p:stCondLst>
                                    <p:cond delay="0"/>
                                  </p:stCondLst>
                                  <p:childTnLst>
                                    <p:set>
                                      <p:cBhvr>
                                        <p:cTn id="68" dur="1" fill="hold">
                                          <p:stCondLst>
                                            <p:cond delay="0"/>
                                          </p:stCondLst>
                                        </p:cTn>
                                        <p:tgtEl>
                                          <p:spTgt spid="104"/>
                                        </p:tgtEl>
                                        <p:attrNameLst>
                                          <p:attrName>style.visibility</p:attrName>
                                        </p:attrNameLst>
                                      </p:cBhvr>
                                      <p:to>
                                        <p:strVal val="visible"/>
                                      </p:to>
                                    </p:set>
                                    <p:animEffect transition="in" filter="wipe(down)">
                                      <p:cBhvr>
                                        <p:cTn id="69" dur="500"/>
                                        <p:tgtEl>
                                          <p:spTgt spid="104"/>
                                        </p:tgtEl>
                                      </p:cBhvr>
                                    </p:animEffect>
                                  </p:childTnLst>
                                </p:cTn>
                              </p:par>
                              <p:par>
                                <p:cTn id="70" presetID="22" presetClass="entr" presetSubtype="4" fill="hold" nodeType="withEffect">
                                  <p:stCondLst>
                                    <p:cond delay="0"/>
                                  </p:stCondLst>
                                  <p:childTnLst>
                                    <p:set>
                                      <p:cBhvr>
                                        <p:cTn id="71" dur="1" fill="hold">
                                          <p:stCondLst>
                                            <p:cond delay="0"/>
                                          </p:stCondLst>
                                        </p:cTn>
                                        <p:tgtEl>
                                          <p:spTgt spid="162"/>
                                        </p:tgtEl>
                                        <p:attrNameLst>
                                          <p:attrName>style.visibility</p:attrName>
                                        </p:attrNameLst>
                                      </p:cBhvr>
                                      <p:to>
                                        <p:strVal val="visible"/>
                                      </p:to>
                                    </p:set>
                                    <p:animEffect transition="in" filter="wipe(down)">
                                      <p:cBhvr>
                                        <p:cTn id="72" dur="500"/>
                                        <p:tgtEl>
                                          <p:spTgt spid="16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06"/>
                                        </p:tgtEl>
                                        <p:attrNameLst>
                                          <p:attrName>style.visibility</p:attrName>
                                        </p:attrNameLst>
                                      </p:cBhvr>
                                      <p:to>
                                        <p:strVal val="visible"/>
                                      </p:to>
                                    </p:set>
                                    <p:animEffect transition="in" filter="wipe(down)">
                                      <p:cBhvr>
                                        <p:cTn id="77" dur="500"/>
                                        <p:tgtEl>
                                          <p:spTgt spid="106"/>
                                        </p:tgtEl>
                                      </p:cBhvr>
                                    </p:animEffect>
                                  </p:childTnLst>
                                </p:cTn>
                              </p:par>
                              <p:par>
                                <p:cTn id="78" presetID="22" presetClass="entr" presetSubtype="4" fill="hold" nodeType="withEffect">
                                  <p:stCondLst>
                                    <p:cond delay="0"/>
                                  </p:stCondLst>
                                  <p:childTnLst>
                                    <p:set>
                                      <p:cBhvr>
                                        <p:cTn id="79" dur="1" fill="hold">
                                          <p:stCondLst>
                                            <p:cond delay="0"/>
                                          </p:stCondLst>
                                        </p:cTn>
                                        <p:tgtEl>
                                          <p:spTgt spid="110"/>
                                        </p:tgtEl>
                                        <p:attrNameLst>
                                          <p:attrName>style.visibility</p:attrName>
                                        </p:attrNameLst>
                                      </p:cBhvr>
                                      <p:to>
                                        <p:strVal val="visible"/>
                                      </p:to>
                                    </p:set>
                                    <p:animEffect transition="in" filter="wipe(down)">
                                      <p:cBhvr>
                                        <p:cTn id="80" dur="500"/>
                                        <p:tgtEl>
                                          <p:spTgt spid="110"/>
                                        </p:tgtEl>
                                      </p:cBhvr>
                                    </p:animEffect>
                                  </p:childTnLst>
                                </p:cTn>
                              </p:par>
                              <p:par>
                                <p:cTn id="81" presetID="22" presetClass="entr" presetSubtype="4" fill="hold" nodeType="withEffect">
                                  <p:stCondLst>
                                    <p:cond delay="0"/>
                                  </p:stCondLst>
                                  <p:childTnLst>
                                    <p:set>
                                      <p:cBhvr>
                                        <p:cTn id="82" dur="1" fill="hold">
                                          <p:stCondLst>
                                            <p:cond delay="0"/>
                                          </p:stCondLst>
                                        </p:cTn>
                                        <p:tgtEl>
                                          <p:spTgt spid="112"/>
                                        </p:tgtEl>
                                        <p:attrNameLst>
                                          <p:attrName>style.visibility</p:attrName>
                                        </p:attrNameLst>
                                      </p:cBhvr>
                                      <p:to>
                                        <p:strVal val="visible"/>
                                      </p:to>
                                    </p:set>
                                    <p:animEffect transition="in" filter="wipe(down)">
                                      <p:cBhvr>
                                        <p:cTn id="83" dur="500"/>
                                        <p:tgtEl>
                                          <p:spTgt spid="112"/>
                                        </p:tgtEl>
                                      </p:cBhvr>
                                    </p:animEffect>
                                  </p:childTnLst>
                                </p:cTn>
                              </p:par>
                              <p:par>
                                <p:cTn id="84" presetID="22" presetClass="entr" presetSubtype="4" fill="hold" nodeType="withEffect">
                                  <p:stCondLst>
                                    <p:cond delay="0"/>
                                  </p:stCondLst>
                                  <p:childTnLst>
                                    <p:set>
                                      <p:cBhvr>
                                        <p:cTn id="85" dur="1" fill="hold">
                                          <p:stCondLst>
                                            <p:cond delay="0"/>
                                          </p:stCondLst>
                                        </p:cTn>
                                        <p:tgtEl>
                                          <p:spTgt spid="115"/>
                                        </p:tgtEl>
                                        <p:attrNameLst>
                                          <p:attrName>style.visibility</p:attrName>
                                        </p:attrNameLst>
                                      </p:cBhvr>
                                      <p:to>
                                        <p:strVal val="visible"/>
                                      </p:to>
                                    </p:set>
                                    <p:animEffect transition="in" filter="wipe(down)">
                                      <p:cBhvr>
                                        <p:cTn id="86" dur="500"/>
                                        <p:tgtEl>
                                          <p:spTgt spid="115"/>
                                        </p:tgtEl>
                                      </p:cBhvr>
                                    </p:animEffect>
                                  </p:childTnLst>
                                </p:cTn>
                              </p:par>
                              <p:par>
                                <p:cTn id="87" presetID="22" presetClass="entr" presetSubtype="4" fill="hold" nodeType="withEffect">
                                  <p:stCondLst>
                                    <p:cond delay="0"/>
                                  </p:stCondLst>
                                  <p:childTnLst>
                                    <p:set>
                                      <p:cBhvr>
                                        <p:cTn id="88" dur="1" fill="hold">
                                          <p:stCondLst>
                                            <p:cond delay="0"/>
                                          </p:stCondLst>
                                        </p:cTn>
                                        <p:tgtEl>
                                          <p:spTgt spid="117"/>
                                        </p:tgtEl>
                                        <p:attrNameLst>
                                          <p:attrName>style.visibility</p:attrName>
                                        </p:attrNameLst>
                                      </p:cBhvr>
                                      <p:to>
                                        <p:strVal val="visible"/>
                                      </p:to>
                                    </p:set>
                                    <p:animEffect transition="in" filter="wipe(down)">
                                      <p:cBhvr>
                                        <p:cTn id="89" dur="500"/>
                                        <p:tgtEl>
                                          <p:spTgt spid="117"/>
                                        </p:tgtEl>
                                      </p:cBhvr>
                                    </p:animEffect>
                                  </p:childTnLst>
                                </p:cTn>
                              </p:par>
                              <p:par>
                                <p:cTn id="90" presetID="22" presetClass="entr" presetSubtype="4" fill="hold" nodeType="withEffect">
                                  <p:stCondLst>
                                    <p:cond delay="0"/>
                                  </p:stCondLst>
                                  <p:childTnLst>
                                    <p:set>
                                      <p:cBhvr>
                                        <p:cTn id="91" dur="1" fill="hold">
                                          <p:stCondLst>
                                            <p:cond delay="0"/>
                                          </p:stCondLst>
                                        </p:cTn>
                                        <p:tgtEl>
                                          <p:spTgt spid="119"/>
                                        </p:tgtEl>
                                        <p:attrNameLst>
                                          <p:attrName>style.visibility</p:attrName>
                                        </p:attrNameLst>
                                      </p:cBhvr>
                                      <p:to>
                                        <p:strVal val="visible"/>
                                      </p:to>
                                    </p:set>
                                    <p:animEffect transition="in" filter="wipe(down)">
                                      <p:cBhvr>
                                        <p:cTn id="92" dur="500"/>
                                        <p:tgtEl>
                                          <p:spTgt spid="119"/>
                                        </p:tgtEl>
                                      </p:cBhvr>
                                    </p:animEffect>
                                  </p:childTnLst>
                                </p:cTn>
                              </p:par>
                              <p:par>
                                <p:cTn id="93" presetID="22" presetClass="entr" presetSubtype="4" fill="hold" nodeType="withEffect">
                                  <p:stCondLst>
                                    <p:cond delay="0"/>
                                  </p:stCondLst>
                                  <p:childTnLst>
                                    <p:set>
                                      <p:cBhvr>
                                        <p:cTn id="94" dur="1" fill="hold">
                                          <p:stCondLst>
                                            <p:cond delay="0"/>
                                          </p:stCondLst>
                                        </p:cTn>
                                        <p:tgtEl>
                                          <p:spTgt spid="122"/>
                                        </p:tgtEl>
                                        <p:attrNameLst>
                                          <p:attrName>style.visibility</p:attrName>
                                        </p:attrNameLst>
                                      </p:cBhvr>
                                      <p:to>
                                        <p:strVal val="visible"/>
                                      </p:to>
                                    </p:set>
                                    <p:animEffect transition="in" filter="wipe(down)">
                                      <p:cBhvr>
                                        <p:cTn id="95" dur="500"/>
                                        <p:tgtEl>
                                          <p:spTgt spid="122"/>
                                        </p:tgtEl>
                                      </p:cBhvr>
                                    </p:animEffect>
                                  </p:childTnLst>
                                </p:cTn>
                              </p:par>
                              <p:par>
                                <p:cTn id="96" presetID="22" presetClass="entr" presetSubtype="4" fill="hold" nodeType="withEffect">
                                  <p:stCondLst>
                                    <p:cond delay="0"/>
                                  </p:stCondLst>
                                  <p:childTnLst>
                                    <p:set>
                                      <p:cBhvr>
                                        <p:cTn id="97" dur="1" fill="hold">
                                          <p:stCondLst>
                                            <p:cond delay="0"/>
                                          </p:stCondLst>
                                        </p:cTn>
                                        <p:tgtEl>
                                          <p:spTgt spid="124"/>
                                        </p:tgtEl>
                                        <p:attrNameLst>
                                          <p:attrName>style.visibility</p:attrName>
                                        </p:attrNameLst>
                                      </p:cBhvr>
                                      <p:to>
                                        <p:strVal val="visible"/>
                                      </p:to>
                                    </p:set>
                                    <p:animEffect transition="in" filter="wipe(down)">
                                      <p:cBhvr>
                                        <p:cTn id="98" dur="500"/>
                                        <p:tgtEl>
                                          <p:spTgt spid="124"/>
                                        </p:tgtEl>
                                      </p:cBhvr>
                                    </p:animEffect>
                                  </p:childTnLst>
                                </p:cTn>
                              </p:par>
                              <p:par>
                                <p:cTn id="99" presetID="22" presetClass="entr" presetSubtype="4" fill="hold" nodeType="withEffect">
                                  <p:stCondLst>
                                    <p:cond delay="0"/>
                                  </p:stCondLst>
                                  <p:childTnLst>
                                    <p:set>
                                      <p:cBhvr>
                                        <p:cTn id="100" dur="1" fill="hold">
                                          <p:stCondLst>
                                            <p:cond delay="0"/>
                                          </p:stCondLst>
                                        </p:cTn>
                                        <p:tgtEl>
                                          <p:spTgt spid="126"/>
                                        </p:tgtEl>
                                        <p:attrNameLst>
                                          <p:attrName>style.visibility</p:attrName>
                                        </p:attrNameLst>
                                      </p:cBhvr>
                                      <p:to>
                                        <p:strVal val="visible"/>
                                      </p:to>
                                    </p:set>
                                    <p:animEffect transition="in" filter="wipe(down)">
                                      <p:cBhvr>
                                        <p:cTn id="101" dur="500"/>
                                        <p:tgtEl>
                                          <p:spTgt spid="126"/>
                                        </p:tgtEl>
                                      </p:cBhvr>
                                    </p:animEffect>
                                  </p:childTnLst>
                                </p:cTn>
                              </p:par>
                              <p:par>
                                <p:cTn id="102" presetID="22" presetClass="entr" presetSubtype="4" fill="hold" nodeType="withEffect">
                                  <p:stCondLst>
                                    <p:cond delay="0"/>
                                  </p:stCondLst>
                                  <p:childTnLst>
                                    <p:set>
                                      <p:cBhvr>
                                        <p:cTn id="103" dur="1" fill="hold">
                                          <p:stCondLst>
                                            <p:cond delay="0"/>
                                          </p:stCondLst>
                                        </p:cTn>
                                        <p:tgtEl>
                                          <p:spTgt spid="128"/>
                                        </p:tgtEl>
                                        <p:attrNameLst>
                                          <p:attrName>style.visibility</p:attrName>
                                        </p:attrNameLst>
                                      </p:cBhvr>
                                      <p:to>
                                        <p:strVal val="visible"/>
                                      </p:to>
                                    </p:set>
                                    <p:animEffect transition="in" filter="wipe(down)">
                                      <p:cBhvr>
                                        <p:cTn id="104" dur="500"/>
                                        <p:tgtEl>
                                          <p:spTgt spid="128"/>
                                        </p:tgtEl>
                                      </p:cBhvr>
                                    </p:animEffect>
                                  </p:childTnLst>
                                </p:cTn>
                              </p:par>
                              <p:par>
                                <p:cTn id="105" presetID="22" presetClass="entr" presetSubtype="4" fill="hold" nodeType="withEffect">
                                  <p:stCondLst>
                                    <p:cond delay="0"/>
                                  </p:stCondLst>
                                  <p:childTnLst>
                                    <p:set>
                                      <p:cBhvr>
                                        <p:cTn id="106" dur="1" fill="hold">
                                          <p:stCondLst>
                                            <p:cond delay="0"/>
                                          </p:stCondLst>
                                        </p:cTn>
                                        <p:tgtEl>
                                          <p:spTgt spid="130"/>
                                        </p:tgtEl>
                                        <p:attrNameLst>
                                          <p:attrName>style.visibility</p:attrName>
                                        </p:attrNameLst>
                                      </p:cBhvr>
                                      <p:to>
                                        <p:strVal val="visible"/>
                                      </p:to>
                                    </p:set>
                                    <p:animEffect transition="in" filter="wipe(down)">
                                      <p:cBhvr>
                                        <p:cTn id="107" dur="500"/>
                                        <p:tgtEl>
                                          <p:spTgt spid="130"/>
                                        </p:tgtEl>
                                      </p:cBhvr>
                                    </p:animEffect>
                                  </p:childTnLst>
                                </p:cTn>
                              </p:par>
                              <p:par>
                                <p:cTn id="108" presetID="22" presetClass="entr" presetSubtype="4" fill="hold" nodeType="withEffect">
                                  <p:stCondLst>
                                    <p:cond delay="0"/>
                                  </p:stCondLst>
                                  <p:childTnLst>
                                    <p:set>
                                      <p:cBhvr>
                                        <p:cTn id="109" dur="1" fill="hold">
                                          <p:stCondLst>
                                            <p:cond delay="0"/>
                                          </p:stCondLst>
                                        </p:cTn>
                                        <p:tgtEl>
                                          <p:spTgt spid="133"/>
                                        </p:tgtEl>
                                        <p:attrNameLst>
                                          <p:attrName>style.visibility</p:attrName>
                                        </p:attrNameLst>
                                      </p:cBhvr>
                                      <p:to>
                                        <p:strVal val="visible"/>
                                      </p:to>
                                    </p:set>
                                    <p:animEffect transition="in" filter="wipe(down)">
                                      <p:cBhvr>
                                        <p:cTn id="110" dur="500"/>
                                        <p:tgtEl>
                                          <p:spTgt spid="133"/>
                                        </p:tgtEl>
                                      </p:cBhvr>
                                    </p:animEffect>
                                  </p:childTnLst>
                                </p:cTn>
                              </p:par>
                              <p:par>
                                <p:cTn id="111" presetID="22" presetClass="entr" presetSubtype="4" fill="hold" nodeType="withEffect">
                                  <p:stCondLst>
                                    <p:cond delay="0"/>
                                  </p:stCondLst>
                                  <p:childTnLst>
                                    <p:set>
                                      <p:cBhvr>
                                        <p:cTn id="112" dur="1" fill="hold">
                                          <p:stCondLst>
                                            <p:cond delay="0"/>
                                          </p:stCondLst>
                                        </p:cTn>
                                        <p:tgtEl>
                                          <p:spTgt spid="135"/>
                                        </p:tgtEl>
                                        <p:attrNameLst>
                                          <p:attrName>style.visibility</p:attrName>
                                        </p:attrNameLst>
                                      </p:cBhvr>
                                      <p:to>
                                        <p:strVal val="visible"/>
                                      </p:to>
                                    </p:set>
                                    <p:animEffect transition="in" filter="wipe(down)">
                                      <p:cBhvr>
                                        <p:cTn id="113" dur="500"/>
                                        <p:tgtEl>
                                          <p:spTgt spid="135"/>
                                        </p:tgtEl>
                                      </p:cBhvr>
                                    </p:animEffect>
                                  </p:childTnLst>
                                </p:cTn>
                              </p:par>
                              <p:par>
                                <p:cTn id="114" presetID="22" presetClass="entr" presetSubtype="4" fill="hold" nodeType="withEffect">
                                  <p:stCondLst>
                                    <p:cond delay="0"/>
                                  </p:stCondLst>
                                  <p:childTnLst>
                                    <p:set>
                                      <p:cBhvr>
                                        <p:cTn id="115" dur="1" fill="hold">
                                          <p:stCondLst>
                                            <p:cond delay="0"/>
                                          </p:stCondLst>
                                        </p:cTn>
                                        <p:tgtEl>
                                          <p:spTgt spid="137"/>
                                        </p:tgtEl>
                                        <p:attrNameLst>
                                          <p:attrName>style.visibility</p:attrName>
                                        </p:attrNameLst>
                                      </p:cBhvr>
                                      <p:to>
                                        <p:strVal val="visible"/>
                                      </p:to>
                                    </p:set>
                                    <p:animEffect transition="in" filter="wipe(down)">
                                      <p:cBhvr>
                                        <p:cTn id="116" dur="500"/>
                                        <p:tgtEl>
                                          <p:spTgt spid="137"/>
                                        </p:tgtEl>
                                      </p:cBhvr>
                                    </p:animEffect>
                                  </p:childTnLst>
                                </p:cTn>
                              </p:par>
                              <p:par>
                                <p:cTn id="117" presetID="22" presetClass="entr" presetSubtype="4" fill="hold" nodeType="withEffect">
                                  <p:stCondLst>
                                    <p:cond delay="0"/>
                                  </p:stCondLst>
                                  <p:childTnLst>
                                    <p:set>
                                      <p:cBhvr>
                                        <p:cTn id="118" dur="1" fill="hold">
                                          <p:stCondLst>
                                            <p:cond delay="0"/>
                                          </p:stCondLst>
                                        </p:cTn>
                                        <p:tgtEl>
                                          <p:spTgt spid="140"/>
                                        </p:tgtEl>
                                        <p:attrNameLst>
                                          <p:attrName>style.visibility</p:attrName>
                                        </p:attrNameLst>
                                      </p:cBhvr>
                                      <p:to>
                                        <p:strVal val="visible"/>
                                      </p:to>
                                    </p:set>
                                    <p:animEffect transition="in" filter="wipe(down)">
                                      <p:cBhvr>
                                        <p:cTn id="119" dur="500"/>
                                        <p:tgtEl>
                                          <p:spTgt spid="140"/>
                                        </p:tgtEl>
                                      </p:cBhvr>
                                    </p:animEffect>
                                  </p:childTnLst>
                                </p:cTn>
                              </p:par>
                              <p:par>
                                <p:cTn id="120" presetID="22" presetClass="entr" presetSubtype="4" fill="hold" nodeType="withEffect">
                                  <p:stCondLst>
                                    <p:cond delay="0"/>
                                  </p:stCondLst>
                                  <p:childTnLst>
                                    <p:set>
                                      <p:cBhvr>
                                        <p:cTn id="121" dur="1" fill="hold">
                                          <p:stCondLst>
                                            <p:cond delay="0"/>
                                          </p:stCondLst>
                                        </p:cTn>
                                        <p:tgtEl>
                                          <p:spTgt spid="141"/>
                                        </p:tgtEl>
                                        <p:attrNameLst>
                                          <p:attrName>style.visibility</p:attrName>
                                        </p:attrNameLst>
                                      </p:cBhvr>
                                      <p:to>
                                        <p:strVal val="visible"/>
                                      </p:to>
                                    </p:set>
                                    <p:animEffect transition="in" filter="wipe(down)">
                                      <p:cBhvr>
                                        <p:cTn id="122" dur="500"/>
                                        <p:tgtEl>
                                          <p:spTgt spid="141"/>
                                        </p:tgtEl>
                                      </p:cBhvr>
                                    </p:animEffect>
                                  </p:childTnLst>
                                </p:cTn>
                              </p:par>
                              <p:par>
                                <p:cTn id="123" presetID="22" presetClass="entr" presetSubtype="4" fill="hold" nodeType="withEffect">
                                  <p:stCondLst>
                                    <p:cond delay="0"/>
                                  </p:stCondLst>
                                  <p:childTnLst>
                                    <p:set>
                                      <p:cBhvr>
                                        <p:cTn id="124" dur="1" fill="hold">
                                          <p:stCondLst>
                                            <p:cond delay="0"/>
                                          </p:stCondLst>
                                        </p:cTn>
                                        <p:tgtEl>
                                          <p:spTgt spid="143"/>
                                        </p:tgtEl>
                                        <p:attrNameLst>
                                          <p:attrName>style.visibility</p:attrName>
                                        </p:attrNameLst>
                                      </p:cBhvr>
                                      <p:to>
                                        <p:strVal val="visible"/>
                                      </p:to>
                                    </p:set>
                                    <p:animEffect transition="in" filter="wipe(down)">
                                      <p:cBhvr>
                                        <p:cTn id="125" dur="500"/>
                                        <p:tgtEl>
                                          <p:spTgt spid="143"/>
                                        </p:tgtEl>
                                      </p:cBhvr>
                                    </p:animEffect>
                                  </p:childTnLst>
                                </p:cTn>
                              </p:par>
                              <p:par>
                                <p:cTn id="126" presetID="22" presetClass="entr" presetSubtype="4" fill="hold" nodeType="withEffect">
                                  <p:stCondLst>
                                    <p:cond delay="0"/>
                                  </p:stCondLst>
                                  <p:childTnLst>
                                    <p:set>
                                      <p:cBhvr>
                                        <p:cTn id="127" dur="1" fill="hold">
                                          <p:stCondLst>
                                            <p:cond delay="0"/>
                                          </p:stCondLst>
                                        </p:cTn>
                                        <p:tgtEl>
                                          <p:spTgt spid="146"/>
                                        </p:tgtEl>
                                        <p:attrNameLst>
                                          <p:attrName>style.visibility</p:attrName>
                                        </p:attrNameLst>
                                      </p:cBhvr>
                                      <p:to>
                                        <p:strVal val="visible"/>
                                      </p:to>
                                    </p:set>
                                    <p:animEffect transition="in" filter="wipe(down)">
                                      <p:cBhvr>
                                        <p:cTn id="128" dur="500"/>
                                        <p:tgtEl>
                                          <p:spTgt spid="146"/>
                                        </p:tgtEl>
                                      </p:cBhvr>
                                    </p:animEffect>
                                  </p:childTnLst>
                                </p:cTn>
                              </p:par>
                              <p:par>
                                <p:cTn id="129" presetID="22" presetClass="entr" presetSubtype="4" fill="hold" nodeType="withEffect">
                                  <p:stCondLst>
                                    <p:cond delay="0"/>
                                  </p:stCondLst>
                                  <p:childTnLst>
                                    <p:set>
                                      <p:cBhvr>
                                        <p:cTn id="130" dur="1" fill="hold">
                                          <p:stCondLst>
                                            <p:cond delay="0"/>
                                          </p:stCondLst>
                                        </p:cTn>
                                        <p:tgtEl>
                                          <p:spTgt spid="148"/>
                                        </p:tgtEl>
                                        <p:attrNameLst>
                                          <p:attrName>style.visibility</p:attrName>
                                        </p:attrNameLst>
                                      </p:cBhvr>
                                      <p:to>
                                        <p:strVal val="visible"/>
                                      </p:to>
                                    </p:set>
                                    <p:animEffect transition="in" filter="wipe(down)">
                                      <p:cBhvr>
                                        <p:cTn id="131" dur="500"/>
                                        <p:tgtEl>
                                          <p:spTgt spid="148"/>
                                        </p:tgtEl>
                                      </p:cBhvr>
                                    </p:animEffect>
                                  </p:childTnLst>
                                </p:cTn>
                              </p:par>
                              <p:par>
                                <p:cTn id="132" presetID="22" presetClass="entr" presetSubtype="4" fill="hold" nodeType="withEffect">
                                  <p:stCondLst>
                                    <p:cond delay="0"/>
                                  </p:stCondLst>
                                  <p:childTnLst>
                                    <p:set>
                                      <p:cBhvr>
                                        <p:cTn id="133" dur="1" fill="hold">
                                          <p:stCondLst>
                                            <p:cond delay="0"/>
                                          </p:stCondLst>
                                        </p:cTn>
                                        <p:tgtEl>
                                          <p:spTgt spid="151"/>
                                        </p:tgtEl>
                                        <p:attrNameLst>
                                          <p:attrName>style.visibility</p:attrName>
                                        </p:attrNameLst>
                                      </p:cBhvr>
                                      <p:to>
                                        <p:strVal val="visible"/>
                                      </p:to>
                                    </p:set>
                                    <p:animEffect transition="in" filter="wipe(down)">
                                      <p:cBhvr>
                                        <p:cTn id="134" dur="500"/>
                                        <p:tgtEl>
                                          <p:spTgt spid="151"/>
                                        </p:tgtEl>
                                      </p:cBhvr>
                                    </p:animEffect>
                                  </p:childTnLst>
                                </p:cTn>
                              </p:par>
                              <p:par>
                                <p:cTn id="135" presetID="22" presetClass="entr" presetSubtype="4" fill="hold" nodeType="withEffect">
                                  <p:stCondLst>
                                    <p:cond delay="0"/>
                                  </p:stCondLst>
                                  <p:childTnLst>
                                    <p:set>
                                      <p:cBhvr>
                                        <p:cTn id="136" dur="1" fill="hold">
                                          <p:stCondLst>
                                            <p:cond delay="0"/>
                                          </p:stCondLst>
                                        </p:cTn>
                                        <p:tgtEl>
                                          <p:spTgt spid="153"/>
                                        </p:tgtEl>
                                        <p:attrNameLst>
                                          <p:attrName>style.visibility</p:attrName>
                                        </p:attrNameLst>
                                      </p:cBhvr>
                                      <p:to>
                                        <p:strVal val="visible"/>
                                      </p:to>
                                    </p:set>
                                    <p:animEffect transition="in" filter="wipe(down)">
                                      <p:cBhvr>
                                        <p:cTn id="137" dur="500"/>
                                        <p:tgtEl>
                                          <p:spTgt spid="153"/>
                                        </p:tgtEl>
                                      </p:cBhvr>
                                    </p:animEffect>
                                  </p:childTnLst>
                                </p:cTn>
                              </p:par>
                              <p:par>
                                <p:cTn id="138" presetID="22" presetClass="entr" presetSubtype="4" fill="hold" nodeType="withEffect">
                                  <p:stCondLst>
                                    <p:cond delay="0"/>
                                  </p:stCondLst>
                                  <p:childTnLst>
                                    <p:set>
                                      <p:cBhvr>
                                        <p:cTn id="139" dur="1" fill="hold">
                                          <p:stCondLst>
                                            <p:cond delay="0"/>
                                          </p:stCondLst>
                                        </p:cTn>
                                        <p:tgtEl>
                                          <p:spTgt spid="156"/>
                                        </p:tgtEl>
                                        <p:attrNameLst>
                                          <p:attrName>style.visibility</p:attrName>
                                        </p:attrNameLst>
                                      </p:cBhvr>
                                      <p:to>
                                        <p:strVal val="visible"/>
                                      </p:to>
                                    </p:set>
                                    <p:animEffect transition="in" filter="wipe(down)">
                                      <p:cBhvr>
                                        <p:cTn id="140" dur="500"/>
                                        <p:tgtEl>
                                          <p:spTgt spid="156"/>
                                        </p:tgtEl>
                                      </p:cBhvr>
                                    </p:animEffect>
                                  </p:childTnLst>
                                </p:cTn>
                              </p:par>
                              <p:par>
                                <p:cTn id="141" presetID="22" presetClass="entr" presetSubtype="4" fill="hold" nodeType="withEffect">
                                  <p:stCondLst>
                                    <p:cond delay="0"/>
                                  </p:stCondLst>
                                  <p:childTnLst>
                                    <p:set>
                                      <p:cBhvr>
                                        <p:cTn id="142" dur="1" fill="hold">
                                          <p:stCondLst>
                                            <p:cond delay="0"/>
                                          </p:stCondLst>
                                        </p:cTn>
                                        <p:tgtEl>
                                          <p:spTgt spid="158"/>
                                        </p:tgtEl>
                                        <p:attrNameLst>
                                          <p:attrName>style.visibility</p:attrName>
                                        </p:attrNameLst>
                                      </p:cBhvr>
                                      <p:to>
                                        <p:strVal val="visible"/>
                                      </p:to>
                                    </p:set>
                                    <p:animEffect transition="in" filter="wipe(down)">
                                      <p:cBhvr>
                                        <p:cTn id="143" dur="500"/>
                                        <p:tgtEl>
                                          <p:spTgt spid="158"/>
                                        </p:tgtEl>
                                      </p:cBhvr>
                                    </p:animEffect>
                                  </p:childTnLst>
                                </p:cTn>
                              </p:par>
                              <p:par>
                                <p:cTn id="144" presetID="22" presetClass="entr" presetSubtype="4" fill="hold" nodeType="withEffect">
                                  <p:stCondLst>
                                    <p:cond delay="0"/>
                                  </p:stCondLst>
                                  <p:childTnLst>
                                    <p:set>
                                      <p:cBhvr>
                                        <p:cTn id="145" dur="1" fill="hold">
                                          <p:stCondLst>
                                            <p:cond delay="0"/>
                                          </p:stCondLst>
                                        </p:cTn>
                                        <p:tgtEl>
                                          <p:spTgt spid="160"/>
                                        </p:tgtEl>
                                        <p:attrNameLst>
                                          <p:attrName>style.visibility</p:attrName>
                                        </p:attrNameLst>
                                      </p:cBhvr>
                                      <p:to>
                                        <p:strVal val="visible"/>
                                      </p:to>
                                    </p:set>
                                    <p:animEffect transition="in" filter="wipe(down)">
                                      <p:cBhvr>
                                        <p:cTn id="146" dur="500"/>
                                        <p:tgtEl>
                                          <p:spTgt spid="160"/>
                                        </p:tgtEl>
                                      </p:cBhvr>
                                    </p:animEffect>
                                  </p:childTnLst>
                                </p:cTn>
                              </p:par>
                              <p:par>
                                <p:cTn id="147" presetID="22" presetClass="entr" presetSubtype="4" fill="hold" nodeType="withEffect">
                                  <p:stCondLst>
                                    <p:cond delay="0"/>
                                  </p:stCondLst>
                                  <p:childTnLst>
                                    <p:set>
                                      <p:cBhvr>
                                        <p:cTn id="148" dur="1" fill="hold">
                                          <p:stCondLst>
                                            <p:cond delay="0"/>
                                          </p:stCondLst>
                                        </p:cTn>
                                        <p:tgtEl>
                                          <p:spTgt spid="170"/>
                                        </p:tgtEl>
                                        <p:attrNameLst>
                                          <p:attrName>style.visibility</p:attrName>
                                        </p:attrNameLst>
                                      </p:cBhvr>
                                      <p:to>
                                        <p:strVal val="visible"/>
                                      </p:to>
                                    </p:set>
                                    <p:animEffect transition="in" filter="wipe(down)">
                                      <p:cBhvr>
                                        <p:cTn id="149" dur="500"/>
                                        <p:tgtEl>
                                          <p:spTgt spid="170"/>
                                        </p:tgtEl>
                                      </p:cBhvr>
                                    </p:animEffect>
                                  </p:childTnLst>
                                </p:cTn>
                              </p:par>
                              <p:par>
                                <p:cTn id="150" presetID="22" presetClass="entr" presetSubtype="4" fill="hold" nodeType="withEffect">
                                  <p:stCondLst>
                                    <p:cond delay="0"/>
                                  </p:stCondLst>
                                  <p:childTnLst>
                                    <p:set>
                                      <p:cBhvr>
                                        <p:cTn id="151" dur="1" fill="hold">
                                          <p:stCondLst>
                                            <p:cond delay="0"/>
                                          </p:stCondLst>
                                        </p:cTn>
                                        <p:tgtEl>
                                          <p:spTgt spid="173"/>
                                        </p:tgtEl>
                                        <p:attrNameLst>
                                          <p:attrName>style.visibility</p:attrName>
                                        </p:attrNameLst>
                                      </p:cBhvr>
                                      <p:to>
                                        <p:strVal val="visible"/>
                                      </p:to>
                                    </p:set>
                                    <p:animEffect transition="in" filter="wipe(down)">
                                      <p:cBhvr>
                                        <p:cTn id="152"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Was andere sagen…</a:t>
            </a:r>
            <a:endParaRPr lang="de-DE" dirty="0"/>
          </a:p>
        </p:txBody>
      </p:sp>
      <p:sp>
        <p:nvSpPr>
          <p:cNvPr id="3" name="Inhaltsplatzhalter 2"/>
          <p:cNvSpPr>
            <a:spLocks noGrp="1"/>
          </p:cNvSpPr>
          <p:nvPr>
            <p:ph idx="1"/>
          </p:nvPr>
        </p:nvSpPr>
        <p:spPr/>
        <p:txBody>
          <a:bodyPr>
            <a:normAutofit fontScale="47500" lnSpcReduction="20000"/>
          </a:bodyPr>
          <a:lstStyle/>
          <a:p>
            <a:r>
              <a:rPr lang="en-US" dirty="0"/>
              <a:t>“</a:t>
            </a:r>
            <a:r>
              <a:rPr lang="en-US" i="1" dirty="0"/>
              <a:t>Object-oriented programming is an exceptionally bad idea which could only have originated in California.</a:t>
            </a:r>
            <a:r>
              <a:rPr lang="en-US" dirty="0"/>
              <a:t>” — </a:t>
            </a:r>
            <a:r>
              <a:rPr lang="en-US" dirty="0" err="1"/>
              <a:t>Edsger</a:t>
            </a:r>
            <a:r>
              <a:rPr lang="en-US" dirty="0"/>
              <a:t> </a:t>
            </a:r>
            <a:r>
              <a:rPr lang="en-US" dirty="0" err="1"/>
              <a:t>Dijkstra</a:t>
            </a:r>
            <a:endParaRPr lang="en-US" dirty="0"/>
          </a:p>
          <a:p>
            <a:r>
              <a:rPr lang="en-US" dirty="0"/>
              <a:t>“</a:t>
            </a:r>
            <a:r>
              <a:rPr lang="en-US" i="1" dirty="0"/>
              <a:t>object-oriented design is the roman numerals of computing.</a:t>
            </a:r>
            <a:r>
              <a:rPr lang="en-US" dirty="0"/>
              <a:t>” — </a:t>
            </a:r>
            <a:r>
              <a:rPr lang="en-US" dirty="0" smtClean="0"/>
              <a:t>Rob Pike</a:t>
            </a:r>
          </a:p>
          <a:p>
            <a:r>
              <a:rPr lang="en-US" dirty="0" smtClean="0"/>
              <a:t>“</a:t>
            </a:r>
            <a:r>
              <a:rPr lang="en-US" i="1" dirty="0"/>
              <a:t>The phrase "object-oriented” means a lot of things. Half are obvious, and the other half are mistakes.</a:t>
            </a:r>
            <a:r>
              <a:rPr lang="en-US" dirty="0"/>
              <a:t>“ — Paul Graham</a:t>
            </a:r>
          </a:p>
          <a:p>
            <a:r>
              <a:rPr lang="en-US" dirty="0"/>
              <a:t>“</a:t>
            </a:r>
            <a:r>
              <a:rPr lang="en-US" i="1" dirty="0"/>
              <a:t>Implementation inheritance causes the same intertwining and brittleness that have been observed when </a:t>
            </a:r>
            <a:r>
              <a:rPr lang="en-US" i="1" dirty="0" err="1"/>
              <a:t>goto</a:t>
            </a:r>
            <a:r>
              <a:rPr lang="en-US" i="1" dirty="0"/>
              <a:t> statements are overused. As a result, OO systems often suffer from complexity and lack of reuse.</a:t>
            </a:r>
            <a:r>
              <a:rPr lang="en-US" dirty="0"/>
              <a:t>” — John </a:t>
            </a:r>
            <a:r>
              <a:rPr lang="en-US" dirty="0" err="1"/>
              <a:t>Ousterhout</a:t>
            </a:r>
            <a:r>
              <a:rPr lang="en-US" dirty="0"/>
              <a:t> </a:t>
            </a:r>
            <a:r>
              <a:rPr lang="en-US" i="1" dirty="0"/>
              <a:t>Scripting, IEEE Computer, March 1998</a:t>
            </a:r>
            <a:endParaRPr lang="en-US" dirty="0"/>
          </a:p>
          <a:p>
            <a:r>
              <a:rPr lang="en-US" dirty="0" smtClean="0"/>
              <a:t>“</a:t>
            </a:r>
            <a:r>
              <a:rPr lang="en-US" i="1" dirty="0"/>
              <a:t>Sometimes, the elegant implementation is just a function. Not a method. Not a class. Not a framework. Just a function.</a:t>
            </a:r>
            <a:r>
              <a:rPr lang="en-US" dirty="0"/>
              <a:t>” — John </a:t>
            </a:r>
            <a:r>
              <a:rPr lang="en-US" dirty="0" err="1"/>
              <a:t>Carmack</a:t>
            </a:r>
            <a:endParaRPr lang="en-US" dirty="0"/>
          </a:p>
          <a:p>
            <a:r>
              <a:rPr lang="en-US" dirty="0"/>
              <a:t>“</a:t>
            </a:r>
            <a:r>
              <a:rPr lang="en-US" i="1" dirty="0"/>
              <a:t>The problem with object-oriented languages is they’ve got all this implicit environment that they carry around with them. You wanted a banana but what you got was a gorilla holding the banana and the entire jungle.</a:t>
            </a:r>
            <a:r>
              <a:rPr lang="en-US" dirty="0"/>
              <a:t>” — Joe Armstrong</a:t>
            </a:r>
          </a:p>
          <a:p>
            <a:r>
              <a:rPr lang="en-US" dirty="0"/>
              <a:t>“</a:t>
            </a:r>
            <a:r>
              <a:rPr lang="en-US" i="1" dirty="0"/>
              <a:t>I used to be enamored of object-oriented programming. I’m now finding myself leaning toward believing that it is a plot designed to destroy joy.</a:t>
            </a:r>
            <a:r>
              <a:rPr lang="en-US" dirty="0"/>
              <a:t>” — Eric Allman</a:t>
            </a:r>
          </a:p>
          <a:p>
            <a:r>
              <a:rPr lang="en-US" dirty="0" smtClean="0"/>
              <a:t>And</a:t>
            </a:r>
            <a:r>
              <a:rPr lang="en-US" dirty="0"/>
              <a:t>, at least in it’s most popular forms, it’s can be extremely harmful and dramatically increase </a:t>
            </a:r>
            <a:r>
              <a:rPr lang="en-US" dirty="0" smtClean="0"/>
              <a:t>complexity. Inheritance </a:t>
            </a:r>
            <a:r>
              <a:rPr lang="en-US" dirty="0"/>
              <a:t>is more trouble than it’s worth. Under the doubtful disguise of the holy “code reuse” an insane amount of gratuitous complexity is added to our environment, which makes necessary industrial quantities of syntactical sugar to make the ensuing mess minimally manageable</a:t>
            </a:r>
            <a:r>
              <a:rPr lang="en-US" dirty="0" smtClean="0"/>
              <a:t>. - http://harmful.cat-v.org/software/OO_programming/ </a:t>
            </a:r>
            <a:endParaRPr lang="en-US" dirty="0"/>
          </a:p>
        </p:txBody>
      </p:sp>
    </p:spTree>
    <p:extLst>
      <p:ext uri="{BB962C8B-B14F-4D97-AF65-F5344CB8AC3E}">
        <p14:creationId xmlns:p14="http://schemas.microsoft.com/office/powerpoint/2010/main" xmlns="" val="588708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1844824"/>
            <a:ext cx="9052557" cy="30963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23528" y="1988840"/>
            <a:ext cx="8172931" cy="30963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971600" y="0"/>
            <a:ext cx="5912660" cy="66693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Die morgendliche Prozedur</a:t>
            </a:r>
            <a:endParaRPr lang="de-DE" dirty="0"/>
          </a:p>
        </p:txBody>
      </p:sp>
      <p:grpSp>
        <p:nvGrpSpPr>
          <p:cNvPr id="4" name="Gruppieren 3"/>
          <p:cNvGrpSpPr/>
          <p:nvPr/>
        </p:nvGrpSpPr>
        <p:grpSpPr>
          <a:xfrm>
            <a:off x="4283968" y="2438890"/>
            <a:ext cx="864096" cy="1836204"/>
            <a:chOff x="1634007" y="645016"/>
            <a:chExt cx="864096" cy="1836204"/>
          </a:xfrm>
        </p:grpSpPr>
        <p:sp>
          <p:nvSpPr>
            <p:cNvPr id="5" name="Ellipse 4"/>
            <p:cNvSpPr/>
            <p:nvPr/>
          </p:nvSpPr>
          <p:spPr>
            <a:xfrm>
              <a:off x="1778023" y="645016"/>
              <a:ext cx="576064" cy="57606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6" name="Ellipse 5"/>
            <p:cNvSpPr/>
            <p:nvPr/>
          </p:nvSpPr>
          <p:spPr>
            <a:xfrm>
              <a:off x="1922039" y="1221080"/>
              <a:ext cx="288032" cy="122413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7" name="Ellipse 6"/>
            <p:cNvSpPr/>
            <p:nvPr/>
          </p:nvSpPr>
          <p:spPr>
            <a:xfrm>
              <a:off x="2066055" y="2409212"/>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8" name="Ellipse 7"/>
            <p:cNvSpPr/>
            <p:nvPr/>
          </p:nvSpPr>
          <p:spPr>
            <a:xfrm>
              <a:off x="1634007" y="2409212"/>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9" name="Ellipse 8"/>
            <p:cNvSpPr/>
            <p:nvPr/>
          </p:nvSpPr>
          <p:spPr>
            <a:xfrm rot="7715987">
              <a:off x="1580893" y="1605855"/>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10" name="Ellipse 9"/>
            <p:cNvSpPr/>
            <p:nvPr/>
          </p:nvSpPr>
          <p:spPr>
            <a:xfrm rot="3313754">
              <a:off x="2080390" y="1612549"/>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grpSp>
      <p:sp>
        <p:nvSpPr>
          <p:cNvPr id="11" name="Textfeld 10"/>
          <p:cNvSpPr txBox="1"/>
          <p:nvPr/>
        </p:nvSpPr>
        <p:spPr>
          <a:xfrm>
            <a:off x="4400977" y="4289164"/>
            <a:ext cx="656013" cy="369332"/>
          </a:xfrm>
          <a:prstGeom prst="rect">
            <a:avLst/>
          </a:prstGeom>
          <a:noFill/>
        </p:spPr>
        <p:txBody>
          <a:bodyPr wrap="none" rtlCol="0">
            <a:spAutoFit/>
          </a:bodyPr>
          <a:lstStyle/>
          <a:p>
            <a:r>
              <a:rPr lang="de-DE" dirty="0" smtClean="0"/>
              <a:t>Craig</a:t>
            </a:r>
            <a:endParaRPr lang="de-DE" dirty="0"/>
          </a:p>
        </p:txBody>
      </p:sp>
    </p:spTree>
    <p:extLst>
      <p:ext uri="{BB962C8B-B14F-4D97-AF65-F5344CB8AC3E}">
        <p14:creationId xmlns:p14="http://schemas.microsoft.com/office/powerpoint/2010/main" xmlns="" val="3603586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uppieren 24"/>
          <p:cNvGrpSpPr/>
          <p:nvPr/>
        </p:nvGrpSpPr>
        <p:grpSpPr>
          <a:xfrm>
            <a:off x="1259632" y="2510898"/>
            <a:ext cx="864096" cy="1836204"/>
            <a:chOff x="1634007" y="645016"/>
            <a:chExt cx="864096" cy="1836204"/>
          </a:xfrm>
        </p:grpSpPr>
        <p:sp>
          <p:nvSpPr>
            <p:cNvPr id="4" name="Ellipse 3"/>
            <p:cNvSpPr/>
            <p:nvPr/>
          </p:nvSpPr>
          <p:spPr>
            <a:xfrm>
              <a:off x="1778023" y="645016"/>
              <a:ext cx="576064" cy="57606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6" name="Ellipse 5"/>
            <p:cNvSpPr/>
            <p:nvPr/>
          </p:nvSpPr>
          <p:spPr>
            <a:xfrm>
              <a:off x="1922039" y="1221080"/>
              <a:ext cx="288032" cy="122413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7" name="Ellipse 6"/>
            <p:cNvSpPr/>
            <p:nvPr/>
          </p:nvSpPr>
          <p:spPr>
            <a:xfrm>
              <a:off x="2066055" y="2409212"/>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8" name="Ellipse 7"/>
            <p:cNvSpPr/>
            <p:nvPr/>
          </p:nvSpPr>
          <p:spPr>
            <a:xfrm>
              <a:off x="1634007" y="2409212"/>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9" name="Ellipse 8"/>
            <p:cNvSpPr/>
            <p:nvPr/>
          </p:nvSpPr>
          <p:spPr>
            <a:xfrm rot="7715987">
              <a:off x="1580893" y="1605855"/>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10" name="Ellipse 9"/>
            <p:cNvSpPr/>
            <p:nvPr/>
          </p:nvSpPr>
          <p:spPr>
            <a:xfrm rot="3313754">
              <a:off x="2080390" y="1612549"/>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grpSp>
      <p:sp>
        <p:nvSpPr>
          <p:cNvPr id="26" name="Textfeld 25"/>
          <p:cNvSpPr txBox="1"/>
          <p:nvPr/>
        </p:nvSpPr>
        <p:spPr>
          <a:xfrm>
            <a:off x="1376641" y="4361172"/>
            <a:ext cx="656013" cy="369332"/>
          </a:xfrm>
          <a:prstGeom prst="rect">
            <a:avLst/>
          </a:prstGeom>
          <a:noFill/>
        </p:spPr>
        <p:txBody>
          <a:bodyPr wrap="none" rtlCol="0">
            <a:spAutoFit/>
          </a:bodyPr>
          <a:lstStyle/>
          <a:p>
            <a:r>
              <a:rPr lang="de-DE" dirty="0" smtClean="0"/>
              <a:t>Craig</a:t>
            </a:r>
            <a:endParaRPr lang="de-DE" dirty="0"/>
          </a:p>
        </p:txBody>
      </p:sp>
      <p:pic>
        <p:nvPicPr>
          <p:cNvPr id="27" name="Picture 7" descr="C:\Users\xck902r\AppData\Local\Microsoft\Windows\Temporary Internet Files\Content.IE5\71M2ZZD5\MC900383802[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22366" y="358154"/>
            <a:ext cx="901700" cy="947737"/>
          </a:xfrm>
          <a:prstGeom prst="rect">
            <a:avLst/>
          </a:prstGeom>
          <a:noFill/>
          <a:extLst>
            <a:ext uri="{909E8E84-426E-40DD-AFC4-6F175D3DCCD1}">
              <a14:hiddenFill xmlns:a14="http://schemas.microsoft.com/office/drawing/2010/main" xmlns="">
                <a:solidFill>
                  <a:srgbClr val="FFFFFF"/>
                </a:solidFill>
              </a14:hiddenFill>
            </a:ext>
          </a:extLst>
        </p:spPr>
      </p:pic>
      <p:pic>
        <p:nvPicPr>
          <p:cNvPr id="28" name="Picture 2" descr="C:\Users\xck902r\AppData\Local\Microsoft\Windows\Temporary Internet Files\Content.IE5\APNTNU08\MC900428061[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75532" y="1780404"/>
            <a:ext cx="1553482" cy="1112272"/>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3" descr="C:\Users\xck902r\AppData\Local\Microsoft\Windows\Temporary Internet Files\Content.IE5\TXCQJ5IB\MM900300558[1].gif"/>
          <p:cNvPicPr>
            <a:picLocks noChangeAspect="1" noChangeArrowheads="1" noCrop="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239816" y="3524672"/>
            <a:ext cx="1066800" cy="1028700"/>
          </a:xfrm>
          <a:prstGeom prst="rect">
            <a:avLst/>
          </a:prstGeom>
          <a:noFill/>
          <a:extLst>
            <a:ext uri="{909E8E84-426E-40DD-AFC4-6F175D3DCCD1}">
              <a14:hiddenFill xmlns:a14="http://schemas.microsoft.com/office/drawing/2010/main" xmlns="">
                <a:solidFill>
                  <a:srgbClr val="FFFFFF"/>
                </a:solidFill>
              </a14:hiddenFill>
            </a:ext>
          </a:extLst>
        </p:spPr>
      </p:pic>
      <p:pic>
        <p:nvPicPr>
          <p:cNvPr id="2050" name="Picture 2" descr="C:\Program Files (x86)\Microsoft Office\MEDIA\CAGCAT10\j0212957.wmf"/>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253498" y="5348304"/>
            <a:ext cx="1274785" cy="80047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hteck 1"/>
          <p:cNvSpPr/>
          <p:nvPr/>
        </p:nvSpPr>
        <p:spPr>
          <a:xfrm>
            <a:off x="3213934" y="602661"/>
            <a:ext cx="1887055" cy="584775"/>
          </a:xfrm>
          <a:prstGeom prst="rect">
            <a:avLst/>
          </a:prstGeom>
        </p:spPr>
        <p:txBody>
          <a:bodyPr wrap="none">
            <a:spAutoFit/>
          </a:bodyPr>
          <a:lstStyle/>
          <a:p>
            <a:r>
              <a:rPr lang="de-DE" sz="3200" dirty="0"/>
              <a:t>Aufstehen</a:t>
            </a:r>
          </a:p>
        </p:txBody>
      </p:sp>
      <p:sp>
        <p:nvSpPr>
          <p:cNvPr id="15" name="Rechteck 14"/>
          <p:cNvSpPr/>
          <p:nvPr/>
        </p:nvSpPr>
        <p:spPr>
          <a:xfrm>
            <a:off x="3213933" y="2107183"/>
            <a:ext cx="2444900" cy="584775"/>
          </a:xfrm>
          <a:prstGeom prst="rect">
            <a:avLst/>
          </a:prstGeom>
        </p:spPr>
        <p:txBody>
          <a:bodyPr wrap="none">
            <a:spAutoFit/>
          </a:bodyPr>
          <a:lstStyle/>
          <a:p>
            <a:r>
              <a:rPr lang="de-DE" sz="3200" dirty="0" smtClean="0"/>
              <a:t>Zähne putzen</a:t>
            </a:r>
            <a:endParaRPr lang="de-DE" sz="3200" dirty="0"/>
          </a:p>
        </p:txBody>
      </p:sp>
      <p:sp>
        <p:nvSpPr>
          <p:cNvPr id="16" name="Rechteck 15"/>
          <p:cNvSpPr/>
          <p:nvPr/>
        </p:nvSpPr>
        <p:spPr>
          <a:xfrm>
            <a:off x="3227576" y="3809663"/>
            <a:ext cx="2519792" cy="584775"/>
          </a:xfrm>
          <a:prstGeom prst="rect">
            <a:avLst/>
          </a:prstGeom>
        </p:spPr>
        <p:txBody>
          <a:bodyPr wrap="none">
            <a:spAutoFit/>
          </a:bodyPr>
          <a:lstStyle/>
          <a:p>
            <a:r>
              <a:rPr lang="de-DE" sz="3200" dirty="0" smtClean="0"/>
              <a:t>Kaffee kochen</a:t>
            </a:r>
            <a:endParaRPr lang="de-DE" sz="3200" dirty="0"/>
          </a:p>
        </p:txBody>
      </p:sp>
      <p:sp>
        <p:nvSpPr>
          <p:cNvPr id="17" name="Rechteck 16"/>
          <p:cNvSpPr/>
          <p:nvPr/>
        </p:nvSpPr>
        <p:spPr>
          <a:xfrm>
            <a:off x="3169243" y="5568213"/>
            <a:ext cx="3042243" cy="584775"/>
          </a:xfrm>
          <a:prstGeom prst="rect">
            <a:avLst/>
          </a:prstGeom>
        </p:spPr>
        <p:txBody>
          <a:bodyPr wrap="none">
            <a:spAutoFit/>
          </a:bodyPr>
          <a:lstStyle/>
          <a:p>
            <a:r>
              <a:rPr lang="de-DE" sz="3200" dirty="0" smtClean="0"/>
              <a:t>Zur Arbeit fahren</a:t>
            </a:r>
            <a:endParaRPr lang="de-DE" sz="3200" dirty="0"/>
          </a:p>
        </p:txBody>
      </p:sp>
    </p:spTree>
    <p:extLst>
      <p:ext uri="{BB962C8B-B14F-4D97-AF65-F5344CB8AC3E}">
        <p14:creationId xmlns:p14="http://schemas.microsoft.com/office/powerpoint/2010/main" xmlns="" val="268237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en 3"/>
          <p:cNvGrpSpPr/>
          <p:nvPr/>
        </p:nvGrpSpPr>
        <p:grpSpPr>
          <a:xfrm>
            <a:off x="1259632" y="2510898"/>
            <a:ext cx="864096" cy="1836204"/>
            <a:chOff x="1634007" y="645016"/>
            <a:chExt cx="864096" cy="1836204"/>
          </a:xfrm>
        </p:grpSpPr>
        <p:sp>
          <p:nvSpPr>
            <p:cNvPr id="5" name="Ellipse 4"/>
            <p:cNvSpPr/>
            <p:nvPr/>
          </p:nvSpPr>
          <p:spPr>
            <a:xfrm>
              <a:off x="1778023" y="645016"/>
              <a:ext cx="576064" cy="57606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6" name="Ellipse 5"/>
            <p:cNvSpPr/>
            <p:nvPr/>
          </p:nvSpPr>
          <p:spPr>
            <a:xfrm>
              <a:off x="1922039" y="1221080"/>
              <a:ext cx="288032" cy="122413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7" name="Ellipse 6"/>
            <p:cNvSpPr/>
            <p:nvPr/>
          </p:nvSpPr>
          <p:spPr>
            <a:xfrm>
              <a:off x="2066055" y="2409212"/>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8" name="Ellipse 7"/>
            <p:cNvSpPr/>
            <p:nvPr/>
          </p:nvSpPr>
          <p:spPr>
            <a:xfrm>
              <a:off x="1634007" y="2409212"/>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9" name="Ellipse 8"/>
            <p:cNvSpPr/>
            <p:nvPr/>
          </p:nvSpPr>
          <p:spPr>
            <a:xfrm rot="7715987">
              <a:off x="1580893" y="1605855"/>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10" name="Ellipse 9"/>
            <p:cNvSpPr/>
            <p:nvPr/>
          </p:nvSpPr>
          <p:spPr>
            <a:xfrm rot="3313754">
              <a:off x="2080390" y="1612549"/>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grpSp>
      <p:sp>
        <p:nvSpPr>
          <p:cNvPr id="11" name="Textfeld 10"/>
          <p:cNvSpPr txBox="1"/>
          <p:nvPr/>
        </p:nvSpPr>
        <p:spPr>
          <a:xfrm>
            <a:off x="1376641" y="4361172"/>
            <a:ext cx="656013" cy="369332"/>
          </a:xfrm>
          <a:prstGeom prst="rect">
            <a:avLst/>
          </a:prstGeom>
          <a:noFill/>
        </p:spPr>
        <p:txBody>
          <a:bodyPr wrap="none" rtlCol="0">
            <a:spAutoFit/>
          </a:bodyPr>
          <a:lstStyle/>
          <a:p>
            <a:r>
              <a:rPr lang="de-DE" dirty="0" smtClean="0"/>
              <a:t>Craig</a:t>
            </a:r>
            <a:endParaRPr lang="de-DE" dirty="0"/>
          </a:p>
        </p:txBody>
      </p:sp>
      <p:sp>
        <p:nvSpPr>
          <p:cNvPr id="21" name="Abgerundetes Rechteck 20"/>
          <p:cNvSpPr/>
          <p:nvPr/>
        </p:nvSpPr>
        <p:spPr>
          <a:xfrm>
            <a:off x="2571678" y="1894240"/>
            <a:ext cx="2592288" cy="352839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de-DE"/>
          </a:p>
        </p:txBody>
      </p:sp>
      <p:pic>
        <p:nvPicPr>
          <p:cNvPr id="22" name="Picture 7" descr="C:\Users\xck902r\AppData\Local\Microsoft\Windows\Temporary Internet Files\Content.IE5\71M2ZZD5\MC900383802[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63629" y="1996445"/>
            <a:ext cx="508986" cy="534973"/>
          </a:xfrm>
          <a:prstGeom prst="rect">
            <a:avLst/>
          </a:prstGeom>
          <a:noFill/>
          <a:extLst>
            <a:ext uri="{909E8E84-426E-40DD-AFC4-6F175D3DCCD1}">
              <a14:hiddenFill xmlns:a14="http://schemas.microsoft.com/office/drawing/2010/main" xmlns="">
                <a:solidFill>
                  <a:srgbClr val="FFFFFF"/>
                </a:solidFill>
              </a14:hiddenFill>
            </a:ext>
          </a:extLst>
        </p:spPr>
      </p:pic>
      <p:pic>
        <p:nvPicPr>
          <p:cNvPr id="23" name="Picture 2" descr="C:\Users\xck902r\AppData\Local\Microsoft\Windows\Temporary Internet Files\Content.IE5\APNTNU08\MC900428061[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79672" y="2893932"/>
            <a:ext cx="876900" cy="627848"/>
          </a:xfrm>
          <a:prstGeom prst="rect">
            <a:avLst/>
          </a:prstGeom>
          <a:noFill/>
          <a:extLst>
            <a:ext uri="{909E8E84-426E-40DD-AFC4-6F175D3DCCD1}">
              <a14:hiddenFill xmlns:a14="http://schemas.microsoft.com/office/drawing/2010/main" xmlns="">
                <a:solidFill>
                  <a:srgbClr val="FFFFFF"/>
                </a:solidFill>
              </a14:hiddenFill>
            </a:ext>
          </a:extLst>
        </p:spPr>
      </p:pic>
      <p:pic>
        <p:nvPicPr>
          <p:cNvPr id="24" name="Picture 3" descr="C:\Users\xck902r\AppData\Local\Microsoft\Windows\Temporary Internet Files\Content.IE5\TXCQJ5IB\MM900300558[1].gif"/>
          <p:cNvPicPr>
            <a:picLocks noChangeAspect="1" noChangeArrowheads="1" noCrop="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566734" y="3799499"/>
            <a:ext cx="602181" cy="580674"/>
          </a:xfrm>
          <a:prstGeom prst="rect">
            <a:avLst/>
          </a:prstGeom>
          <a:noFill/>
          <a:extLst>
            <a:ext uri="{909E8E84-426E-40DD-AFC4-6F175D3DCCD1}">
              <a14:hiddenFill xmlns:a14="http://schemas.microsoft.com/office/drawing/2010/main" xmlns="">
                <a:solidFill>
                  <a:srgbClr val="FFFFFF"/>
                </a:solidFill>
              </a14:hiddenFill>
            </a:ext>
          </a:extLst>
        </p:spPr>
      </p:pic>
      <p:pic>
        <p:nvPicPr>
          <p:cNvPr id="25" name="Picture 2" descr="C:\Program Files (x86)\Microsoft Office\MEDIA\CAGCAT10\j0212957.wmf"/>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508031" y="4835369"/>
            <a:ext cx="719583" cy="451845"/>
          </a:xfrm>
          <a:prstGeom prst="rect">
            <a:avLst/>
          </a:prstGeom>
          <a:noFill/>
          <a:extLst>
            <a:ext uri="{909E8E84-426E-40DD-AFC4-6F175D3DCCD1}">
              <a14:hiddenFill xmlns:a14="http://schemas.microsoft.com/office/drawing/2010/main" xmlns="">
                <a:solidFill>
                  <a:srgbClr val="FFFFFF"/>
                </a:solidFill>
              </a14:hiddenFill>
            </a:ext>
          </a:extLst>
        </p:spPr>
      </p:pic>
      <p:sp>
        <p:nvSpPr>
          <p:cNvPr id="26" name="Textfeld 25"/>
          <p:cNvSpPr txBox="1"/>
          <p:nvPr/>
        </p:nvSpPr>
        <p:spPr>
          <a:xfrm>
            <a:off x="5868144" y="1996445"/>
            <a:ext cx="2743224" cy="3323987"/>
          </a:xfrm>
          <a:prstGeom prst="rect">
            <a:avLst/>
          </a:prstGeom>
          <a:noFill/>
        </p:spPr>
        <p:txBody>
          <a:bodyPr wrap="square" rtlCol="0">
            <a:spAutoFit/>
          </a:bodyPr>
          <a:lstStyle/>
          <a:p>
            <a:r>
              <a:rPr lang="de-DE" sz="1400" dirty="0" err="1"/>
              <a:t>p</a:t>
            </a:r>
            <a:r>
              <a:rPr lang="de-DE" sz="1400" dirty="0" err="1" smtClean="0"/>
              <a:t>ublic</a:t>
            </a:r>
            <a:r>
              <a:rPr lang="de-DE" sz="1400" dirty="0" smtClean="0"/>
              <a:t> </a:t>
            </a:r>
            <a:r>
              <a:rPr lang="de-DE" sz="1400" dirty="0" err="1" smtClean="0"/>
              <a:t>class</a:t>
            </a:r>
            <a:r>
              <a:rPr lang="de-DE" sz="1400" dirty="0" smtClean="0"/>
              <a:t> Craig {</a:t>
            </a:r>
          </a:p>
          <a:p>
            <a:endParaRPr lang="de-DE" sz="1400" dirty="0" smtClean="0"/>
          </a:p>
          <a:p>
            <a:r>
              <a:rPr lang="de-DE" sz="1400" dirty="0" smtClean="0"/>
              <a:t>  </a:t>
            </a:r>
            <a:r>
              <a:rPr lang="de-DE" sz="1400" dirty="0" err="1" smtClean="0"/>
              <a:t>public</a:t>
            </a:r>
            <a:r>
              <a:rPr lang="de-DE" sz="1400" dirty="0" smtClean="0"/>
              <a:t> </a:t>
            </a:r>
            <a:r>
              <a:rPr lang="de-DE" sz="1400" dirty="0" err="1" smtClean="0"/>
              <a:t>void</a:t>
            </a:r>
            <a:r>
              <a:rPr lang="de-DE" sz="1400" dirty="0" smtClean="0"/>
              <a:t> wecken() {</a:t>
            </a:r>
          </a:p>
          <a:p>
            <a:r>
              <a:rPr lang="de-DE" sz="1400" dirty="0" smtClean="0"/>
              <a:t>  …</a:t>
            </a:r>
          </a:p>
          <a:p>
            <a:r>
              <a:rPr lang="de-DE" sz="1400" dirty="0" smtClean="0"/>
              <a:t>  }</a:t>
            </a:r>
          </a:p>
          <a:p>
            <a:r>
              <a:rPr lang="de-DE" sz="1400" dirty="0" smtClean="0"/>
              <a:t>  </a:t>
            </a:r>
            <a:r>
              <a:rPr lang="de-DE" sz="1400" dirty="0" err="1" smtClean="0"/>
              <a:t>public</a:t>
            </a:r>
            <a:r>
              <a:rPr lang="de-DE" sz="1400" dirty="0" smtClean="0"/>
              <a:t> </a:t>
            </a:r>
            <a:r>
              <a:rPr lang="de-DE" sz="1400" dirty="0" err="1" smtClean="0"/>
              <a:t>void</a:t>
            </a:r>
            <a:r>
              <a:rPr lang="de-DE" sz="1400" dirty="0" smtClean="0"/>
              <a:t> </a:t>
            </a:r>
            <a:r>
              <a:rPr lang="de-DE" sz="1400" dirty="0" err="1" smtClean="0"/>
              <a:t>putzeZähne</a:t>
            </a:r>
            <a:r>
              <a:rPr lang="de-DE" sz="1400" dirty="0" smtClean="0"/>
              <a:t>() {</a:t>
            </a:r>
          </a:p>
          <a:p>
            <a:r>
              <a:rPr lang="de-DE" sz="1400" dirty="0" smtClean="0"/>
              <a:t>  …</a:t>
            </a:r>
          </a:p>
          <a:p>
            <a:r>
              <a:rPr lang="de-DE" sz="1400" dirty="0" smtClean="0"/>
              <a:t>  }</a:t>
            </a:r>
          </a:p>
          <a:p>
            <a:r>
              <a:rPr lang="de-DE" sz="1400" dirty="0" smtClean="0"/>
              <a:t>  </a:t>
            </a:r>
            <a:r>
              <a:rPr lang="de-DE" sz="1400" dirty="0" err="1" smtClean="0"/>
              <a:t>public</a:t>
            </a:r>
            <a:r>
              <a:rPr lang="de-DE" sz="1400" dirty="0" smtClean="0"/>
              <a:t> </a:t>
            </a:r>
            <a:r>
              <a:rPr lang="de-DE" sz="1400" dirty="0" err="1" smtClean="0"/>
              <a:t>void</a:t>
            </a:r>
            <a:r>
              <a:rPr lang="de-DE" sz="1400" dirty="0" smtClean="0"/>
              <a:t> </a:t>
            </a:r>
            <a:r>
              <a:rPr lang="de-DE" sz="1400" dirty="0" err="1" smtClean="0"/>
              <a:t>kocheKaffee</a:t>
            </a:r>
            <a:r>
              <a:rPr lang="de-DE" sz="1400" dirty="0" smtClean="0"/>
              <a:t>() {</a:t>
            </a:r>
          </a:p>
          <a:p>
            <a:r>
              <a:rPr lang="de-DE" sz="1400" dirty="0" smtClean="0"/>
              <a:t>  …</a:t>
            </a:r>
          </a:p>
          <a:p>
            <a:r>
              <a:rPr lang="de-DE" sz="1400" dirty="0" smtClean="0"/>
              <a:t>  }</a:t>
            </a:r>
          </a:p>
          <a:p>
            <a:r>
              <a:rPr lang="de-DE" sz="1400" dirty="0" smtClean="0"/>
              <a:t>  </a:t>
            </a:r>
            <a:r>
              <a:rPr lang="de-DE" sz="1400" dirty="0" err="1" smtClean="0"/>
              <a:t>public</a:t>
            </a:r>
            <a:r>
              <a:rPr lang="de-DE" sz="1400" dirty="0" smtClean="0"/>
              <a:t> </a:t>
            </a:r>
            <a:r>
              <a:rPr lang="de-DE" sz="1400" dirty="0" err="1" smtClean="0"/>
              <a:t>void</a:t>
            </a:r>
            <a:r>
              <a:rPr lang="de-DE" sz="1400" dirty="0" smtClean="0"/>
              <a:t> </a:t>
            </a:r>
            <a:r>
              <a:rPr lang="de-DE" sz="1400" dirty="0" err="1" smtClean="0"/>
              <a:t>fahreZurArbeit</a:t>
            </a:r>
            <a:r>
              <a:rPr lang="de-DE" sz="1400" dirty="0" smtClean="0"/>
              <a:t>() {</a:t>
            </a:r>
          </a:p>
          <a:p>
            <a:r>
              <a:rPr lang="de-DE" sz="1400" dirty="0" smtClean="0"/>
              <a:t>  …</a:t>
            </a:r>
          </a:p>
          <a:p>
            <a:r>
              <a:rPr lang="de-DE" sz="1400" dirty="0" smtClean="0"/>
              <a:t>  }</a:t>
            </a:r>
          </a:p>
          <a:p>
            <a:r>
              <a:rPr lang="de-DE" sz="1400" dirty="0"/>
              <a:t>}</a:t>
            </a:r>
          </a:p>
        </p:txBody>
      </p:sp>
      <p:sp>
        <p:nvSpPr>
          <p:cNvPr id="27" name="Abgerundetes Rechteck 26"/>
          <p:cNvSpPr/>
          <p:nvPr/>
        </p:nvSpPr>
        <p:spPr>
          <a:xfrm>
            <a:off x="2614597" y="1268760"/>
            <a:ext cx="2536184" cy="57606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smtClean="0"/>
              <a:t>CRAIG</a:t>
            </a:r>
            <a:endParaRPr lang="de-DE" dirty="0"/>
          </a:p>
        </p:txBody>
      </p:sp>
    </p:spTree>
    <p:extLst>
      <p:ext uri="{BB962C8B-B14F-4D97-AF65-F5344CB8AC3E}">
        <p14:creationId xmlns:p14="http://schemas.microsoft.com/office/powerpoint/2010/main" xmlns="" val="4085807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uppieren 33"/>
          <p:cNvGrpSpPr/>
          <p:nvPr/>
        </p:nvGrpSpPr>
        <p:grpSpPr>
          <a:xfrm>
            <a:off x="1259632" y="2514500"/>
            <a:ext cx="864096" cy="1836204"/>
            <a:chOff x="6084168" y="692696"/>
            <a:chExt cx="864096" cy="1836204"/>
          </a:xfrm>
        </p:grpSpPr>
        <p:sp>
          <p:nvSpPr>
            <p:cNvPr id="35" name="Ellipse 34"/>
            <p:cNvSpPr/>
            <p:nvPr/>
          </p:nvSpPr>
          <p:spPr>
            <a:xfrm>
              <a:off x="6228184" y="692696"/>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36" name="Ellipse 35"/>
            <p:cNvSpPr/>
            <p:nvPr/>
          </p:nvSpPr>
          <p:spPr>
            <a:xfrm>
              <a:off x="6372200" y="1268760"/>
              <a:ext cx="288032" cy="12241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37" name="Ellipse 36"/>
            <p:cNvSpPr/>
            <p:nvPr/>
          </p:nvSpPr>
          <p:spPr>
            <a:xfrm>
              <a:off x="6516216" y="2456892"/>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38" name="Ellipse 37"/>
            <p:cNvSpPr/>
            <p:nvPr/>
          </p:nvSpPr>
          <p:spPr>
            <a:xfrm>
              <a:off x="6084168" y="2456892"/>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39" name="Ellipse 38"/>
            <p:cNvSpPr/>
            <p:nvPr/>
          </p:nvSpPr>
          <p:spPr>
            <a:xfrm rot="7715987">
              <a:off x="6031054" y="1653535"/>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40" name="Ellipse 39"/>
            <p:cNvSpPr/>
            <p:nvPr/>
          </p:nvSpPr>
          <p:spPr>
            <a:xfrm rot="3313754">
              <a:off x="6530551" y="1660229"/>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grpSp>
      <p:sp>
        <p:nvSpPr>
          <p:cNvPr id="41" name="Textfeld 40"/>
          <p:cNvSpPr txBox="1"/>
          <p:nvPr/>
        </p:nvSpPr>
        <p:spPr>
          <a:xfrm>
            <a:off x="1194557" y="4448806"/>
            <a:ext cx="994247" cy="369332"/>
          </a:xfrm>
          <a:prstGeom prst="rect">
            <a:avLst/>
          </a:prstGeom>
          <a:noFill/>
        </p:spPr>
        <p:txBody>
          <a:bodyPr wrap="none" rtlCol="0">
            <a:spAutoFit/>
          </a:bodyPr>
          <a:lstStyle/>
          <a:p>
            <a:r>
              <a:rPr lang="de-DE" dirty="0" smtClean="0"/>
              <a:t>Deborah</a:t>
            </a:r>
            <a:endParaRPr lang="de-DE" dirty="0"/>
          </a:p>
        </p:txBody>
      </p:sp>
      <p:pic>
        <p:nvPicPr>
          <p:cNvPr id="42" name="Picture 7" descr="C:\Users\xck902r\AppData\Local\Microsoft\Windows\Temporary Internet Files\Content.IE5\71M2ZZD5\MC900383802[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22366" y="358154"/>
            <a:ext cx="901700" cy="947737"/>
          </a:xfrm>
          <a:prstGeom prst="rect">
            <a:avLst/>
          </a:prstGeom>
          <a:noFill/>
          <a:extLst>
            <a:ext uri="{909E8E84-426E-40DD-AFC4-6F175D3DCCD1}">
              <a14:hiddenFill xmlns:a14="http://schemas.microsoft.com/office/drawing/2010/main" xmlns="">
                <a:solidFill>
                  <a:srgbClr val="FFFFFF"/>
                </a:solidFill>
              </a14:hiddenFill>
            </a:ext>
          </a:extLst>
        </p:spPr>
      </p:pic>
      <p:pic>
        <p:nvPicPr>
          <p:cNvPr id="43" name="Picture 2" descr="C:\Users\xck902r\AppData\Local\Microsoft\Windows\Temporary Internet Files\Content.IE5\APNTNU08\MC900428061[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75532" y="1780404"/>
            <a:ext cx="1553482" cy="1112272"/>
          </a:xfrm>
          <a:prstGeom prst="rect">
            <a:avLst/>
          </a:prstGeom>
          <a:noFill/>
          <a:extLst>
            <a:ext uri="{909E8E84-426E-40DD-AFC4-6F175D3DCCD1}">
              <a14:hiddenFill xmlns:a14="http://schemas.microsoft.com/office/drawing/2010/main" xmlns="">
                <a:solidFill>
                  <a:srgbClr val="FFFFFF"/>
                </a:solidFill>
              </a14:hiddenFill>
            </a:ext>
          </a:extLst>
        </p:spPr>
      </p:pic>
      <p:pic>
        <p:nvPicPr>
          <p:cNvPr id="44" name="Picture 3" descr="C:\Users\xck902r\AppData\Local\Microsoft\Windows\Temporary Internet Files\Content.IE5\TXCQJ5IB\MM900300558[1].gif"/>
          <p:cNvPicPr>
            <a:picLocks noChangeAspect="1" noChangeArrowheads="1" noCrop="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239816" y="3524672"/>
            <a:ext cx="1066800" cy="1028700"/>
          </a:xfrm>
          <a:prstGeom prst="rect">
            <a:avLst/>
          </a:prstGeom>
          <a:noFill/>
          <a:extLst>
            <a:ext uri="{909E8E84-426E-40DD-AFC4-6F175D3DCCD1}">
              <a14:hiddenFill xmlns:a14="http://schemas.microsoft.com/office/drawing/2010/main" xmlns="">
                <a:solidFill>
                  <a:srgbClr val="FFFFFF"/>
                </a:solidFill>
              </a14:hiddenFill>
            </a:ext>
          </a:extLst>
        </p:spPr>
      </p:pic>
      <p:pic>
        <p:nvPicPr>
          <p:cNvPr id="45" name="Picture 2" descr="C:\Program Files (x86)\Microsoft Office\MEDIA\CAGCAT10\j0212957.wmf"/>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253498" y="5348304"/>
            <a:ext cx="1274785" cy="800472"/>
          </a:xfrm>
          <a:prstGeom prst="rect">
            <a:avLst/>
          </a:prstGeom>
          <a:noFill/>
          <a:extLst>
            <a:ext uri="{909E8E84-426E-40DD-AFC4-6F175D3DCCD1}">
              <a14:hiddenFill xmlns:a14="http://schemas.microsoft.com/office/drawing/2010/main" xmlns="">
                <a:solidFill>
                  <a:srgbClr val="FFFFFF"/>
                </a:solidFill>
              </a14:hiddenFill>
            </a:ext>
          </a:extLst>
        </p:spPr>
      </p:pic>
      <p:sp>
        <p:nvSpPr>
          <p:cNvPr id="46" name="Rechteck 45"/>
          <p:cNvSpPr/>
          <p:nvPr/>
        </p:nvSpPr>
        <p:spPr>
          <a:xfrm>
            <a:off x="3213934" y="602661"/>
            <a:ext cx="1887055" cy="584775"/>
          </a:xfrm>
          <a:prstGeom prst="rect">
            <a:avLst/>
          </a:prstGeom>
        </p:spPr>
        <p:txBody>
          <a:bodyPr wrap="none">
            <a:spAutoFit/>
          </a:bodyPr>
          <a:lstStyle/>
          <a:p>
            <a:r>
              <a:rPr lang="de-DE" sz="3200" dirty="0"/>
              <a:t>Aufstehen</a:t>
            </a:r>
          </a:p>
        </p:txBody>
      </p:sp>
      <p:sp>
        <p:nvSpPr>
          <p:cNvPr id="47" name="Rechteck 46"/>
          <p:cNvSpPr/>
          <p:nvPr/>
        </p:nvSpPr>
        <p:spPr>
          <a:xfrm>
            <a:off x="3213933" y="2107183"/>
            <a:ext cx="2444900" cy="584775"/>
          </a:xfrm>
          <a:prstGeom prst="rect">
            <a:avLst/>
          </a:prstGeom>
        </p:spPr>
        <p:txBody>
          <a:bodyPr wrap="none">
            <a:spAutoFit/>
          </a:bodyPr>
          <a:lstStyle/>
          <a:p>
            <a:r>
              <a:rPr lang="de-DE" sz="3200" dirty="0" smtClean="0"/>
              <a:t>Zähne putzen</a:t>
            </a:r>
            <a:endParaRPr lang="de-DE" sz="3200" dirty="0"/>
          </a:p>
        </p:txBody>
      </p:sp>
      <p:sp>
        <p:nvSpPr>
          <p:cNvPr id="48" name="Rechteck 47"/>
          <p:cNvSpPr/>
          <p:nvPr/>
        </p:nvSpPr>
        <p:spPr>
          <a:xfrm>
            <a:off x="3227576" y="3809663"/>
            <a:ext cx="2519792" cy="584775"/>
          </a:xfrm>
          <a:prstGeom prst="rect">
            <a:avLst/>
          </a:prstGeom>
        </p:spPr>
        <p:txBody>
          <a:bodyPr wrap="none">
            <a:spAutoFit/>
          </a:bodyPr>
          <a:lstStyle/>
          <a:p>
            <a:r>
              <a:rPr lang="de-DE" sz="3200" dirty="0" smtClean="0"/>
              <a:t>Kaffee kochen</a:t>
            </a:r>
            <a:endParaRPr lang="de-DE" sz="3200" dirty="0"/>
          </a:p>
        </p:txBody>
      </p:sp>
      <p:sp>
        <p:nvSpPr>
          <p:cNvPr id="49" name="Rechteck 48"/>
          <p:cNvSpPr/>
          <p:nvPr/>
        </p:nvSpPr>
        <p:spPr>
          <a:xfrm>
            <a:off x="3169243" y="5568213"/>
            <a:ext cx="3042243" cy="584775"/>
          </a:xfrm>
          <a:prstGeom prst="rect">
            <a:avLst/>
          </a:prstGeom>
        </p:spPr>
        <p:txBody>
          <a:bodyPr wrap="none">
            <a:spAutoFit/>
          </a:bodyPr>
          <a:lstStyle/>
          <a:p>
            <a:r>
              <a:rPr lang="de-DE" sz="3200" dirty="0" smtClean="0"/>
              <a:t>Zur Arbeit fahren</a:t>
            </a:r>
            <a:endParaRPr lang="de-DE" sz="3200" dirty="0"/>
          </a:p>
        </p:txBody>
      </p:sp>
    </p:spTree>
    <p:extLst>
      <p:ext uri="{BB962C8B-B14F-4D97-AF65-F5344CB8AC3E}">
        <p14:creationId xmlns:p14="http://schemas.microsoft.com/office/powerpoint/2010/main" xmlns="" val="325946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7" descr="C:\Users\xck902r\AppData\Local\Microsoft\Windows\Temporary Internet Files\Content.IE5\71M2ZZD5\MC900383802[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60950" y="334490"/>
            <a:ext cx="901700" cy="947737"/>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2" descr="C:\Users\xck902r\AppData\Local\Microsoft\Windows\Temporary Internet Files\Content.IE5\APNTNU08\MC900428061[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14114" y="1756740"/>
            <a:ext cx="1553482" cy="1112272"/>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3" descr="C:\Users\xck902r\AppData\Local\Microsoft\Windows\Temporary Internet Files\Content.IE5\TXCQJ5IB\MM900300558[1].gif"/>
          <p:cNvPicPr>
            <a:picLocks noChangeAspect="1" noChangeArrowheads="1" noCrop="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278399" y="3501008"/>
            <a:ext cx="1066800" cy="1028700"/>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2" descr="C:\Program Files (x86)\Microsoft Office\MEDIA\CAGCAT10\j0212957.wmf"/>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292080" y="5324640"/>
            <a:ext cx="1274785" cy="800472"/>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6" name="Gruppieren 15"/>
          <p:cNvGrpSpPr/>
          <p:nvPr/>
        </p:nvGrpSpPr>
        <p:grpSpPr>
          <a:xfrm>
            <a:off x="1829864" y="4016843"/>
            <a:ext cx="864096" cy="1836204"/>
            <a:chOff x="1634007" y="645016"/>
            <a:chExt cx="864096" cy="1836204"/>
          </a:xfrm>
        </p:grpSpPr>
        <p:sp>
          <p:nvSpPr>
            <p:cNvPr id="17" name="Ellipse 16"/>
            <p:cNvSpPr/>
            <p:nvPr/>
          </p:nvSpPr>
          <p:spPr>
            <a:xfrm>
              <a:off x="1778023" y="645016"/>
              <a:ext cx="576064" cy="57606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18" name="Ellipse 17"/>
            <p:cNvSpPr/>
            <p:nvPr/>
          </p:nvSpPr>
          <p:spPr>
            <a:xfrm>
              <a:off x="1922039" y="1221080"/>
              <a:ext cx="288032" cy="122413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19" name="Ellipse 18"/>
            <p:cNvSpPr/>
            <p:nvPr/>
          </p:nvSpPr>
          <p:spPr>
            <a:xfrm>
              <a:off x="2066055" y="2409212"/>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20" name="Ellipse 19"/>
            <p:cNvSpPr/>
            <p:nvPr/>
          </p:nvSpPr>
          <p:spPr>
            <a:xfrm>
              <a:off x="1634007" y="2409212"/>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21" name="Ellipse 20"/>
            <p:cNvSpPr/>
            <p:nvPr/>
          </p:nvSpPr>
          <p:spPr>
            <a:xfrm rot="7715987">
              <a:off x="1580893" y="1605855"/>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22" name="Ellipse 21"/>
            <p:cNvSpPr/>
            <p:nvPr/>
          </p:nvSpPr>
          <p:spPr>
            <a:xfrm rot="3313754">
              <a:off x="2080390" y="1612549"/>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grpSp>
      <p:sp>
        <p:nvSpPr>
          <p:cNvPr id="23" name="Textfeld 22"/>
          <p:cNvSpPr txBox="1"/>
          <p:nvPr/>
        </p:nvSpPr>
        <p:spPr>
          <a:xfrm>
            <a:off x="1946873" y="5945883"/>
            <a:ext cx="656013" cy="369332"/>
          </a:xfrm>
          <a:prstGeom prst="rect">
            <a:avLst/>
          </a:prstGeom>
          <a:noFill/>
        </p:spPr>
        <p:txBody>
          <a:bodyPr wrap="none" rtlCol="0">
            <a:spAutoFit/>
          </a:bodyPr>
          <a:lstStyle/>
          <a:p>
            <a:r>
              <a:rPr lang="de-DE" dirty="0" smtClean="0"/>
              <a:t>Craig</a:t>
            </a:r>
            <a:endParaRPr lang="de-DE" dirty="0"/>
          </a:p>
        </p:txBody>
      </p:sp>
      <p:sp>
        <p:nvSpPr>
          <p:cNvPr id="32" name="Rechteck 31"/>
          <p:cNvSpPr/>
          <p:nvPr/>
        </p:nvSpPr>
        <p:spPr>
          <a:xfrm>
            <a:off x="1266763" y="3825044"/>
            <a:ext cx="1013690" cy="7200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grpSp>
        <p:nvGrpSpPr>
          <p:cNvPr id="33" name="Gruppieren 32"/>
          <p:cNvGrpSpPr/>
          <p:nvPr/>
        </p:nvGrpSpPr>
        <p:grpSpPr>
          <a:xfrm>
            <a:off x="905170" y="4015358"/>
            <a:ext cx="864096" cy="1836204"/>
            <a:chOff x="6084168" y="692696"/>
            <a:chExt cx="864096" cy="1836204"/>
          </a:xfrm>
        </p:grpSpPr>
        <p:sp>
          <p:nvSpPr>
            <p:cNvPr id="34" name="Ellipse 33"/>
            <p:cNvSpPr/>
            <p:nvPr/>
          </p:nvSpPr>
          <p:spPr>
            <a:xfrm>
              <a:off x="6228184" y="692696"/>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35" name="Ellipse 34"/>
            <p:cNvSpPr/>
            <p:nvPr/>
          </p:nvSpPr>
          <p:spPr>
            <a:xfrm>
              <a:off x="6372200" y="1268760"/>
              <a:ext cx="288032" cy="12241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36" name="Ellipse 35"/>
            <p:cNvSpPr/>
            <p:nvPr/>
          </p:nvSpPr>
          <p:spPr>
            <a:xfrm>
              <a:off x="6516216" y="2456892"/>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37" name="Ellipse 36"/>
            <p:cNvSpPr/>
            <p:nvPr/>
          </p:nvSpPr>
          <p:spPr>
            <a:xfrm>
              <a:off x="6084168" y="2456892"/>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38" name="Ellipse 37"/>
            <p:cNvSpPr/>
            <p:nvPr/>
          </p:nvSpPr>
          <p:spPr>
            <a:xfrm rot="7715987">
              <a:off x="6031054" y="1653535"/>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39" name="Ellipse 38"/>
            <p:cNvSpPr/>
            <p:nvPr/>
          </p:nvSpPr>
          <p:spPr>
            <a:xfrm rot="3313754">
              <a:off x="6530551" y="1660229"/>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grpSp>
      <p:sp>
        <p:nvSpPr>
          <p:cNvPr id="40" name="Textfeld 39"/>
          <p:cNvSpPr txBox="1"/>
          <p:nvPr/>
        </p:nvSpPr>
        <p:spPr>
          <a:xfrm>
            <a:off x="840095" y="5949664"/>
            <a:ext cx="994247" cy="369332"/>
          </a:xfrm>
          <a:prstGeom prst="rect">
            <a:avLst/>
          </a:prstGeom>
          <a:noFill/>
        </p:spPr>
        <p:txBody>
          <a:bodyPr wrap="none" rtlCol="0">
            <a:spAutoFit/>
          </a:bodyPr>
          <a:lstStyle/>
          <a:p>
            <a:r>
              <a:rPr lang="de-DE" dirty="0" smtClean="0"/>
              <a:t>Deborah</a:t>
            </a:r>
            <a:endParaRPr lang="de-DE" dirty="0"/>
          </a:p>
        </p:txBody>
      </p:sp>
    </p:spTree>
    <p:extLst>
      <p:ext uri="{BB962C8B-B14F-4D97-AF65-F5344CB8AC3E}">
        <p14:creationId xmlns:p14="http://schemas.microsoft.com/office/powerpoint/2010/main" xmlns="" val="1847212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Abgerundetes Rechteck 54"/>
          <p:cNvSpPr/>
          <p:nvPr/>
        </p:nvSpPr>
        <p:spPr>
          <a:xfrm>
            <a:off x="4355976" y="188640"/>
            <a:ext cx="2592288" cy="352839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de-DE"/>
          </a:p>
        </p:txBody>
      </p:sp>
      <p:grpSp>
        <p:nvGrpSpPr>
          <p:cNvPr id="4" name="Gruppieren 3"/>
          <p:cNvGrpSpPr/>
          <p:nvPr/>
        </p:nvGrpSpPr>
        <p:grpSpPr>
          <a:xfrm>
            <a:off x="1829864" y="4016843"/>
            <a:ext cx="864096" cy="1836204"/>
            <a:chOff x="1634007" y="645016"/>
            <a:chExt cx="864096" cy="1836204"/>
          </a:xfrm>
        </p:grpSpPr>
        <p:sp>
          <p:nvSpPr>
            <p:cNvPr id="5" name="Ellipse 4"/>
            <p:cNvSpPr/>
            <p:nvPr/>
          </p:nvSpPr>
          <p:spPr>
            <a:xfrm>
              <a:off x="1778023" y="645016"/>
              <a:ext cx="576064" cy="57606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6" name="Ellipse 5"/>
            <p:cNvSpPr/>
            <p:nvPr/>
          </p:nvSpPr>
          <p:spPr>
            <a:xfrm>
              <a:off x="1922039" y="1221080"/>
              <a:ext cx="288032" cy="122413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7" name="Ellipse 6"/>
            <p:cNvSpPr/>
            <p:nvPr/>
          </p:nvSpPr>
          <p:spPr>
            <a:xfrm>
              <a:off x="2066055" y="2409212"/>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8" name="Ellipse 7"/>
            <p:cNvSpPr/>
            <p:nvPr/>
          </p:nvSpPr>
          <p:spPr>
            <a:xfrm>
              <a:off x="1634007" y="2409212"/>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9" name="Ellipse 8"/>
            <p:cNvSpPr/>
            <p:nvPr/>
          </p:nvSpPr>
          <p:spPr>
            <a:xfrm rot="7715987">
              <a:off x="1580893" y="1605855"/>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10" name="Ellipse 9"/>
            <p:cNvSpPr/>
            <p:nvPr/>
          </p:nvSpPr>
          <p:spPr>
            <a:xfrm rot="3313754">
              <a:off x="2080390" y="1612549"/>
              <a:ext cx="432048" cy="720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grpSp>
      <p:sp>
        <p:nvSpPr>
          <p:cNvPr id="11" name="Textfeld 10"/>
          <p:cNvSpPr txBox="1"/>
          <p:nvPr/>
        </p:nvSpPr>
        <p:spPr>
          <a:xfrm>
            <a:off x="1946873" y="5945883"/>
            <a:ext cx="656013" cy="369332"/>
          </a:xfrm>
          <a:prstGeom prst="rect">
            <a:avLst/>
          </a:prstGeom>
          <a:noFill/>
        </p:spPr>
        <p:txBody>
          <a:bodyPr wrap="none" rtlCol="0">
            <a:spAutoFit/>
          </a:bodyPr>
          <a:lstStyle/>
          <a:p>
            <a:r>
              <a:rPr lang="de-DE" dirty="0" smtClean="0"/>
              <a:t>Craig</a:t>
            </a:r>
            <a:endParaRPr lang="de-DE" dirty="0"/>
          </a:p>
        </p:txBody>
      </p:sp>
      <p:pic>
        <p:nvPicPr>
          <p:cNvPr id="12" name="Picture 7" descr="C:\Users\xck902r\AppData\Local\Microsoft\Windows\Temporary Internet Files\Content.IE5\71M2ZZD5\MC900383802[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47925" y="255751"/>
            <a:ext cx="508986" cy="534973"/>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2" descr="C:\Users\xck902r\AppData\Local\Microsoft\Windows\Temporary Internet Files\Content.IE5\APNTNU08\MC900428061[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63968" y="1153238"/>
            <a:ext cx="876900" cy="627848"/>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3" descr="C:\Users\xck902r\AppData\Local\Microsoft\Windows\Temporary Internet Files\Content.IE5\TXCQJ5IB\MM900300558[1].gif"/>
          <p:cNvPicPr>
            <a:picLocks noChangeAspect="1" noChangeArrowheads="1" noCrop="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51030" y="2058805"/>
            <a:ext cx="602181" cy="580674"/>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2" descr="C:\Program Files (x86)\Microsoft Office\MEDIA\CAGCAT10\j0212957.wmf"/>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292328" y="3094675"/>
            <a:ext cx="719583" cy="451845"/>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4" name="Gruppieren 23"/>
          <p:cNvGrpSpPr/>
          <p:nvPr/>
        </p:nvGrpSpPr>
        <p:grpSpPr>
          <a:xfrm>
            <a:off x="3347864" y="839279"/>
            <a:ext cx="864096" cy="1836204"/>
            <a:chOff x="3851920" y="645016"/>
            <a:chExt cx="864096" cy="1836204"/>
          </a:xfrm>
          <a:noFill/>
        </p:grpSpPr>
        <p:sp>
          <p:nvSpPr>
            <p:cNvPr id="25" name="Ellipse 24"/>
            <p:cNvSpPr/>
            <p:nvPr/>
          </p:nvSpPr>
          <p:spPr>
            <a:xfrm>
              <a:off x="3995936" y="645016"/>
              <a:ext cx="576064" cy="576064"/>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a:p>
          </p:txBody>
        </p:sp>
        <p:sp>
          <p:nvSpPr>
            <p:cNvPr id="26" name="Ellipse 25"/>
            <p:cNvSpPr/>
            <p:nvPr/>
          </p:nvSpPr>
          <p:spPr>
            <a:xfrm>
              <a:off x="4139952" y="1221080"/>
              <a:ext cx="288032" cy="122413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a:p>
          </p:txBody>
        </p:sp>
        <p:sp>
          <p:nvSpPr>
            <p:cNvPr id="27" name="Ellipse 26"/>
            <p:cNvSpPr/>
            <p:nvPr/>
          </p:nvSpPr>
          <p:spPr>
            <a:xfrm>
              <a:off x="4283968" y="2409212"/>
              <a:ext cx="432048" cy="72008"/>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a:p>
          </p:txBody>
        </p:sp>
        <p:sp>
          <p:nvSpPr>
            <p:cNvPr id="28" name="Ellipse 27"/>
            <p:cNvSpPr/>
            <p:nvPr/>
          </p:nvSpPr>
          <p:spPr>
            <a:xfrm>
              <a:off x="3851920" y="2409212"/>
              <a:ext cx="432048" cy="72008"/>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a:p>
          </p:txBody>
        </p:sp>
        <p:sp>
          <p:nvSpPr>
            <p:cNvPr id="29" name="Ellipse 28"/>
            <p:cNvSpPr/>
            <p:nvPr/>
          </p:nvSpPr>
          <p:spPr>
            <a:xfrm rot="7715987">
              <a:off x="3798806" y="1605855"/>
              <a:ext cx="432048" cy="72008"/>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a:p>
          </p:txBody>
        </p:sp>
        <p:sp>
          <p:nvSpPr>
            <p:cNvPr id="30" name="Ellipse 29"/>
            <p:cNvSpPr/>
            <p:nvPr/>
          </p:nvSpPr>
          <p:spPr>
            <a:xfrm rot="3313754">
              <a:off x="4298303" y="1612549"/>
              <a:ext cx="432048" cy="72008"/>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a:p>
          </p:txBody>
        </p:sp>
      </p:grpSp>
      <p:sp>
        <p:nvSpPr>
          <p:cNvPr id="31" name="Gleichschenkliges Dreieck 30"/>
          <p:cNvSpPr/>
          <p:nvPr/>
        </p:nvSpPr>
        <p:spPr>
          <a:xfrm>
            <a:off x="3506104" y="2780928"/>
            <a:ext cx="504056" cy="36004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cxnSp>
        <p:nvCxnSpPr>
          <p:cNvPr id="33" name="Gewinkelte Verbindung 32"/>
          <p:cNvCxnSpPr>
            <a:stCxn id="31" idx="3"/>
            <a:endCxn id="44" idx="0"/>
          </p:cNvCxnSpPr>
          <p:nvPr/>
        </p:nvCxnSpPr>
        <p:spPr>
          <a:xfrm rot="5400000">
            <a:off x="2423831" y="2490744"/>
            <a:ext cx="684076" cy="1984524"/>
          </a:xfrm>
          <a:prstGeom prst="bentConnector3">
            <a:avLst>
              <a:gd name="adj1" fmla="val 50000"/>
            </a:avLst>
          </a:prstGeom>
          <a:ln w="38100"/>
        </p:spPr>
        <p:style>
          <a:lnRef idx="1">
            <a:schemeClr val="dk1"/>
          </a:lnRef>
          <a:fillRef idx="0">
            <a:schemeClr val="dk1"/>
          </a:fillRef>
          <a:effectRef idx="0">
            <a:schemeClr val="dk1"/>
          </a:effectRef>
          <a:fontRef idx="minor">
            <a:schemeClr val="tx1"/>
          </a:fontRef>
        </p:style>
      </p:cxnSp>
      <p:sp>
        <p:nvSpPr>
          <p:cNvPr id="44" name="Rechteck 43"/>
          <p:cNvSpPr/>
          <p:nvPr/>
        </p:nvSpPr>
        <p:spPr>
          <a:xfrm>
            <a:off x="1266763" y="3825044"/>
            <a:ext cx="1013690" cy="7200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grpSp>
        <p:nvGrpSpPr>
          <p:cNvPr id="47" name="Gruppieren 46"/>
          <p:cNvGrpSpPr/>
          <p:nvPr/>
        </p:nvGrpSpPr>
        <p:grpSpPr>
          <a:xfrm>
            <a:off x="909511" y="4016843"/>
            <a:ext cx="864096" cy="1836204"/>
            <a:chOff x="6084168" y="692696"/>
            <a:chExt cx="864096" cy="1836204"/>
          </a:xfrm>
        </p:grpSpPr>
        <p:sp>
          <p:nvSpPr>
            <p:cNvPr id="48" name="Ellipse 47"/>
            <p:cNvSpPr/>
            <p:nvPr/>
          </p:nvSpPr>
          <p:spPr>
            <a:xfrm>
              <a:off x="6228184" y="692696"/>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49" name="Ellipse 48"/>
            <p:cNvSpPr/>
            <p:nvPr/>
          </p:nvSpPr>
          <p:spPr>
            <a:xfrm>
              <a:off x="6372200" y="1268760"/>
              <a:ext cx="288032" cy="12241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50" name="Ellipse 49"/>
            <p:cNvSpPr/>
            <p:nvPr/>
          </p:nvSpPr>
          <p:spPr>
            <a:xfrm>
              <a:off x="6516216" y="2456892"/>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51" name="Ellipse 50"/>
            <p:cNvSpPr/>
            <p:nvPr/>
          </p:nvSpPr>
          <p:spPr>
            <a:xfrm>
              <a:off x="6084168" y="2456892"/>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52" name="Ellipse 51"/>
            <p:cNvSpPr/>
            <p:nvPr/>
          </p:nvSpPr>
          <p:spPr>
            <a:xfrm rot="7715987">
              <a:off x="6031054" y="1653535"/>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53" name="Ellipse 52"/>
            <p:cNvSpPr/>
            <p:nvPr/>
          </p:nvSpPr>
          <p:spPr>
            <a:xfrm rot="3313754">
              <a:off x="6530551" y="1660229"/>
              <a:ext cx="432048" cy="720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grpSp>
      <p:sp>
        <p:nvSpPr>
          <p:cNvPr id="54" name="Textfeld 53"/>
          <p:cNvSpPr txBox="1"/>
          <p:nvPr/>
        </p:nvSpPr>
        <p:spPr>
          <a:xfrm>
            <a:off x="844436" y="5951149"/>
            <a:ext cx="994247" cy="369332"/>
          </a:xfrm>
          <a:prstGeom prst="rect">
            <a:avLst/>
          </a:prstGeom>
          <a:noFill/>
        </p:spPr>
        <p:txBody>
          <a:bodyPr wrap="none" rtlCol="0">
            <a:spAutoFit/>
          </a:bodyPr>
          <a:lstStyle/>
          <a:p>
            <a:r>
              <a:rPr lang="de-DE" dirty="0" smtClean="0"/>
              <a:t>Deborah</a:t>
            </a:r>
            <a:endParaRPr lang="de-DE" dirty="0"/>
          </a:p>
        </p:txBody>
      </p:sp>
    </p:spTree>
    <p:extLst>
      <p:ext uri="{BB962C8B-B14F-4D97-AF65-F5344CB8AC3E}">
        <p14:creationId xmlns:p14="http://schemas.microsoft.com/office/powerpoint/2010/main" xmlns="" val="1669586495"/>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846</Words>
  <Application>Microsoft Office PowerPoint</Application>
  <PresentationFormat>Bildschirmpräsentation (4:3)</PresentationFormat>
  <Paragraphs>192</Paragraphs>
  <Slides>33</Slides>
  <Notes>6</Notes>
  <HiddenSlides>0</HiddenSlides>
  <MMClips>0</MMClips>
  <ScaleCrop>false</ScaleCrop>
  <HeadingPairs>
    <vt:vector size="4" baseType="variant">
      <vt:variant>
        <vt:lpstr>Design</vt:lpstr>
      </vt:variant>
      <vt:variant>
        <vt:i4>3</vt:i4>
      </vt:variant>
      <vt:variant>
        <vt:lpstr>Folientitel</vt:lpstr>
      </vt:variant>
      <vt:variant>
        <vt:i4>33</vt:i4>
      </vt:variant>
    </vt:vector>
  </HeadingPairs>
  <TitlesOfParts>
    <vt:vector size="36" baseType="lpstr">
      <vt:lpstr>Larissa-Design</vt:lpstr>
      <vt:lpstr>Office Theme</vt:lpstr>
      <vt:lpstr>1_Office Theme</vt:lpstr>
      <vt:lpstr>Flow Design</vt:lpstr>
      <vt:lpstr>Hintergrund</vt:lpstr>
      <vt:lpstr>Folie 3</vt:lpstr>
      <vt:lpstr>Die morgendliche Prozedur</vt:lpstr>
      <vt:lpstr>Folie 5</vt:lpstr>
      <vt:lpstr>Folie 6</vt:lpstr>
      <vt:lpstr>Folie 7</vt:lpstr>
      <vt:lpstr>Folie 8</vt:lpstr>
      <vt:lpstr>Folie 9</vt:lpstr>
      <vt:lpstr>Folie 10</vt:lpstr>
      <vt:lpstr>Folie 11</vt:lpstr>
      <vt:lpstr>Folie 12</vt:lpstr>
      <vt:lpstr>Folie 13</vt:lpstr>
      <vt:lpstr>Folie 14</vt:lpstr>
      <vt:lpstr>Was können wir tun?</vt:lpstr>
      <vt:lpstr>Folie 16</vt:lpstr>
      <vt:lpstr>Folie 17</vt:lpstr>
      <vt:lpstr>Functional Units</vt:lpstr>
      <vt:lpstr>Functional Unit</vt:lpstr>
      <vt:lpstr>Functional Unit</vt:lpstr>
      <vt:lpstr>Flow Based Programming</vt:lpstr>
      <vt:lpstr>Wie sieht das in der Praxis aus?</vt:lpstr>
      <vt:lpstr>Folie 23</vt:lpstr>
      <vt:lpstr>Folie 24</vt:lpstr>
      <vt:lpstr>Ein Flow je „Fachlichkeit“</vt:lpstr>
      <vt:lpstr>Best Practices</vt:lpstr>
      <vt:lpstr>Referenzen</vt:lpstr>
      <vt:lpstr>Folie 28</vt:lpstr>
      <vt:lpstr>meet the SPEAKER @speakerlounge</vt:lpstr>
      <vt:lpstr>Was andere sagen…</vt:lpstr>
      <vt:lpstr>Folie 31</vt:lpstr>
      <vt:lpstr>Folie 32</vt:lpstr>
      <vt:lpstr>Folie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Sepa Open Space</dc:title>
  <dc:creator>xck902r</dc:creator>
  <cp:lastModifiedBy>Robin Danzinger</cp:lastModifiedBy>
  <cp:revision>131</cp:revision>
  <dcterms:created xsi:type="dcterms:W3CDTF">2013-12-09T14:03:18Z</dcterms:created>
  <dcterms:modified xsi:type="dcterms:W3CDTF">2014-05-22T06:19:47Z</dcterms:modified>
</cp:coreProperties>
</file>