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0" r:id="rId2"/>
    <p:sldId id="306" r:id="rId3"/>
    <p:sldId id="262" r:id="rId4"/>
    <p:sldId id="263" r:id="rId5"/>
    <p:sldId id="316" r:id="rId6"/>
    <p:sldId id="264" r:id="rId7"/>
    <p:sldId id="265" r:id="rId8"/>
    <p:sldId id="266" r:id="rId9"/>
    <p:sldId id="267" r:id="rId10"/>
    <p:sldId id="268" r:id="rId11"/>
    <p:sldId id="311" r:id="rId12"/>
    <p:sldId id="271" r:id="rId13"/>
    <p:sldId id="329" r:id="rId14"/>
    <p:sldId id="320" r:id="rId15"/>
    <p:sldId id="324" r:id="rId16"/>
    <p:sldId id="323" r:id="rId17"/>
    <p:sldId id="327" r:id="rId18"/>
    <p:sldId id="321" r:id="rId19"/>
    <p:sldId id="326" r:id="rId20"/>
    <p:sldId id="322" r:id="rId21"/>
    <p:sldId id="325" r:id="rId22"/>
    <p:sldId id="328" r:id="rId23"/>
    <p:sldId id="330" r:id="rId24"/>
    <p:sldId id="272" r:id="rId25"/>
    <p:sldId id="273" r:id="rId26"/>
    <p:sldId id="274" r:id="rId27"/>
    <p:sldId id="275" r:id="rId28"/>
    <p:sldId id="318" r:id="rId29"/>
    <p:sldId id="277" r:id="rId30"/>
    <p:sldId id="312" r:id="rId31"/>
    <p:sldId id="279" r:id="rId32"/>
    <p:sldId id="280" r:id="rId33"/>
    <p:sldId id="281" r:id="rId34"/>
    <p:sldId id="313" r:id="rId35"/>
    <p:sldId id="283" r:id="rId36"/>
    <p:sldId id="284" r:id="rId37"/>
    <p:sldId id="285" r:id="rId38"/>
    <p:sldId id="286" r:id="rId39"/>
    <p:sldId id="309" r:id="rId40"/>
    <p:sldId id="289" r:id="rId41"/>
    <p:sldId id="290" r:id="rId42"/>
    <p:sldId id="291" r:id="rId43"/>
    <p:sldId id="314" r:id="rId44"/>
    <p:sldId id="292" r:id="rId45"/>
    <p:sldId id="315" r:id="rId4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C2F"/>
    <a:srgbClr val="17375E"/>
    <a:srgbClr val="4F81BD"/>
    <a:srgbClr val="EBFFD9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40" autoAdjust="0"/>
  </p:normalViewPr>
  <p:slideViewPr>
    <p:cSldViewPr>
      <p:cViewPr varScale="1">
        <p:scale>
          <a:sx n="159" d="100"/>
          <a:sy n="159" d="100"/>
        </p:scale>
        <p:origin x="-15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E830D-4B1D-43AC-B523-377B51CEDACB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9E338-0634-4D54-A97B-56A83111FA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whose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(pass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)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piece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non-trivial </a:t>
            </a:r>
            <a:r>
              <a:rPr lang="de-DE" dirty="0" err="1" smtClean="0"/>
              <a:t>behavior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Unit Tests </a:t>
            </a:r>
            <a:r>
              <a:rPr lang="de-DE" dirty="0" err="1" smtClean="0"/>
              <a:t>often</a:t>
            </a:r>
            <a:r>
              <a:rPr lang="de-DE" dirty="0" smtClean="0"/>
              <a:t> not </a:t>
            </a:r>
            <a:r>
              <a:rPr lang="de-DE" dirty="0" err="1" smtClean="0"/>
              <a:t>enough</a:t>
            </a:r>
            <a:r>
              <a:rPr lang="de-DE" dirty="0" smtClean="0"/>
              <a:t>. </a:t>
            </a:r>
            <a:r>
              <a:rPr lang="de-DE" dirty="0" err="1" smtClean="0"/>
              <a:t>Defects</a:t>
            </a:r>
            <a:r>
              <a:rPr lang="de-DE" dirty="0" smtClean="0"/>
              <a:t> in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although</a:t>
            </a:r>
            <a:r>
              <a:rPr lang="de-DE" dirty="0" smtClean="0"/>
              <a:t> high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baseline="0" dirty="0" smtClean="0"/>
              <a:t> -&gt; „</a:t>
            </a: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!“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BANG - </a:t>
            </a:r>
            <a:r>
              <a:rPr lang="de-DE" dirty="0" err="1" smtClean="0"/>
              <a:t>Combinatory</a:t>
            </a:r>
            <a:r>
              <a:rPr lang="de-DE" dirty="0" smtClean="0"/>
              <a:t> </a:t>
            </a:r>
            <a:r>
              <a:rPr lang="de-DE" dirty="0" err="1" smtClean="0"/>
              <a:t>explosion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 Besprechungsnotizen (16.05.16 18:24) 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Testing your functions in an integrated runtime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 that your modules work even when integrated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83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Inside-Out – Starts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innermost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endParaRPr lang="de-DE" dirty="0" smtClean="0"/>
          </a:p>
          <a:p>
            <a:r>
              <a:rPr lang="de-DE" dirty="0" err="1" smtClean="0"/>
              <a:t>Risks</a:t>
            </a:r>
            <a:r>
              <a:rPr lang="de-DE" dirty="0" smtClean="0"/>
              <a:t> -&gt; </a:t>
            </a:r>
            <a:r>
              <a:rPr lang="de-DE" dirty="0" err="1" smtClean="0"/>
              <a:t>overengineering</a:t>
            </a:r>
            <a:endParaRPr lang="de-DE" dirty="0" smtClean="0"/>
          </a:p>
          <a:p>
            <a:r>
              <a:rPr lang="de-DE" dirty="0" smtClean="0"/>
              <a:t>         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requirements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Outside-In – </a:t>
            </a:r>
            <a:r>
              <a:rPr lang="de-DE" baseline="0" dirty="0" err="1" smtClean="0"/>
              <a:t>starts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clientside</a:t>
            </a:r>
            <a:endParaRPr lang="de-DE" baseline="0" dirty="0" smtClean="0"/>
          </a:p>
          <a:p>
            <a:r>
              <a:rPr lang="de-DE" baseline="0" dirty="0" smtClean="0"/>
              <a:t>Tests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51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girlfriend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Mititei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her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r>
              <a:rPr lang="de-DE" dirty="0" smtClean="0"/>
              <a:t> </a:t>
            </a:r>
            <a:r>
              <a:rPr lang="de-DE" dirty="0" err="1" smtClean="0"/>
              <a:t>food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waiter</a:t>
            </a:r>
            <a:r>
              <a:rPr lang="de-DE" dirty="0" smtClean="0"/>
              <a:t>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Mititei</a:t>
            </a:r>
            <a:endParaRPr lang="de-DE" dirty="0" smtClean="0"/>
          </a:p>
          <a:p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looks</a:t>
            </a:r>
            <a:r>
              <a:rPr lang="de-DE" dirty="0" smtClean="0"/>
              <a:t> </a:t>
            </a:r>
            <a:r>
              <a:rPr lang="de-DE" dirty="0" err="1" smtClean="0"/>
              <a:t>away</a:t>
            </a:r>
            <a:r>
              <a:rPr lang="de-DE" dirty="0" smtClean="0"/>
              <a:t> –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suddenly</a:t>
            </a:r>
            <a:r>
              <a:rPr lang="de-DE" dirty="0" smtClean="0"/>
              <a:t> (</a:t>
            </a:r>
            <a:r>
              <a:rPr lang="de-DE" dirty="0" err="1" smtClean="0"/>
              <a:t>magically</a:t>
            </a:r>
            <a:r>
              <a:rPr lang="de-DE" dirty="0" smtClean="0"/>
              <a:t>)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spinach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Cool / </a:t>
            </a:r>
            <a:r>
              <a:rPr lang="de-DE" baseline="0" dirty="0" err="1" smtClean="0"/>
              <a:t>Spooky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Term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replacing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7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Sometimes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asserts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mock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7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17.05.16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xunitpatterns.com/Test%20Stub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unitpatterns.com/Test%20Stub.html" TargetMode="Externa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unitpatterns.com/Test%20Stub.html" TargetMode="Externa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unitpatterns.com/Test%20Stub.html" TargetMode="Externa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codewhisperer.com/blog/categories/integrated-tests-are-a-scam" TargetMode="External"/><Relationship Id="rId4" Type="http://schemas.openxmlformats.org/officeDocument/2006/relationships/hyperlink" Target="https://github.com/psyho/bogus" TargetMode="External"/><Relationship Id="rId5" Type="http://schemas.openxmlformats.org/officeDocument/2006/relationships/hyperlink" Target="https://github.com/marick/Midj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indanzinger/chadoj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"/>
            <a:ext cx="9144000" cy="514350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05529"/>
            <a:ext cx="7772400" cy="1102519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ooper Black" pitchFamily="18" charset="0"/>
              </a:rPr>
              <a:t>Who </a:t>
            </a:r>
            <a:r>
              <a:rPr lang="de-DE" dirty="0" err="1" smtClean="0">
                <a:latin typeface="Cooper Black" pitchFamily="18" charset="0"/>
              </a:rPr>
              <a:t>is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testing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the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mocks</a:t>
            </a:r>
            <a:r>
              <a:rPr lang="de-DE" dirty="0" smtClean="0">
                <a:latin typeface="Cooper Black" pitchFamily="18" charset="0"/>
              </a:rPr>
              <a:t>?</a:t>
            </a:r>
            <a:endParaRPr lang="de-DE" dirty="0">
              <a:latin typeface="Cooper Black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2535442"/>
            <a:ext cx="6400800" cy="612372"/>
          </a:xfrm>
          <a:noFill/>
          <a:ln>
            <a:noFill/>
          </a:ln>
        </p:spPr>
        <p:txBody>
          <a:bodyPr/>
          <a:lstStyle/>
          <a:p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</a:t>
            </a:r>
            <a:r>
              <a:rPr lang="de-D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assume-verify-approach</a:t>
            </a:r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40153" y="4794706"/>
            <a:ext cx="32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Andreas Leidig, Robin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Danzinger</a:t>
            </a: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200" y="2139702"/>
            <a:ext cx="4005064" cy="300379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London School</a:t>
            </a:r>
          </a:p>
          <a:p>
            <a:pPr lvl="2"/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2"/>
            <a:r>
              <a:rPr lang="de-DE" dirty="0" smtClean="0"/>
              <a:t>„heavy </a:t>
            </a:r>
            <a:r>
              <a:rPr lang="de-DE" dirty="0" err="1" smtClean="0"/>
              <a:t>mocking</a:t>
            </a:r>
            <a:r>
              <a:rPr lang="de-DE" dirty="0" smtClean="0"/>
              <a:t>“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b="1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Doubles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everyday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precise</a:t>
            </a:r>
            <a:r>
              <a:rPr lang="de-DE" dirty="0" smtClean="0"/>
              <a:t> </a:t>
            </a:r>
            <a:r>
              <a:rPr lang="de-DE" dirty="0" err="1" smtClean="0"/>
              <a:t>distinction</a:t>
            </a:r>
            <a:endParaRPr lang="de-DE" dirty="0" smtClean="0"/>
          </a:p>
          <a:p>
            <a:r>
              <a:rPr lang="de-DE" dirty="0" err="1"/>
              <a:t>stub</a:t>
            </a:r>
            <a:r>
              <a:rPr lang="de-DE" dirty="0"/>
              <a:t>, </a:t>
            </a:r>
            <a:r>
              <a:rPr lang="de-DE" dirty="0" err="1"/>
              <a:t>fake</a:t>
            </a:r>
            <a:r>
              <a:rPr lang="de-DE" dirty="0"/>
              <a:t>, </a:t>
            </a:r>
            <a:r>
              <a:rPr lang="de-DE" dirty="0" err="1"/>
              <a:t>spy</a:t>
            </a:r>
            <a:r>
              <a:rPr lang="de-DE" dirty="0"/>
              <a:t>, </a:t>
            </a:r>
            <a:r>
              <a:rPr lang="de-DE" dirty="0" err="1"/>
              <a:t>mock</a:t>
            </a:r>
            <a:endParaRPr lang="de-DE" dirty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smtClean="0"/>
              <a:t>SUT (</a:t>
            </a:r>
            <a:r>
              <a:rPr lang="de-DE" dirty="0" err="1" smtClean="0"/>
              <a:t>KlassA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private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b="1" dirty="0" smtClean="0">
              <a:solidFill>
                <a:srgbClr val="660066"/>
              </a:solidFill>
              <a:latin typeface="Source Code Pro"/>
              <a:cs typeface="Source Code Pro"/>
            </a:endParaRPr>
          </a:p>
          <a:p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) </a:t>
            </a:r>
            <a:r>
              <a:rPr lang="de-DE" sz="1600" dirty="0">
                <a:latin typeface="Source Code Pro"/>
                <a:cs typeface="Source Code Pro"/>
              </a:rPr>
              <a:t>{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 smtClean="0">
                <a:latin typeface="Source Code Pro"/>
                <a:cs typeface="Source Code Pro"/>
              </a:rPr>
              <a:t>.</a:t>
            </a:r>
            <a:r>
              <a:rPr lang="de-DE" sz="1600" dirty="0" err="1" smtClean="0">
                <a:solidFill>
                  <a:srgbClr val="558ED5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; </a:t>
            </a:r>
            <a:r>
              <a:rPr lang="de-DE" sz="1600" dirty="0">
                <a:latin typeface="Source Code Pro"/>
                <a:cs typeface="Source Code Pro"/>
              </a:rPr>
              <a:t>}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boolean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anInterestingMethod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</a:t>
            </a:r>
            <a:r>
              <a:rPr lang="de-DE" sz="1600" dirty="0" smtClean="0">
                <a:latin typeface="Source Code Pro"/>
                <a:cs typeface="Source Code Pro"/>
              </a:rPr>
              <a:t>{</a:t>
            </a:r>
          </a:p>
          <a:p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 smtClean="0">
                <a:latin typeface="Source Code Pro"/>
                <a:cs typeface="Source Code Pro"/>
              </a:rPr>
              <a:t>.</a:t>
            </a:r>
            <a:r>
              <a:rPr lang="de-DE" sz="1600" dirty="0" err="1" smtClean="0">
                <a:solidFill>
                  <a:srgbClr val="558ED5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err="1" smtClean="0">
                <a:latin typeface="Source Code Pro"/>
                <a:cs typeface="Source Code Pro"/>
              </a:rPr>
              <a:t>.helpDoTheWork</a:t>
            </a:r>
            <a:r>
              <a:rPr lang="de-DE" sz="1600" dirty="0" smtClean="0">
                <a:latin typeface="Source Code Pro"/>
                <a:cs typeface="Source Code Pro"/>
              </a:rPr>
              <a:t>() &lt; 10; 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</a:t>
            </a:r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7506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Stub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4001" r="-24001"/>
          <a:stretch>
            <a:fillRect/>
          </a:stretch>
        </p:blipFill>
        <p:spPr/>
      </p:pic>
      <p:sp>
        <p:nvSpPr>
          <p:cNvPr id="8" name="Textfeld 7"/>
          <p:cNvSpPr txBox="1"/>
          <p:nvPr/>
        </p:nvSpPr>
        <p:spPr>
          <a:xfrm>
            <a:off x="467544" y="47319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3"/>
              </a:rPr>
              <a:t>http://xunitpatterns.com/Test%</a:t>
            </a:r>
            <a:r>
              <a:rPr lang="de-DE" sz="1200" dirty="0" smtClean="0">
                <a:hlinkClick r:id="rId3"/>
              </a:rPr>
              <a:t>20Stub.html</a:t>
            </a:r>
            <a:r>
              <a:rPr lang="de-DE" sz="1200" dirty="0"/>
              <a:t> </a:t>
            </a:r>
            <a:r>
              <a:rPr lang="de-DE" sz="1200" dirty="0" smtClean="0"/>
              <a:t>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998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Stub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41962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withMockitoStub</a:t>
            </a:r>
            <a:r>
              <a:rPr lang="de-DE" sz="1600" dirty="0">
                <a:latin typeface="Source Code Pro"/>
                <a:cs typeface="Source Code Pro"/>
              </a:rPr>
              <a:t>() {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  <a:latin typeface="Source Code Pro"/>
                <a:cs typeface="Source Code Pro"/>
              </a:rPr>
              <a:t>stub</a:t>
            </a:r>
            <a:r>
              <a:rPr lang="de-DE" sz="1600" dirty="0">
                <a:latin typeface="Source Code Pro"/>
                <a:cs typeface="Source Code Pro"/>
              </a:rPr>
              <a:t> 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i="1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stub</a:t>
            </a:r>
            <a:r>
              <a:rPr lang="de-DE" sz="1600" dirty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(), </a:t>
            </a:r>
            <a:r>
              <a:rPr lang="de-DE" sz="1600" i="1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true</a:t>
            </a:r>
            <a:r>
              <a:rPr lang="de-DE" sz="1600" dirty="0">
                <a:latin typeface="Source Code Pro"/>
                <a:cs typeface="Source Code Pro"/>
              </a:rPr>
              <a:t>));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902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</a:t>
            </a:r>
            <a:r>
              <a:rPr lang="de-DE" sz="1200" dirty="0" smtClean="0">
                <a:hlinkClick r:id="rId2"/>
              </a:rPr>
              <a:t>/Fake%20Object.html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rcRect l="-21264" r="-21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943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withFake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</a:t>
            </a:r>
            <a:r>
              <a:rPr lang="de-DE" sz="1600" dirty="0" smtClean="0">
                <a:latin typeface="Source Code Pro"/>
                <a:cs typeface="Source Code Pro"/>
              </a:rPr>
              <a:t>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fake</a:t>
            </a:r>
            <a:r>
              <a:rPr lang="de-DE" sz="1600" dirty="0" smtClean="0">
                <a:latin typeface="Source Code Pro"/>
                <a:cs typeface="Source Code Pro"/>
              </a:rPr>
              <a:t> =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() {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   @</a:t>
            </a:r>
            <a:r>
              <a:rPr lang="de-DE" sz="1600" dirty="0" err="1" smtClean="0">
                <a:latin typeface="Source Code Pro"/>
                <a:cs typeface="Source Code Pro"/>
              </a:rPr>
              <a:t>Override</a:t>
            </a:r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helpDoTheWork</a:t>
            </a:r>
            <a:r>
              <a:rPr lang="de-DE" sz="1600" dirty="0" smtClean="0">
                <a:latin typeface="Source Code Pro"/>
                <a:cs typeface="Source Code Pro"/>
              </a:rPr>
              <a:t>() {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dirty="0" smtClean="0">
                <a:latin typeface="Source Code Pro"/>
                <a:cs typeface="Source Code Pro"/>
              </a:rPr>
              <a:t> 1; }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};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i="1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fake</a:t>
            </a:r>
            <a:r>
              <a:rPr lang="de-DE" sz="1600" dirty="0" smtClean="0">
                <a:latin typeface="Source Code Pro"/>
                <a:cs typeface="Source Code Pro"/>
              </a:rPr>
              <a:t>)</a:t>
            </a:r>
            <a:r>
              <a:rPr lang="de-DE" sz="1600" dirty="0">
                <a:latin typeface="Source Code Pro"/>
                <a:cs typeface="Source Code Pro"/>
              </a:rPr>
              <a:t>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(), </a:t>
            </a:r>
            <a:r>
              <a:rPr lang="de-DE" sz="1600" i="1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true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)</a:t>
            </a:r>
            <a:r>
              <a:rPr lang="de-DE" sz="1600" dirty="0">
                <a:latin typeface="Source Code Pro"/>
                <a:cs typeface="Source Code Pro"/>
              </a:rPr>
              <a:t>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0168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Spy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http://xunitpatterns.com/Test%</a:t>
            </a:r>
            <a:r>
              <a:rPr lang="de-DE" sz="1200" dirty="0" smtClean="0">
                <a:hlinkClick r:id="rId2"/>
              </a:rPr>
              <a:t>20Spy.html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rcRect l="-19236" r="-19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995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Spy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static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extends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KlassB</a:t>
            </a:r>
            <a:r>
              <a:rPr lang="de-DE" sz="1600" dirty="0">
                <a:latin typeface="Source Code Pro"/>
                <a:cs typeface="Source Code Pro"/>
              </a:rPr>
              <a:t> {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;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@</a:t>
            </a:r>
            <a:r>
              <a:rPr lang="de-DE" sz="1600" dirty="0" err="1">
                <a:latin typeface="Source Code Pro"/>
                <a:cs typeface="Source Code Pro"/>
              </a:rPr>
              <a:t>Override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helpDoTheWork</a:t>
            </a:r>
            <a:r>
              <a:rPr lang="de-DE" sz="1600" dirty="0">
                <a:latin typeface="Source Code Pro"/>
                <a:cs typeface="Source Code Pro"/>
              </a:rPr>
              <a:t>() {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>
                <a:latin typeface="Source Code Pro"/>
                <a:cs typeface="Source Code Pro"/>
              </a:rPr>
              <a:t>.</a:t>
            </a:r>
            <a:r>
              <a:rPr lang="de-DE" sz="1600" dirty="0" err="1">
                <a:solidFill>
                  <a:srgbClr val="558ED5"/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++;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dirty="0">
                <a:latin typeface="Source Code Pro"/>
                <a:cs typeface="Source Code Pro"/>
              </a:rPr>
              <a:t> 1; }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withManualSpy</a:t>
            </a:r>
            <a:r>
              <a:rPr lang="de-DE" sz="1600" dirty="0">
                <a:latin typeface="Source Code Pro"/>
                <a:cs typeface="Source Code Pro"/>
              </a:rPr>
              <a:t>() {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Spy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 =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();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 err="1">
                <a:latin typeface="Source Code Pro"/>
                <a:cs typeface="Source Code Pro"/>
              </a:rPr>
              <a:t>.</a:t>
            </a:r>
            <a:r>
              <a:rPr lang="de-DE" sz="1600" dirty="0" err="1">
                <a:solidFill>
                  <a:srgbClr val="558ED5"/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, </a:t>
            </a:r>
            <a:r>
              <a:rPr lang="de-DE" sz="1600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(1));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6291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Mock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</a:t>
            </a:r>
            <a:r>
              <a:rPr lang="de-DE" sz="1200" dirty="0" smtClean="0">
                <a:hlinkClick r:id="rId2"/>
              </a:rPr>
              <a:t>/Mock%20Object.html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9236" r="-19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940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Mock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withMockitoMock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smtClean="0">
                <a:latin typeface="Source Code Pro"/>
                <a:cs typeface="Source Code Pro"/>
              </a:rPr>
              <a:t>);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Mockito.</a:t>
            </a:r>
            <a:r>
              <a:rPr lang="de-DE" sz="1600" i="1" dirty="0" err="1" smtClean="0">
                <a:latin typeface="Source Code Pro"/>
                <a:cs typeface="Source Code Pro"/>
              </a:rPr>
              <a:t>verify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).</a:t>
            </a:r>
            <a:r>
              <a:rPr lang="de-DE" sz="1600" dirty="0" err="1" smtClean="0">
                <a:latin typeface="Source Code Pro"/>
                <a:cs typeface="Source Code Pro"/>
              </a:rPr>
              <a:t>helpDoTheWork</a:t>
            </a:r>
            <a:r>
              <a:rPr lang="de-DE" sz="1600" dirty="0" smtClean="0">
                <a:latin typeface="Source Code Pro"/>
                <a:cs typeface="Source Code Pro"/>
              </a:rPr>
              <a:t>();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1616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Doubles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stub</a:t>
            </a:r>
            <a:r>
              <a:rPr lang="de-DE" dirty="0" smtClean="0"/>
              <a:t>, </a:t>
            </a:r>
            <a:r>
              <a:rPr lang="de-DE" dirty="0" err="1" smtClean="0"/>
              <a:t>fake</a:t>
            </a:r>
            <a:r>
              <a:rPr lang="de-DE" dirty="0" smtClean="0"/>
              <a:t>, </a:t>
            </a:r>
            <a:r>
              <a:rPr lang="de-DE" dirty="0" err="1" smtClean="0"/>
              <a:t>spy</a:t>
            </a:r>
            <a:r>
              <a:rPr lang="de-DE" dirty="0" smtClean="0"/>
              <a:t>, </a:t>
            </a:r>
            <a:r>
              <a:rPr lang="de-DE" dirty="0" err="1" smtClean="0"/>
              <a:t>mock</a:t>
            </a: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 rot="20878690">
            <a:off x="1771777" y="3110495"/>
            <a:ext cx="7056784" cy="11341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err="1" smtClean="0"/>
              <a:t>How</a:t>
            </a:r>
            <a:r>
              <a:rPr lang="de-DE" sz="4000" dirty="0" smtClean="0"/>
              <a:t> do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use</a:t>
            </a:r>
            <a:r>
              <a:rPr lang="de-DE" sz="4000" dirty="0" smtClean="0"/>
              <a:t> </a:t>
            </a:r>
            <a:r>
              <a:rPr lang="de-DE" sz="4000" dirty="0" err="1" smtClean="0"/>
              <a:t>test</a:t>
            </a:r>
            <a:r>
              <a:rPr lang="de-DE" sz="4000" dirty="0" smtClean="0"/>
              <a:t> </a:t>
            </a:r>
            <a:r>
              <a:rPr lang="de-DE" sz="4000" dirty="0" err="1" smtClean="0"/>
              <a:t>doubles</a:t>
            </a:r>
            <a:r>
              <a:rPr lang="de-DE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7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Useless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testTheMock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 //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/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/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endParaRPr lang="de-DE" sz="1600" dirty="0" smtClean="0">
              <a:solidFill>
                <a:srgbClr val="948A54"/>
              </a:solidFill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/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/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endParaRPr lang="de-DE" sz="1600" dirty="0" smtClean="0">
              <a:solidFill>
                <a:srgbClr val="948A54"/>
              </a:solidFill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</a:t>
            </a:r>
            <a:r>
              <a:rPr lang="de-DE" sz="1600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err="1" smtClean="0">
                <a:latin typeface="Source Code Pro"/>
                <a:cs typeface="Source Code Pro"/>
              </a:rPr>
              <a:t>.helpDoTheWork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smtClean="0">
                <a:latin typeface="Source Code Pro"/>
                <a:cs typeface="Source Code Pro"/>
              </a:rPr>
              <a:t>), </a:t>
            </a:r>
            <a:r>
              <a:rPr lang="de-DE" sz="1600" i="1" dirty="0" err="1" smtClean="0">
                <a:latin typeface="Source Code Pro"/>
                <a:cs typeface="Source Code Pro"/>
              </a:rPr>
              <a:t>is</a:t>
            </a:r>
            <a:r>
              <a:rPr lang="de-DE" sz="1600" i="1" dirty="0" smtClean="0">
                <a:latin typeface="Source Code Pro"/>
                <a:cs typeface="Source Code Pro"/>
              </a:rPr>
              <a:t>(0))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3337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660232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mocked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chef</a:t>
            </a:r>
            <a:endParaRPr lang="de-DE" sz="1600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084169" y="2355726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3" name="Flussdiagramm: Magnetplattenspeicher 62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1" name="Rechteck 60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5"/>
          <p:cNvGrpSpPr/>
          <p:nvPr/>
        </p:nvGrpSpPr>
        <p:grpSpPr>
          <a:xfrm flipH="1">
            <a:off x="2411760" y="2463738"/>
            <a:ext cx="378042" cy="756084"/>
            <a:chOff x="3923928" y="2492896"/>
            <a:chExt cx="648072" cy="1728192"/>
          </a:xfrm>
        </p:grpSpPr>
        <p:grpSp>
          <p:nvGrpSpPr>
            <p:cNvPr id="7" name="Gruppieren 29"/>
            <p:cNvGrpSpPr/>
            <p:nvPr/>
          </p:nvGrpSpPr>
          <p:grpSpPr>
            <a:xfrm>
              <a:off x="3923928" y="2492896"/>
              <a:ext cx="648072" cy="1728192"/>
              <a:chOff x="1331640" y="2132856"/>
              <a:chExt cx="648072" cy="1728192"/>
            </a:xfrm>
          </p:grpSpPr>
          <p:sp>
            <p:nvSpPr>
              <p:cNvPr id="105" name="Ellipse 104"/>
              <p:cNvSpPr/>
              <p:nvPr/>
            </p:nvSpPr>
            <p:spPr>
              <a:xfrm>
                <a:off x="1403648" y="2132856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1475656" y="2636912"/>
                <a:ext cx="360040" cy="1152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169168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133164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rot="3788642">
                <a:off x="1657635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rot="6973694">
                <a:off x="1159911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" name="Gruppieren 49"/>
            <p:cNvGrpSpPr/>
            <p:nvPr/>
          </p:nvGrpSpPr>
          <p:grpSpPr>
            <a:xfrm rot="5400000" flipV="1">
              <a:off x="4199027" y="2958141"/>
              <a:ext cx="100896" cy="247506"/>
              <a:chOff x="4475512" y="2789553"/>
              <a:chExt cx="73564" cy="144017"/>
            </a:xfrm>
          </p:grpSpPr>
          <p:sp>
            <p:nvSpPr>
              <p:cNvPr id="103" name="Herz 102"/>
              <p:cNvSpPr/>
              <p:nvPr/>
            </p:nvSpPr>
            <p:spPr>
              <a:xfrm rot="5400000">
                <a:off x="4454999" y="2839493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Herz 103"/>
              <p:cNvSpPr/>
              <p:nvPr/>
            </p:nvSpPr>
            <p:spPr>
              <a:xfrm rot="16200000">
                <a:off x="4425573" y="2839492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Ellipse 97"/>
          <p:cNvSpPr/>
          <p:nvPr/>
        </p:nvSpPr>
        <p:spPr>
          <a:xfrm flipH="1">
            <a:off x="2580463" y="2776461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 flipH="1">
            <a:off x="2580463" y="2839467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 flipH="1">
            <a:off x="2580463" y="2902475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unten gekrümmter Pfeil 110"/>
          <p:cNvSpPr/>
          <p:nvPr/>
        </p:nvSpPr>
        <p:spPr>
          <a:xfrm>
            <a:off x="2915816" y="2301720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2915816" y="300379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057804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707905" y="2193709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4860032" y="1167594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1</a:t>
            </a:r>
            <a:endParaRPr lang="de-DE" sz="4000" dirty="0"/>
          </a:p>
        </p:txBody>
      </p:sp>
      <p:cxnSp>
        <p:nvCxnSpPr>
          <p:cNvPr id="115" name="Gerade Verbindung 114"/>
          <p:cNvCxnSpPr>
            <a:stCxn id="113" idx="2"/>
            <a:endCxn id="49" idx="0"/>
          </p:cNvCxnSpPr>
          <p:nvPr/>
        </p:nvCxnSpPr>
        <p:spPr>
          <a:xfrm flipH="1">
            <a:off x="4503831" y="1875480"/>
            <a:ext cx="1846834" cy="3182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1691680" y="4191930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2</a:t>
            </a:r>
            <a:endParaRPr lang="de-DE" sz="4000" dirty="0"/>
          </a:p>
        </p:txBody>
      </p:sp>
      <p:cxnSp>
        <p:nvCxnSpPr>
          <p:cNvPr id="118" name="Gerade Verbindung 117"/>
          <p:cNvCxnSpPr>
            <a:stCxn id="117" idx="0"/>
          </p:cNvCxnSpPr>
          <p:nvPr/>
        </p:nvCxnSpPr>
        <p:spPr>
          <a:xfrm flipV="1">
            <a:off x="3182313" y="3597864"/>
            <a:ext cx="1029647" cy="594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Abgerundetes Rechteck 123"/>
          <p:cNvSpPr/>
          <p:nvPr/>
        </p:nvSpPr>
        <p:spPr>
          <a:xfrm>
            <a:off x="683568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948264" y="1563638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2" name="Abgerundetes Rechteck 51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7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09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139702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995937" y="1275607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8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grpSp>
        <p:nvGrpSpPr>
          <p:cNvPr id="15" name="Gruppieren 72"/>
          <p:cNvGrpSpPr/>
          <p:nvPr/>
        </p:nvGrpSpPr>
        <p:grpSpPr>
          <a:xfrm>
            <a:off x="6372201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7" name="Flussdiagramm: Magnetplattenspeicher 8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2" name="Rechteck 8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  <p:bldP spid="57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7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09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8"/>
            <a:ext cx="108012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81" name="Textfeld 80"/>
          <p:cNvSpPr txBox="1"/>
          <p:nvPr/>
        </p:nvSpPr>
        <p:spPr>
          <a:xfrm>
            <a:off x="4196984" y="1221601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82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grpSp>
        <p:nvGrpSpPr>
          <p:cNvPr id="15" name="Gruppieren 72"/>
          <p:cNvGrpSpPr/>
          <p:nvPr/>
        </p:nvGrpSpPr>
        <p:grpSpPr>
          <a:xfrm>
            <a:off x="6372201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1" name="Ellipse 100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7" name="Flussdiagramm: Magnetplattenspeicher 9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7" name="Rechteck 86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Abgerundetes Rechteck 68"/>
          <p:cNvSpPr/>
          <p:nvPr/>
        </p:nvSpPr>
        <p:spPr>
          <a:xfrm>
            <a:off x="6948264" y="1563638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70" name="Abgerundetes Rechteck 69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bgerundetes Rechteck 81"/>
          <p:cNvSpPr/>
          <p:nvPr/>
        </p:nvSpPr>
        <p:spPr>
          <a:xfrm>
            <a:off x="6948264" y="1563638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7" name="Abgerundetes Rechteck 86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7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444209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196984" y="1221601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73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sp>
        <p:nvSpPr>
          <p:cNvPr id="81" name="Abgerundetes Rechteck 80"/>
          <p:cNvSpPr/>
          <p:nvPr/>
        </p:nvSpPr>
        <p:spPr>
          <a:xfrm>
            <a:off x="755576" y="3003798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86" name="Gerade Verbindung 85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Robin\AppData\Local\Microsoft\Windows\INetCache\IE\LWXI6ZZ6\Bucatini%20all'amatriciana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137925"/>
            <a:ext cx="1235976" cy="500489"/>
          </a:xfrm>
          <a:prstGeom prst="rect">
            <a:avLst/>
          </a:prstGeom>
          <a:noFill/>
        </p:spPr>
      </p:pic>
      <p:sp>
        <p:nvSpPr>
          <p:cNvPr id="71" name="Abgerundetes Rechteck 70"/>
          <p:cNvSpPr/>
          <p:nvPr/>
        </p:nvSpPr>
        <p:spPr>
          <a:xfrm rot="20878690">
            <a:off x="1809844" y="2839357"/>
            <a:ext cx="7056784" cy="14082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/>
              <a:t>unit-tests</a:t>
            </a:r>
            <a:r>
              <a:rPr lang="de-DE" sz="4000" dirty="0" smtClean="0"/>
              <a:t> </a:t>
            </a:r>
            <a:r>
              <a:rPr lang="de-DE" sz="4000" dirty="0" err="1" smtClean="0"/>
              <a:t>with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</a:p>
          <a:p>
            <a:pPr algn="ctr"/>
            <a:r>
              <a:rPr lang="de-DE" sz="4000" dirty="0" err="1" smtClean="0"/>
              <a:t>could</a:t>
            </a:r>
            <a:r>
              <a:rPr lang="de-DE" sz="4000" dirty="0" smtClean="0"/>
              <a:t> </a:t>
            </a:r>
            <a:r>
              <a:rPr lang="de-DE" sz="4000" dirty="0" err="1" smtClean="0"/>
              <a:t>be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  <a:r>
              <a:rPr lang="de-DE" sz="4000" dirty="0" err="1" smtClean="0"/>
              <a:t>itself</a:t>
            </a:r>
            <a:r>
              <a:rPr lang="de-DE" sz="4000" dirty="0" smtClean="0"/>
              <a:t>.</a:t>
            </a:r>
          </a:p>
        </p:txBody>
      </p:sp>
      <p:grpSp>
        <p:nvGrpSpPr>
          <p:cNvPr id="15" name="Gruppieren 72"/>
          <p:cNvGrpSpPr/>
          <p:nvPr/>
        </p:nvGrpSpPr>
        <p:grpSpPr>
          <a:xfrm>
            <a:off x="6372201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1" name="Flussdiagramm: Magnetplattenspeicher 100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6" name="Rechteck 95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5" name="Gleichschenkliges Dreieck 4"/>
          <p:cNvSpPr/>
          <p:nvPr/>
        </p:nvSpPr>
        <p:spPr>
          <a:xfrm>
            <a:off x="0" y="-2468810"/>
            <a:ext cx="9144000" cy="9073008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915816" y="4155926"/>
            <a:ext cx="475252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delude</a:t>
            </a:r>
            <a:endParaRPr kumimoji="0" lang="de-DE" sz="4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5816" y="4155926"/>
            <a:ext cx="4752528" cy="857250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mock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mimic</a:t>
            </a:r>
            <a:endParaRPr lang="de-DE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7717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2496908"/>
          </a:xfrm>
          <a:solidFill>
            <a:srgbClr val="FFFFFF">
              <a:alpha val="74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realistic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endParaRPr lang="de-DE" dirty="0" smtClean="0"/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assume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0232" y="-1403308"/>
            <a:ext cx="5033768" cy="6546808"/>
          </a:xfrm>
          <a:prstGeom prst="rect">
            <a:avLst/>
          </a:prstGeom>
          <a:noFill/>
        </p:spPr>
      </p:pic>
      <p:sp>
        <p:nvSpPr>
          <p:cNvPr id="17" name="Rechteck 16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smtClean="0"/>
              <a:t>London School</a:t>
            </a:r>
          </a:p>
          <a:p>
            <a:pPr lvl="1"/>
            <a:r>
              <a:rPr lang="de-DE" dirty="0" smtClean="0"/>
              <a:t>Integrated Tests</a:t>
            </a:r>
          </a:p>
          <a:p>
            <a:pPr lvl="1"/>
            <a:r>
              <a:rPr lang="de-DE" dirty="0" smtClean="0"/>
              <a:t>Unit Tests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648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Dynamic</a:t>
            </a:r>
          </a:p>
          <a:p>
            <a:pPr lvl="1"/>
            <a:r>
              <a:rPr lang="de-DE" dirty="0" smtClean="0"/>
              <a:t>Prototype</a:t>
            </a:r>
          </a:p>
          <a:p>
            <a:pPr lvl="1"/>
            <a:r>
              <a:rPr lang="de-DE" dirty="0" smtClean="0"/>
              <a:t>Simple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7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b="1" dirty="0" err="1" smtClean="0"/>
              <a:t>Assume</a:t>
            </a:r>
            <a:r>
              <a:rPr lang="de-DE" b="1" dirty="0" smtClean="0"/>
              <a:t>-</a:t>
            </a:r>
            <a:r>
              <a:rPr lang="de-DE" b="1" dirty="0" err="1" smtClean="0"/>
              <a:t>Verify</a:t>
            </a:r>
            <a:r>
              <a:rPr lang="de-DE" b="1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grpSp>
        <p:nvGrpSpPr>
          <p:cNvPr id="3" name="Gruppieren 70"/>
          <p:cNvGrpSpPr/>
          <p:nvPr/>
        </p:nvGrpSpPr>
        <p:grpSpPr>
          <a:xfrm>
            <a:off x="2763688" y="1545636"/>
            <a:ext cx="486054" cy="972108"/>
            <a:chOff x="3324601" y="2852936"/>
            <a:chExt cx="648072" cy="1728192"/>
          </a:xfrm>
        </p:grpSpPr>
        <p:grpSp>
          <p:nvGrpSpPr>
            <p:cNvPr id="4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5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3" name="Ellipse 12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1" name="Herz 10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Herz 11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" name="Ellipse 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3956655" y="13296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10" name="Gruppieren 72"/>
          <p:cNvGrpSpPr/>
          <p:nvPr/>
        </p:nvGrpSpPr>
        <p:grpSpPr>
          <a:xfrm>
            <a:off x="5831200" y="3273828"/>
            <a:ext cx="486054" cy="1134126"/>
            <a:chOff x="5652120" y="2708920"/>
            <a:chExt cx="648072" cy="2016224"/>
          </a:xfrm>
        </p:grpSpPr>
        <p:grpSp>
          <p:nvGrpSpPr>
            <p:cNvPr id="20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21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Flussdiagramm: Magnetplattenspeicher 2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72"/>
          <p:cNvGrpSpPr/>
          <p:nvPr/>
        </p:nvGrpSpPr>
        <p:grpSpPr>
          <a:xfrm>
            <a:off x="5797708" y="1383618"/>
            <a:ext cx="486054" cy="1134126"/>
            <a:chOff x="5652120" y="2708920"/>
            <a:chExt cx="648072" cy="2016224"/>
          </a:xfrm>
        </p:grpSpPr>
        <p:grpSp>
          <p:nvGrpSpPr>
            <p:cNvPr id="31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32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36" name="Ellipse 3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5" name="Flussdiagramm: Magnetplattenspeicher 34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Rechteck 32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5451248" y="1113588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testdouble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2555776" y="1221600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1475656" y="1700510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pic>
        <p:nvPicPr>
          <p:cNvPr id="65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2571751"/>
            <a:ext cx="752694" cy="373712"/>
          </a:xfrm>
          <a:prstGeom prst="rect">
            <a:avLst/>
          </a:prstGeom>
          <a:noFill/>
        </p:spPr>
      </p:pic>
      <p:sp>
        <p:nvSpPr>
          <p:cNvPr id="67" name="Nach unten gekrümmter Pfeil 66"/>
          <p:cNvSpPr/>
          <p:nvPr/>
        </p:nvSpPr>
        <p:spPr>
          <a:xfrm>
            <a:off x="3435023" y="1707654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Nach unten gekrümmter Pfeil 67"/>
          <p:cNvSpPr/>
          <p:nvPr/>
        </p:nvSpPr>
        <p:spPr>
          <a:xfrm rot="10800000">
            <a:off x="3363015" y="2193708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956655" y="315884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5774433" y="2996829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0" name="Rechteck 79"/>
          <p:cNvSpPr/>
          <p:nvPr/>
        </p:nvSpPr>
        <p:spPr>
          <a:xfrm>
            <a:off x="2411760" y="3560136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chef</a:t>
            </a:r>
            <a:endParaRPr lang="de-DE" dirty="0"/>
          </a:p>
        </p:txBody>
      </p:sp>
      <p:pic>
        <p:nvPicPr>
          <p:cNvPr id="81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4358278"/>
            <a:ext cx="752694" cy="373712"/>
          </a:xfrm>
          <a:prstGeom prst="rect">
            <a:avLst/>
          </a:prstGeom>
          <a:noFill/>
        </p:spPr>
      </p:pic>
      <p:sp>
        <p:nvSpPr>
          <p:cNvPr id="82" name="Nach unten gekrümmter Pfeil 81"/>
          <p:cNvSpPr/>
          <p:nvPr/>
        </p:nvSpPr>
        <p:spPr>
          <a:xfrm>
            <a:off x="3448472" y="3489851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Nach unten gekrümmter Pfeil 82"/>
          <p:cNvSpPr/>
          <p:nvPr/>
        </p:nvSpPr>
        <p:spPr>
          <a:xfrm rot="10800000">
            <a:off x="3376464" y="3975905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187231" y="3723878"/>
            <a:ext cx="7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Verify</a:t>
            </a:r>
            <a:endParaRPr lang="de-DE" dirty="0" smtClean="0"/>
          </a:p>
        </p:txBody>
      </p:sp>
      <p:sp>
        <p:nvSpPr>
          <p:cNvPr id="85" name="Rechteck 84"/>
          <p:cNvSpPr/>
          <p:nvPr/>
        </p:nvSpPr>
        <p:spPr>
          <a:xfrm>
            <a:off x="4067263" y="1923678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Assume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9" grpId="0"/>
      <p:bldP spid="80" grpId="0" animBg="1"/>
      <p:bldP spid="82" grpId="0" animBg="1"/>
      <p:bldP spid="83" grpId="0" animBg="1"/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4304" y="1599641"/>
            <a:ext cx="4124080" cy="3374247"/>
          </a:xfrm>
          <a:prstGeom prst="rect">
            <a:avLst/>
          </a:prstGeom>
          <a:noFill/>
        </p:spPr>
      </p:pic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349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Record</a:t>
            </a:r>
            <a:r>
              <a:rPr lang="de-DE" dirty="0" smtClean="0"/>
              <a:t>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683568" y="1869672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83568" y="224771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83568" y="262575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83568" y="397590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83568" y="332783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>
            <a:off x="1907704" y="2841780"/>
            <a:ext cx="360040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2411760" y="181566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411760" y="370587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2571750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294979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2783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19370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411760" y="408391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25606"/>
          </a:xfrm>
        </p:spPr>
        <p:txBody>
          <a:bodyPr>
            <a:normAutofit/>
          </a:bodyPr>
          <a:lstStyle/>
          <a:p>
            <a:r>
              <a:rPr lang="de-DE" dirty="0" smtClean="0"/>
              <a:t>Match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?</a:t>
            </a:r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?</a:t>
            </a:r>
          </a:p>
          <a:p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19" name="Pfeil nach rechts 18"/>
          <p:cNvSpPr/>
          <p:nvPr/>
        </p:nvSpPr>
        <p:spPr>
          <a:xfrm>
            <a:off x="5076056" y="3273828"/>
            <a:ext cx="936104" cy="3240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475656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19872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419872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1475656" y="381388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1475656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419872" y="343584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cxnSp>
        <p:nvCxnSpPr>
          <p:cNvPr id="23" name="Gerade Verbindung mit Pfeil 22"/>
          <p:cNvCxnSpPr>
            <a:stCxn id="13" idx="3"/>
            <a:endCxn id="14" idx="1"/>
          </p:cNvCxnSpPr>
          <p:nvPr/>
        </p:nvCxnSpPr>
        <p:spPr>
          <a:xfrm>
            <a:off x="2483768" y="2814777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1" idx="1"/>
          </p:cNvCxnSpPr>
          <p:nvPr/>
        </p:nvCxnSpPr>
        <p:spPr>
          <a:xfrm>
            <a:off x="2483768" y="3192819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7" idx="3"/>
            <a:endCxn id="16" idx="1"/>
          </p:cNvCxnSpPr>
          <p:nvPr/>
        </p:nvCxnSpPr>
        <p:spPr>
          <a:xfrm flipV="1">
            <a:off x="2483768" y="2814777"/>
            <a:ext cx="936104" cy="1134126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6588224" y="289578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588224" y="365187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9" name="Abgerundetes Rechteck 38"/>
          <p:cNvSpPr/>
          <p:nvPr/>
        </p:nvSpPr>
        <p:spPr>
          <a:xfrm>
            <a:off x="6588224" y="327382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6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8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b="1" dirty="0" err="1" smtClean="0"/>
              <a:t>Chadojs</a:t>
            </a:r>
            <a:endParaRPr lang="de-DE" b="1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3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Abgerundete rechteckige Legende 56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7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sp>
        <p:nvSpPr>
          <p:cNvPr id="47" name="Abgerundete rechteckige Legende 46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3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7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cxnSp>
        <p:nvCxnSpPr>
          <p:cNvPr id="50" name="Gerade Verbindung mit Pfeil 49"/>
          <p:cNvCxnSpPr/>
          <p:nvPr/>
        </p:nvCxnSpPr>
        <p:spPr>
          <a:xfrm>
            <a:off x="1763688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21196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37220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637220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421196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1763688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547664" y="2324007"/>
            <a:ext cx="14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6372201" y="311181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ingredients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300192" y="2317038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ingredients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161967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4355976" y="23240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„142“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13995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8" name="Abgerundete rechteckige Legende 77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79" name="Abgerundete rechteckige Legende 78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80" name="Abgerundete rechteckige Legende 7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0730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Summary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high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coverage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isolated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interaction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units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should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too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pairwise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integration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assume-verify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with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chado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77875" y="4462463"/>
            <a:ext cx="718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blog.thecodewhisperer.com</a:t>
            </a:r>
            <a:r>
              <a:rPr lang="de-DE" dirty="0"/>
              <a:t>/</a:t>
            </a:r>
            <a:r>
              <a:rPr lang="de-DE" dirty="0" err="1"/>
              <a:t>permalink</a:t>
            </a:r>
            <a:r>
              <a:rPr lang="de-DE" dirty="0"/>
              <a:t>/</a:t>
            </a:r>
            <a:r>
              <a:rPr lang="de-DE" dirty="0" err="1"/>
              <a:t>integrated</a:t>
            </a:r>
            <a:r>
              <a:rPr lang="de-DE" dirty="0"/>
              <a:t>-tests-</a:t>
            </a:r>
            <a:r>
              <a:rPr lang="de-DE" dirty="0" err="1"/>
              <a:t>are</a:t>
            </a:r>
            <a:r>
              <a:rPr lang="de-DE" dirty="0"/>
              <a:t>-a-</a:t>
            </a:r>
            <a:r>
              <a:rPr lang="de-DE" dirty="0" err="1"/>
              <a:t>scam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563638"/>
            <a:ext cx="2031746" cy="203174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1563638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/>
              <a:t>„Integrated </a:t>
            </a:r>
            <a:r>
              <a:rPr lang="de-DE" sz="2400" b="1" dirty="0" err="1"/>
              <a:t>tests</a:t>
            </a:r>
            <a:r>
              <a:rPr lang="de-DE" sz="2400" b="1" dirty="0"/>
              <a:t> </a:t>
            </a:r>
            <a:r>
              <a:rPr lang="de-DE" sz="2400" b="1" dirty="0" err="1"/>
              <a:t>are</a:t>
            </a:r>
            <a:r>
              <a:rPr lang="de-DE" sz="2400" b="1" dirty="0"/>
              <a:t> a </a:t>
            </a:r>
            <a:r>
              <a:rPr lang="de-DE" sz="2400" b="1" dirty="0" err="1"/>
              <a:t>scam</a:t>
            </a:r>
            <a:r>
              <a:rPr lang="de-DE" sz="2400" b="1" dirty="0"/>
              <a:t>—a </a:t>
            </a:r>
            <a:r>
              <a:rPr lang="de-DE" sz="2400" b="1" dirty="0" err="1"/>
              <a:t>self-replicating</a:t>
            </a:r>
            <a:r>
              <a:rPr lang="de-DE" sz="2400" b="1" dirty="0"/>
              <a:t> </a:t>
            </a:r>
            <a:r>
              <a:rPr lang="de-DE" sz="2400" b="1" dirty="0" err="1"/>
              <a:t>virus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threatens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infect</a:t>
            </a:r>
            <a:r>
              <a:rPr lang="de-DE" sz="2400" b="1" dirty="0"/>
              <a:t>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code</a:t>
            </a:r>
            <a:r>
              <a:rPr lang="de-DE" sz="2400" b="1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,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project</a:t>
            </a:r>
            <a:r>
              <a:rPr lang="de-DE" sz="2400" b="1" dirty="0"/>
              <a:t>,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team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endless</a:t>
            </a:r>
            <a:r>
              <a:rPr lang="de-DE" sz="2400" b="1" dirty="0"/>
              <a:t> </a:t>
            </a:r>
            <a:r>
              <a:rPr lang="de-DE" sz="2400" b="1" dirty="0" err="1"/>
              <a:t>pain</a:t>
            </a:r>
            <a:r>
              <a:rPr lang="de-DE" sz="2400" b="1" dirty="0"/>
              <a:t>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suffering</a:t>
            </a:r>
            <a:r>
              <a:rPr lang="de-DE" sz="2400" b="1" dirty="0" smtClean="0"/>
              <a:t>.“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26023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7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Chadojs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700" dirty="0" smtClean="0">
                <a:hlinkClick r:id="rId2"/>
              </a:rPr>
              <a:t>https://github.com/robindanzinger/chadojs</a:t>
            </a:r>
            <a:endParaRPr lang="en-US" sz="800" dirty="0" smtClean="0"/>
          </a:p>
          <a:p>
            <a:r>
              <a:rPr lang="en-US" dirty="0" err="1" smtClean="0"/>
              <a:t>J.B.Rainsberger</a:t>
            </a:r>
            <a:r>
              <a:rPr lang="en-US" dirty="0" smtClean="0"/>
              <a:t>: Integrated tests are a scam: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>
                <a:hlinkClick r:id="rId3"/>
              </a:rPr>
              <a:t>http://blog.thecodewhisperer.com</a:t>
            </a:r>
            <a:r>
              <a:rPr lang="en-US" sz="1600" dirty="0" smtClean="0">
                <a:hlinkClick r:id="rId3"/>
              </a:rPr>
              <a:t>/permalink/</a:t>
            </a:r>
            <a:r>
              <a:rPr lang="en-US" sz="1600" dirty="0" smtClean="0">
                <a:hlinkClick r:id="rId3"/>
              </a:rPr>
              <a:t>integrated-tests-are-a-scam</a:t>
            </a:r>
            <a:endParaRPr lang="de-DE" dirty="0" smtClean="0"/>
          </a:p>
          <a:p>
            <a:r>
              <a:rPr lang="de-DE" dirty="0" err="1" smtClean="0"/>
              <a:t>bogus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ruby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https://github.com/psyho/bogus</a:t>
            </a:r>
            <a:r>
              <a:rPr lang="de-DE" sz="1600" dirty="0" smtClean="0"/>
              <a:t> </a:t>
            </a:r>
            <a:endParaRPr lang="de-DE" sz="1200" dirty="0" smtClean="0"/>
          </a:p>
          <a:p>
            <a:r>
              <a:rPr lang="de-DE" dirty="0" err="1" smtClean="0"/>
              <a:t>midje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5"/>
              </a:rPr>
              <a:t>https://github.com/marick/Midje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12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427734"/>
            <a:ext cx="1008111" cy="667086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1403648" y="259323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https://pixabay.com/de/fr%C3%BChling-hintergrund-gr%C3%BCn-gras-315247/</a:t>
            </a:r>
            <a:endParaRPr lang="de-DE" sz="1600" dirty="0"/>
          </a:p>
        </p:txBody>
      </p:sp>
      <p:pic>
        <p:nvPicPr>
          <p:cNvPr id="14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79790"/>
            <a:ext cx="1008112" cy="671880"/>
          </a:xfrm>
          <a:prstGeom prst="rect">
            <a:avLst/>
          </a:prstGeom>
          <a:noFill/>
        </p:spPr>
      </p:pic>
      <p:pic>
        <p:nvPicPr>
          <p:cNvPr id="15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24417"/>
            <a:ext cx="1013582" cy="675525"/>
          </a:xfrm>
          <a:prstGeom prst="rect">
            <a:avLst/>
          </a:prstGeom>
          <a:noFill/>
        </p:spPr>
      </p:pic>
      <p:sp>
        <p:nvSpPr>
          <p:cNvPr id="16" name="Rechteck 15"/>
          <p:cNvSpPr/>
          <p:nvPr/>
        </p:nvSpPr>
        <p:spPr>
          <a:xfrm>
            <a:off x="1403648" y="1297092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https://pixabay.com/de/teekanne-trinken-pokal-getr%C3%A4nke-516024/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1403648" y="379588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https://pixabay.com/de/tee-bauernhaus-hand-frisch-623796/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3074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97" y="2436492"/>
            <a:ext cx="627611" cy="814647"/>
          </a:xfrm>
          <a:prstGeom prst="rect">
            <a:avLst/>
          </a:prstGeom>
          <a:noFill/>
        </p:spPr>
      </p:pic>
      <p:pic>
        <p:nvPicPr>
          <p:cNvPr id="3075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779115"/>
            <a:ext cx="960120" cy="71905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1220650" y="2358628"/>
            <a:ext cx="78843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„Monk in Tashilhunpo3“ von Antoine </a:t>
            </a:r>
            <a:r>
              <a:rPr lang="de-DE" sz="1600" dirty="0" err="1" smtClean="0"/>
              <a:t>Taveneaux</a:t>
            </a:r>
            <a:r>
              <a:rPr lang="de-DE" sz="1600" dirty="0" smtClean="0"/>
              <a:t> - Eigenes Werk.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https://commons.wikimedia.org/wiki/File:Monk_in_Tashilhunpo3.jpg#/media/File:Monk_in_Tashilhunpo3.jpg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1220650" y="3684969"/>
            <a:ext cx="7812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Teahouse</a:t>
            </a:r>
            <a:r>
              <a:rPr lang="de-DE" sz="1600" dirty="0" smtClean="0"/>
              <a:t>-Nanjing“ von </a:t>
            </a:r>
            <a:r>
              <a:rPr lang="de-DE" sz="1600" dirty="0" err="1" smtClean="0"/>
              <a:t>Gisling</a:t>
            </a:r>
            <a:r>
              <a:rPr lang="de-DE" sz="1600" dirty="0" smtClean="0"/>
              <a:t> - Eigenes Werk. Lizenziert unter CC BY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https://commons.wikimedia.org/wiki/File:Teahouse-Nanjing.jpg#/media/File:Teahouse-Nanjing.jpg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220650" y="1236697"/>
            <a:ext cx="7743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Chapei</a:t>
            </a:r>
            <a:r>
              <a:rPr lang="de-DE" sz="1600" dirty="0" smtClean="0"/>
              <a:t>“ von Original </a:t>
            </a:r>
            <a:r>
              <a:rPr lang="de-DE" sz="1600" dirty="0" err="1" smtClean="0"/>
              <a:t>uploader</a:t>
            </a:r>
            <a:r>
              <a:rPr lang="de-DE" sz="1600" dirty="0" smtClean="0"/>
              <a:t> was </a:t>
            </a:r>
            <a:r>
              <a:rPr lang="de-DE" sz="1600" dirty="0" err="1" smtClean="0"/>
              <a:t>Commonsenses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 - </a:t>
            </a:r>
            <a:r>
              <a:rPr lang="de-DE" sz="1600" dirty="0" err="1" smtClean="0"/>
              <a:t>Originally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; </a:t>
            </a:r>
            <a:r>
              <a:rPr lang="de-DE" sz="1600" dirty="0" err="1" smtClean="0"/>
              <a:t>description</a:t>
            </a:r>
            <a:r>
              <a:rPr lang="de-DE" sz="1600" dirty="0" smtClean="0"/>
              <a:t> </a:t>
            </a:r>
            <a:r>
              <a:rPr lang="de-DE" sz="1600" dirty="0" err="1" smtClean="0"/>
              <a:t>page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/was </a:t>
            </a:r>
            <a:r>
              <a:rPr lang="de-DE" sz="1600" dirty="0" err="1" smtClean="0"/>
              <a:t>here</a:t>
            </a:r>
            <a:r>
              <a:rPr lang="de-DE" sz="1600" dirty="0" smtClean="0"/>
              <a:t>..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https://commons.wikimedia.org/wiki/File:Chapei.jpg#/media/File:Chapei.jpg</a:t>
            </a:r>
            <a:endParaRPr lang="de-DE" sz="1600" dirty="0"/>
          </a:p>
        </p:txBody>
      </p:sp>
      <p:pic>
        <p:nvPicPr>
          <p:cNvPr id="16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75606"/>
            <a:ext cx="936104" cy="701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220650" y="134761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https://pixabay.com/get/ef3cb0082afd1c22d2524518a33219c8b66ae3d11fb2134590f3c279/teapot-691729_1280.jpg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1220650" y="2283718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Revox-reel-to-reel</a:t>
            </a:r>
            <a:r>
              <a:rPr lang="de-DE" sz="1600" dirty="0" smtClean="0"/>
              <a:t>“ von User Iain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en:Wikipedia</a:t>
            </a:r>
            <a:r>
              <a:rPr lang="de-DE" sz="1600" dirty="0" smtClean="0"/>
              <a:t>, 06:55, 16 June 2006 (UTC) - </a:t>
            </a:r>
            <a:r>
              <a:rPr lang="de-DE" sz="1600" dirty="0" err="1" smtClean="0"/>
              <a:t>My</a:t>
            </a:r>
            <a:r>
              <a:rPr lang="de-DE" sz="1600" dirty="0" smtClean="0"/>
              <a:t> Original </a:t>
            </a:r>
            <a:r>
              <a:rPr lang="de-DE" sz="1600" dirty="0" err="1" smtClean="0"/>
              <a:t>Photo</a:t>
            </a:r>
            <a:r>
              <a:rPr lang="de-DE" sz="1600" dirty="0" smtClean="0"/>
              <a:t>. Lizenziert unter Gemeinfrei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https://commons.wikimedia.org/wiki/File:Revox-reel-to-reel.JPG#/media/File:Revox-reel-to-reel.JPG</a:t>
            </a:r>
            <a:endParaRPr lang="de-DE" sz="1600" dirty="0"/>
          </a:p>
        </p:txBody>
      </p:sp>
      <p:pic>
        <p:nvPicPr>
          <p:cNvPr id="10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45736"/>
            <a:ext cx="864096" cy="706988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1220650" y="3597864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„Optische </a:t>
            </a:r>
            <a:r>
              <a:rPr lang="de-DE" sz="1600" dirty="0" err="1" smtClean="0"/>
              <a:t>illusion</a:t>
            </a:r>
            <a:r>
              <a:rPr lang="de-DE" sz="1600" dirty="0" smtClean="0"/>
              <a:t> piano“ von ​German </a:t>
            </a:r>
            <a:r>
              <a:rPr lang="de-DE" sz="1600" dirty="0" err="1" smtClean="0"/>
              <a:t>Wikipedia</a:t>
            </a:r>
            <a:r>
              <a:rPr lang="de-DE" sz="1600" dirty="0" smtClean="0"/>
              <a:t> Benutzer Roger. Lizenziert unter GFDL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https://commons.wikimedia.org/wiki/File:Optische_illusion_piano.jpg#/media/File:Optische_illusion_piano.jpg</a:t>
            </a:r>
            <a:endParaRPr lang="de-DE" sz="1600" dirty="0"/>
          </a:p>
        </p:txBody>
      </p:sp>
      <p:pic>
        <p:nvPicPr>
          <p:cNvPr id="13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3759882"/>
            <a:ext cx="874383" cy="612068"/>
          </a:xfrm>
          <a:prstGeom prst="rect">
            <a:avLst/>
          </a:prstGeom>
          <a:noFill/>
        </p:spPr>
      </p:pic>
      <p:pic>
        <p:nvPicPr>
          <p:cNvPr id="11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47614"/>
            <a:ext cx="863546" cy="57547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7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69542"/>
            <a:ext cx="9144000" cy="60936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hteck 6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605772" y="1528212"/>
            <a:ext cx="59965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 smtClean="0"/>
              <a:t>Integrated </a:t>
            </a:r>
            <a:r>
              <a:rPr lang="de-DE" sz="5400" b="1" dirty="0" err="1" smtClean="0"/>
              <a:t>tests</a:t>
            </a:r>
            <a:endParaRPr lang="de-DE" sz="5400" b="1" dirty="0" smtClean="0"/>
          </a:p>
          <a:p>
            <a:pPr algn="ctr"/>
            <a:r>
              <a:rPr lang="de-DE" sz="5400" b="1" dirty="0" smtClean="0"/>
              <a:t> </a:t>
            </a:r>
            <a:r>
              <a:rPr lang="de-DE" sz="5400" b="1" dirty="0" err="1" smtClean="0"/>
              <a:t>are</a:t>
            </a:r>
            <a:r>
              <a:rPr lang="de-DE" sz="5400" b="1" dirty="0" smtClean="0"/>
              <a:t> not </a:t>
            </a:r>
            <a:r>
              <a:rPr lang="de-DE" sz="5400" b="1" dirty="0" err="1" smtClean="0"/>
              <a:t>the</a:t>
            </a:r>
            <a:r>
              <a:rPr lang="de-DE" sz="5400" b="1" dirty="0" smtClean="0"/>
              <a:t> same </a:t>
            </a:r>
            <a:r>
              <a:rPr lang="de-DE" sz="5400" b="1" dirty="0" err="1" smtClean="0"/>
              <a:t>as</a:t>
            </a:r>
            <a:r>
              <a:rPr lang="de-DE" sz="5400" b="1" dirty="0" smtClean="0"/>
              <a:t> </a:t>
            </a:r>
          </a:p>
          <a:p>
            <a:pPr algn="ctr"/>
            <a:r>
              <a:rPr lang="de-DE" sz="5400" b="1" dirty="0" err="1" smtClean="0"/>
              <a:t>integration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tests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Outside-In „London School“ (2009)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2057" y="1047750"/>
            <a:ext cx="2438095" cy="324063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77532" y="4515966"/>
            <a:ext cx="500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www.growing-object-oriented-software.com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66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  <p:pic>
        <p:nvPicPr>
          <p:cNvPr id="1026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09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7584" y="1367935"/>
            <a:ext cx="73448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err="1" smtClean="0">
                <a:solidFill>
                  <a:schemeClr val="bg1"/>
                </a:solidFill>
                <a:latin typeface="Constantia" pitchFamily="18" charset="0"/>
              </a:rPr>
              <a:t>Mititei</a:t>
            </a:r>
            <a:endParaRPr lang="de-DE" sz="28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r"/>
            <a:r>
              <a:rPr lang="de-DE" sz="3200" dirty="0" err="1" smtClean="0">
                <a:solidFill>
                  <a:schemeClr val="bg1"/>
                </a:solidFill>
              </a:rPr>
              <a:t>is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much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more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wholesome</a:t>
            </a:r>
            <a:r>
              <a:rPr lang="de-DE" sz="32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if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you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replace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it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right</a:t>
            </a:r>
            <a:r>
              <a:rPr lang="de-DE" sz="4800" i="1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before</a:t>
            </a:r>
            <a:r>
              <a:rPr lang="de-DE" sz="4400" i="1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serving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                                                                 </a:t>
            </a:r>
            <a:r>
              <a:rPr lang="de-DE" sz="2400" dirty="0" err="1" smtClean="0">
                <a:solidFill>
                  <a:schemeClr val="bg1"/>
                </a:solidFill>
              </a:rPr>
              <a:t>with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4400" b="1" dirty="0" err="1" smtClean="0">
                <a:solidFill>
                  <a:schemeClr val="bg1"/>
                </a:solidFill>
                <a:latin typeface="Bernard MT Condensed" pitchFamily="18" charset="0"/>
              </a:rPr>
              <a:t>spinach</a:t>
            </a:r>
            <a:r>
              <a:rPr lang="de-DE" sz="2800" dirty="0" smtClean="0">
                <a:solidFill>
                  <a:schemeClr val="bg1"/>
                </a:solidFill>
              </a:rPr>
              <a:t>.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09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1437624"/>
            <a:ext cx="6840760" cy="2962424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dynamic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language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create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change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functions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first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class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pPr>
              <a:buFont typeface="Symbol"/>
              <a:buChar char="Þ"/>
            </a:pP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powerful, </a:t>
            </a:r>
            <a:b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but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can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be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error-prone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280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09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1454</Words>
  <Application>Microsoft Macintosh PowerPoint</Application>
  <PresentationFormat>Bildschirmpräsentation (16:9)</PresentationFormat>
  <Paragraphs>323</Paragraphs>
  <Slides>45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Larissa-Design</vt:lpstr>
      <vt:lpstr>Who is testing the mocks?</vt:lpstr>
      <vt:lpstr>agenda</vt:lpstr>
      <vt:lpstr>Motivation</vt:lpstr>
      <vt:lpstr>Integrated Tests are a Scam (2010)</vt:lpstr>
      <vt:lpstr>Integrated Tests are a Scam (2010)</vt:lpstr>
      <vt:lpstr>Outside-In „London School“ (2009)</vt:lpstr>
      <vt:lpstr>Idiosyncrasies of Javascript</vt:lpstr>
      <vt:lpstr>Idiosyncrasies of Javascript</vt:lpstr>
      <vt:lpstr>Idiosyncrasies of Javascript</vt:lpstr>
      <vt:lpstr>Back to now</vt:lpstr>
      <vt:lpstr>agenda</vt:lpstr>
      <vt:lpstr> Test Doubles</vt:lpstr>
      <vt:lpstr> SUT (KlassA)</vt:lpstr>
      <vt:lpstr> Stub</vt:lpstr>
      <vt:lpstr> Stub</vt:lpstr>
      <vt:lpstr> Fake Object</vt:lpstr>
      <vt:lpstr> Fake Object</vt:lpstr>
      <vt:lpstr> Spy</vt:lpstr>
      <vt:lpstr> Spy</vt:lpstr>
      <vt:lpstr> Mock</vt:lpstr>
      <vt:lpstr> Mock</vt:lpstr>
      <vt:lpstr> Test Doubles</vt:lpstr>
      <vt:lpstr> Useless Test</vt:lpstr>
      <vt:lpstr>Test Doubles</vt:lpstr>
      <vt:lpstr>Test Doubles</vt:lpstr>
      <vt:lpstr>Test Doubles</vt:lpstr>
      <vt:lpstr>Test Doubles</vt:lpstr>
      <vt:lpstr>to mock = to mimic</vt:lpstr>
      <vt:lpstr>PowerPoint-Präsentation</vt:lpstr>
      <vt:lpstr>agenda</vt:lpstr>
      <vt:lpstr>Assume-Verify-Approach</vt:lpstr>
      <vt:lpstr>Assume-Verify-Approach</vt:lpstr>
      <vt:lpstr>Assume-Verify-Approach</vt:lpstr>
      <vt:lpstr>agenda</vt:lpstr>
      <vt:lpstr>PowerPoint-Präsentation</vt:lpstr>
      <vt:lpstr>Restaurant simulation</vt:lpstr>
      <vt:lpstr>Restaurant simulation</vt:lpstr>
      <vt:lpstr>PowerPoint-Präsentation</vt:lpstr>
      <vt:lpstr>Summary</vt:lpstr>
      <vt:lpstr>PowerPoint-Präsentation</vt:lpstr>
      <vt:lpstr>Links</vt:lpstr>
      <vt:lpstr>Sources</vt:lpstr>
      <vt:lpstr>Sources</vt:lpstr>
      <vt:lpstr>Sources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simulation with chadojs</dc:title>
  <dc:creator>Robin Danzinger</dc:creator>
  <cp:lastModifiedBy>Andreas Leidig</cp:lastModifiedBy>
  <cp:revision>321</cp:revision>
  <dcterms:created xsi:type="dcterms:W3CDTF">2015-05-14T13:13:34Z</dcterms:created>
  <dcterms:modified xsi:type="dcterms:W3CDTF">2016-05-17T17:43:40Z</dcterms:modified>
</cp:coreProperties>
</file>