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5" r:id="rId4"/>
    <p:sldId id="287" r:id="rId5"/>
    <p:sldId id="298" r:id="rId6"/>
    <p:sldId id="291" r:id="rId7"/>
    <p:sldId id="294" r:id="rId8"/>
    <p:sldId id="297" r:id="rId9"/>
    <p:sldId id="305" r:id="rId10"/>
    <p:sldId id="264" r:id="rId11"/>
    <p:sldId id="265" r:id="rId12"/>
    <p:sldId id="266" r:id="rId13"/>
    <p:sldId id="268" r:id="rId14"/>
    <p:sldId id="270" r:id="rId15"/>
    <p:sldId id="271" r:id="rId16"/>
    <p:sldId id="272" r:id="rId17"/>
    <p:sldId id="273" r:id="rId18"/>
    <p:sldId id="302" r:id="rId19"/>
    <p:sldId id="300" r:id="rId20"/>
    <p:sldId id="303" r:id="rId21"/>
    <p:sldId id="280" r:id="rId22"/>
    <p:sldId id="306" r:id="rId23"/>
    <p:sldId id="283" r:id="rId24"/>
    <p:sldId id="307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FFD9"/>
    <a:srgbClr val="86868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13.06.2015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hecodewhisperer.com/blog/categories/integrated-tests-are-a-scam" TargetMode="External"/><Relationship Id="rId2" Type="http://schemas.openxmlformats.org/officeDocument/2006/relationships/hyperlink" Target="https://github.com/robindanzinger/chadoj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rick/Midje" TargetMode="External"/><Relationship Id="rId4" Type="http://schemas.openxmlformats.org/officeDocument/2006/relationships/hyperlink" Target="https://github.com/psyho/bogu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Extreme </a:t>
            </a:r>
            <a:r>
              <a:rPr lang="de-DE" dirty="0" smtClean="0"/>
              <a:t>outside-in </a:t>
            </a:r>
            <a:r>
              <a:rPr lang="de-DE" dirty="0" err="1" smtClean="0"/>
              <a:t>tdd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chadojs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assume-verify-approach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423914" y="6488668"/>
            <a:ext cx="17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Robin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Danzinger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scam</a:t>
            </a:r>
            <a:r>
              <a:rPr lang="de-DE" dirty="0" smtClean="0"/>
              <a:t>*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267744" y="1844824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lussdiagramm: Verbindungsstelle 55"/>
          <p:cNvSpPr/>
          <p:nvPr/>
        </p:nvSpPr>
        <p:spPr>
          <a:xfrm>
            <a:off x="4355976" y="1700808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/>
          <p:cNvCxnSpPr>
            <a:stCxn id="56" idx="5"/>
          </p:cNvCxnSpPr>
          <p:nvPr/>
        </p:nvCxnSpPr>
        <p:spPr>
          <a:xfrm>
            <a:off x="4601827" y="1946659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56" idx="3"/>
          </p:cNvCxnSpPr>
          <p:nvPr/>
        </p:nvCxnSpPr>
        <p:spPr>
          <a:xfrm flipH="1">
            <a:off x="3707904" y="1946659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endCxn id="77" idx="1"/>
          </p:cNvCxnSpPr>
          <p:nvPr/>
        </p:nvCxnSpPr>
        <p:spPr>
          <a:xfrm>
            <a:off x="3707905" y="2276872"/>
            <a:ext cx="69025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endCxn id="77" idx="7"/>
          </p:cNvCxnSpPr>
          <p:nvPr/>
        </p:nvCxnSpPr>
        <p:spPr>
          <a:xfrm flipH="1">
            <a:off x="4601827" y="2276872"/>
            <a:ext cx="76226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Abgerundetes Rechteck 75"/>
          <p:cNvSpPr/>
          <p:nvPr/>
        </p:nvSpPr>
        <p:spPr>
          <a:xfrm>
            <a:off x="2267744" y="2924944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lussdiagramm: Verbindungsstelle 76"/>
          <p:cNvSpPr/>
          <p:nvPr/>
        </p:nvSpPr>
        <p:spPr>
          <a:xfrm>
            <a:off x="4355976" y="2780928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Gerade Verbindung mit Pfeil 77"/>
          <p:cNvCxnSpPr>
            <a:stCxn id="77" idx="5"/>
          </p:cNvCxnSpPr>
          <p:nvPr/>
        </p:nvCxnSpPr>
        <p:spPr>
          <a:xfrm>
            <a:off x="4601827" y="3026779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77" idx="3"/>
          </p:cNvCxnSpPr>
          <p:nvPr/>
        </p:nvCxnSpPr>
        <p:spPr>
          <a:xfrm flipH="1">
            <a:off x="3707904" y="3026779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endCxn id="83" idx="1"/>
          </p:cNvCxnSpPr>
          <p:nvPr/>
        </p:nvCxnSpPr>
        <p:spPr>
          <a:xfrm>
            <a:off x="3707905" y="3356992"/>
            <a:ext cx="69025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endCxn id="83" idx="7"/>
          </p:cNvCxnSpPr>
          <p:nvPr/>
        </p:nvCxnSpPr>
        <p:spPr>
          <a:xfrm flipH="1">
            <a:off x="4601827" y="3356992"/>
            <a:ext cx="76226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Abgerundetes Rechteck 81"/>
          <p:cNvSpPr/>
          <p:nvPr/>
        </p:nvSpPr>
        <p:spPr>
          <a:xfrm>
            <a:off x="2267744" y="4005064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Flussdiagramm: Verbindungsstelle 82"/>
          <p:cNvSpPr/>
          <p:nvPr/>
        </p:nvSpPr>
        <p:spPr>
          <a:xfrm>
            <a:off x="4355976" y="3861048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 Verbindung mit Pfeil 83"/>
          <p:cNvCxnSpPr>
            <a:stCxn id="83" idx="5"/>
          </p:cNvCxnSpPr>
          <p:nvPr/>
        </p:nvCxnSpPr>
        <p:spPr>
          <a:xfrm>
            <a:off x="4601827" y="4106899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83" idx="3"/>
          </p:cNvCxnSpPr>
          <p:nvPr/>
        </p:nvCxnSpPr>
        <p:spPr>
          <a:xfrm flipH="1">
            <a:off x="3707904" y="4106899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endCxn id="89" idx="1"/>
          </p:cNvCxnSpPr>
          <p:nvPr/>
        </p:nvCxnSpPr>
        <p:spPr>
          <a:xfrm>
            <a:off x="3707905" y="4437112"/>
            <a:ext cx="690252" cy="6182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endCxn id="89" idx="7"/>
          </p:cNvCxnSpPr>
          <p:nvPr/>
        </p:nvCxnSpPr>
        <p:spPr>
          <a:xfrm flipH="1">
            <a:off x="4601827" y="4437112"/>
            <a:ext cx="762262" cy="6182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Abgerundetes Rechteck 87"/>
          <p:cNvSpPr/>
          <p:nvPr/>
        </p:nvSpPr>
        <p:spPr>
          <a:xfrm>
            <a:off x="2267744" y="5157192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Flussdiagramm: Verbindungsstelle 88"/>
          <p:cNvSpPr/>
          <p:nvPr/>
        </p:nvSpPr>
        <p:spPr>
          <a:xfrm>
            <a:off x="4355976" y="501317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Gerade Verbindung mit Pfeil 89"/>
          <p:cNvCxnSpPr>
            <a:stCxn id="89" idx="5"/>
          </p:cNvCxnSpPr>
          <p:nvPr/>
        </p:nvCxnSpPr>
        <p:spPr>
          <a:xfrm>
            <a:off x="4601827" y="5259027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89" idx="3"/>
          </p:cNvCxnSpPr>
          <p:nvPr/>
        </p:nvCxnSpPr>
        <p:spPr>
          <a:xfrm flipH="1">
            <a:off x="3707904" y="5259027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12" name="Gruppieren 111"/>
          <p:cNvGrpSpPr/>
          <p:nvPr/>
        </p:nvGrpSpPr>
        <p:grpSpPr>
          <a:xfrm>
            <a:off x="7020272" y="6104329"/>
            <a:ext cx="1030268" cy="216024"/>
            <a:chOff x="107504" y="5445224"/>
            <a:chExt cx="4464496" cy="936104"/>
          </a:xfrm>
        </p:grpSpPr>
        <p:sp>
          <p:nvSpPr>
            <p:cNvPr id="105" name="Abgerundetes Rechteck 104"/>
            <p:cNvSpPr/>
            <p:nvPr/>
          </p:nvSpPr>
          <p:spPr>
            <a:xfrm>
              <a:off x="107504" y="5589240"/>
              <a:ext cx="4464496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Flussdiagramm: Verbindungsstelle 105"/>
            <p:cNvSpPr/>
            <p:nvPr/>
          </p:nvSpPr>
          <p:spPr>
            <a:xfrm>
              <a:off x="2195736" y="5445224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0" name="Gerade Verbindung mit Pfeil 109"/>
          <p:cNvCxnSpPr/>
          <p:nvPr/>
        </p:nvCxnSpPr>
        <p:spPr>
          <a:xfrm>
            <a:off x="7092280" y="6525344"/>
            <a:ext cx="67789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8172400" y="6104329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Unit</a:t>
            </a:r>
            <a:endParaRPr lang="de-DE" dirty="0"/>
          </a:p>
        </p:txBody>
      </p:sp>
      <p:sp>
        <p:nvSpPr>
          <p:cNvPr id="115" name="Textfeld 114"/>
          <p:cNvSpPr txBox="1"/>
          <p:nvPr/>
        </p:nvSpPr>
        <p:spPr>
          <a:xfrm>
            <a:off x="7812360" y="6381328"/>
            <a:ext cx="1278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Programmfluss</a:t>
            </a:r>
            <a:endParaRPr lang="de-DE" sz="1200" dirty="0"/>
          </a:p>
        </p:txBody>
      </p:sp>
      <p:sp>
        <p:nvSpPr>
          <p:cNvPr id="116" name="Textfeld 115"/>
          <p:cNvSpPr txBox="1"/>
          <p:nvPr/>
        </p:nvSpPr>
        <p:spPr>
          <a:xfrm>
            <a:off x="107504" y="6381328"/>
            <a:ext cx="178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 </a:t>
            </a:r>
            <a:r>
              <a:rPr lang="de-DE" dirty="0" err="1" smtClean="0"/>
              <a:t>J.B.Rainsberger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scam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267744" y="1844824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lussdiagramm: Verbindungsstelle 55"/>
          <p:cNvSpPr/>
          <p:nvPr/>
        </p:nvSpPr>
        <p:spPr>
          <a:xfrm>
            <a:off x="4355976" y="1700808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/>
          <p:cNvCxnSpPr>
            <a:stCxn id="56" idx="5"/>
          </p:cNvCxnSpPr>
          <p:nvPr/>
        </p:nvCxnSpPr>
        <p:spPr>
          <a:xfrm>
            <a:off x="4601827" y="1946659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56" idx="3"/>
          </p:cNvCxnSpPr>
          <p:nvPr/>
        </p:nvCxnSpPr>
        <p:spPr>
          <a:xfrm flipH="1">
            <a:off x="3707904" y="1946659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endCxn id="77" idx="1"/>
          </p:cNvCxnSpPr>
          <p:nvPr/>
        </p:nvCxnSpPr>
        <p:spPr>
          <a:xfrm>
            <a:off x="3707905" y="2276872"/>
            <a:ext cx="69025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endCxn id="77" idx="7"/>
          </p:cNvCxnSpPr>
          <p:nvPr/>
        </p:nvCxnSpPr>
        <p:spPr>
          <a:xfrm flipH="1">
            <a:off x="4601827" y="2276872"/>
            <a:ext cx="76226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Abgerundetes Rechteck 75"/>
          <p:cNvSpPr/>
          <p:nvPr/>
        </p:nvSpPr>
        <p:spPr>
          <a:xfrm>
            <a:off x="2267744" y="2924944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lussdiagramm: Verbindungsstelle 76"/>
          <p:cNvSpPr/>
          <p:nvPr/>
        </p:nvSpPr>
        <p:spPr>
          <a:xfrm>
            <a:off x="4355976" y="2780928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Gerade Verbindung mit Pfeil 77"/>
          <p:cNvCxnSpPr>
            <a:stCxn id="77" idx="5"/>
          </p:cNvCxnSpPr>
          <p:nvPr/>
        </p:nvCxnSpPr>
        <p:spPr>
          <a:xfrm>
            <a:off x="4601827" y="3026779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77" idx="3"/>
          </p:cNvCxnSpPr>
          <p:nvPr/>
        </p:nvCxnSpPr>
        <p:spPr>
          <a:xfrm flipH="1">
            <a:off x="3707904" y="3026779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endCxn id="83" idx="1"/>
          </p:cNvCxnSpPr>
          <p:nvPr/>
        </p:nvCxnSpPr>
        <p:spPr>
          <a:xfrm>
            <a:off x="3707905" y="3356992"/>
            <a:ext cx="69025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endCxn id="83" idx="7"/>
          </p:cNvCxnSpPr>
          <p:nvPr/>
        </p:nvCxnSpPr>
        <p:spPr>
          <a:xfrm flipH="1">
            <a:off x="4601827" y="3356992"/>
            <a:ext cx="76226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Abgerundetes Rechteck 81"/>
          <p:cNvSpPr/>
          <p:nvPr/>
        </p:nvSpPr>
        <p:spPr>
          <a:xfrm>
            <a:off x="2267744" y="4005064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Flussdiagramm: Verbindungsstelle 82"/>
          <p:cNvSpPr/>
          <p:nvPr/>
        </p:nvSpPr>
        <p:spPr>
          <a:xfrm>
            <a:off x="4355976" y="3861048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 Verbindung mit Pfeil 83"/>
          <p:cNvCxnSpPr>
            <a:stCxn id="83" idx="5"/>
          </p:cNvCxnSpPr>
          <p:nvPr/>
        </p:nvCxnSpPr>
        <p:spPr>
          <a:xfrm>
            <a:off x="4601827" y="4106899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83" idx="3"/>
          </p:cNvCxnSpPr>
          <p:nvPr/>
        </p:nvCxnSpPr>
        <p:spPr>
          <a:xfrm flipH="1">
            <a:off x="3707904" y="4106899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endCxn id="89" idx="1"/>
          </p:cNvCxnSpPr>
          <p:nvPr/>
        </p:nvCxnSpPr>
        <p:spPr>
          <a:xfrm>
            <a:off x="3707905" y="4437112"/>
            <a:ext cx="690252" cy="6182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endCxn id="89" idx="7"/>
          </p:cNvCxnSpPr>
          <p:nvPr/>
        </p:nvCxnSpPr>
        <p:spPr>
          <a:xfrm flipH="1">
            <a:off x="4601827" y="4437112"/>
            <a:ext cx="762262" cy="6182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Abgerundetes Rechteck 87"/>
          <p:cNvSpPr/>
          <p:nvPr/>
        </p:nvSpPr>
        <p:spPr>
          <a:xfrm>
            <a:off x="2267744" y="5157192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Flussdiagramm: Verbindungsstelle 88"/>
          <p:cNvSpPr/>
          <p:nvPr/>
        </p:nvSpPr>
        <p:spPr>
          <a:xfrm>
            <a:off x="4355976" y="501317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Gerade Verbindung mit Pfeil 89"/>
          <p:cNvCxnSpPr>
            <a:stCxn id="89" idx="5"/>
          </p:cNvCxnSpPr>
          <p:nvPr/>
        </p:nvCxnSpPr>
        <p:spPr>
          <a:xfrm>
            <a:off x="4601827" y="5259027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89" idx="3"/>
          </p:cNvCxnSpPr>
          <p:nvPr/>
        </p:nvCxnSpPr>
        <p:spPr>
          <a:xfrm flipH="1">
            <a:off x="3707904" y="5259027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7020272" y="6104329"/>
            <a:ext cx="1030268" cy="216024"/>
            <a:chOff x="107504" y="5445224"/>
            <a:chExt cx="4464496" cy="936104"/>
          </a:xfrm>
        </p:grpSpPr>
        <p:sp>
          <p:nvSpPr>
            <p:cNvPr id="26" name="Abgerundetes Rechteck 25"/>
            <p:cNvSpPr/>
            <p:nvPr/>
          </p:nvSpPr>
          <p:spPr>
            <a:xfrm>
              <a:off x="107504" y="5589240"/>
              <a:ext cx="4464496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lussdiagramm: Verbindungsstelle 26"/>
            <p:cNvSpPr/>
            <p:nvPr/>
          </p:nvSpPr>
          <p:spPr>
            <a:xfrm>
              <a:off x="2195736" y="5445224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Gerade Verbindung mit Pfeil 27"/>
          <p:cNvCxnSpPr/>
          <p:nvPr/>
        </p:nvCxnSpPr>
        <p:spPr>
          <a:xfrm>
            <a:off x="7092280" y="6525344"/>
            <a:ext cx="67789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8172400" y="6104329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Unit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7812360" y="6381328"/>
            <a:ext cx="1278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Programmfluss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scam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267744" y="1844824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lussdiagramm: Verbindungsstelle 55"/>
          <p:cNvSpPr/>
          <p:nvPr/>
        </p:nvSpPr>
        <p:spPr>
          <a:xfrm>
            <a:off x="4355976" y="1700808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/>
          <p:cNvCxnSpPr>
            <a:stCxn id="56" idx="5"/>
          </p:cNvCxnSpPr>
          <p:nvPr/>
        </p:nvCxnSpPr>
        <p:spPr>
          <a:xfrm>
            <a:off x="4601827" y="1946659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56" idx="3"/>
          </p:cNvCxnSpPr>
          <p:nvPr/>
        </p:nvCxnSpPr>
        <p:spPr>
          <a:xfrm flipH="1">
            <a:off x="3707904" y="1946659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endCxn id="77" idx="1"/>
          </p:cNvCxnSpPr>
          <p:nvPr/>
        </p:nvCxnSpPr>
        <p:spPr>
          <a:xfrm>
            <a:off x="3707905" y="2276872"/>
            <a:ext cx="69025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endCxn id="77" idx="7"/>
          </p:cNvCxnSpPr>
          <p:nvPr/>
        </p:nvCxnSpPr>
        <p:spPr>
          <a:xfrm flipH="1">
            <a:off x="4601827" y="2276872"/>
            <a:ext cx="76226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Abgerundetes Rechteck 75"/>
          <p:cNvSpPr/>
          <p:nvPr/>
        </p:nvSpPr>
        <p:spPr>
          <a:xfrm>
            <a:off x="2267744" y="2924944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lussdiagramm: Verbindungsstelle 76"/>
          <p:cNvSpPr/>
          <p:nvPr/>
        </p:nvSpPr>
        <p:spPr>
          <a:xfrm>
            <a:off x="4355976" y="2780928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Gerade Verbindung mit Pfeil 77"/>
          <p:cNvCxnSpPr>
            <a:stCxn id="77" idx="5"/>
          </p:cNvCxnSpPr>
          <p:nvPr/>
        </p:nvCxnSpPr>
        <p:spPr>
          <a:xfrm>
            <a:off x="4601827" y="3026779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77" idx="3"/>
          </p:cNvCxnSpPr>
          <p:nvPr/>
        </p:nvCxnSpPr>
        <p:spPr>
          <a:xfrm flipH="1">
            <a:off x="3707904" y="3026779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endCxn id="83" idx="1"/>
          </p:cNvCxnSpPr>
          <p:nvPr/>
        </p:nvCxnSpPr>
        <p:spPr>
          <a:xfrm>
            <a:off x="3707905" y="3356992"/>
            <a:ext cx="69025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endCxn id="83" idx="7"/>
          </p:cNvCxnSpPr>
          <p:nvPr/>
        </p:nvCxnSpPr>
        <p:spPr>
          <a:xfrm flipH="1">
            <a:off x="4601827" y="3356992"/>
            <a:ext cx="76226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Abgerundetes Rechteck 81"/>
          <p:cNvSpPr/>
          <p:nvPr/>
        </p:nvSpPr>
        <p:spPr>
          <a:xfrm>
            <a:off x="2267744" y="4005064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Flussdiagramm: Verbindungsstelle 82"/>
          <p:cNvSpPr/>
          <p:nvPr/>
        </p:nvSpPr>
        <p:spPr>
          <a:xfrm>
            <a:off x="4355976" y="3861048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 Verbindung mit Pfeil 83"/>
          <p:cNvCxnSpPr>
            <a:stCxn id="83" idx="5"/>
          </p:cNvCxnSpPr>
          <p:nvPr/>
        </p:nvCxnSpPr>
        <p:spPr>
          <a:xfrm>
            <a:off x="4601827" y="4106899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83" idx="3"/>
          </p:cNvCxnSpPr>
          <p:nvPr/>
        </p:nvCxnSpPr>
        <p:spPr>
          <a:xfrm flipH="1">
            <a:off x="3707904" y="4106899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endCxn id="89" idx="1"/>
          </p:cNvCxnSpPr>
          <p:nvPr/>
        </p:nvCxnSpPr>
        <p:spPr>
          <a:xfrm>
            <a:off x="3707905" y="4437112"/>
            <a:ext cx="690252" cy="6182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endCxn id="89" idx="7"/>
          </p:cNvCxnSpPr>
          <p:nvPr/>
        </p:nvCxnSpPr>
        <p:spPr>
          <a:xfrm flipH="1">
            <a:off x="4601827" y="4437112"/>
            <a:ext cx="762262" cy="6182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Abgerundetes Rechteck 87"/>
          <p:cNvSpPr/>
          <p:nvPr/>
        </p:nvSpPr>
        <p:spPr>
          <a:xfrm>
            <a:off x="2267744" y="5157192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Flussdiagramm: Verbindungsstelle 88"/>
          <p:cNvSpPr/>
          <p:nvPr/>
        </p:nvSpPr>
        <p:spPr>
          <a:xfrm>
            <a:off x="4355976" y="501317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Gerade Verbindung mit Pfeil 89"/>
          <p:cNvCxnSpPr>
            <a:stCxn id="89" idx="5"/>
          </p:cNvCxnSpPr>
          <p:nvPr/>
        </p:nvCxnSpPr>
        <p:spPr>
          <a:xfrm>
            <a:off x="4601827" y="5259027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89" idx="3"/>
          </p:cNvCxnSpPr>
          <p:nvPr/>
        </p:nvCxnSpPr>
        <p:spPr>
          <a:xfrm flipH="1">
            <a:off x="3707904" y="5259027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7020272" y="6104329"/>
            <a:ext cx="1030268" cy="216024"/>
            <a:chOff x="107504" y="5445224"/>
            <a:chExt cx="4464496" cy="936104"/>
          </a:xfrm>
        </p:grpSpPr>
        <p:sp>
          <p:nvSpPr>
            <p:cNvPr id="26" name="Abgerundetes Rechteck 25"/>
            <p:cNvSpPr/>
            <p:nvPr/>
          </p:nvSpPr>
          <p:spPr>
            <a:xfrm>
              <a:off x="107504" y="5589240"/>
              <a:ext cx="4464496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lussdiagramm: Verbindungsstelle 26"/>
            <p:cNvSpPr/>
            <p:nvPr/>
          </p:nvSpPr>
          <p:spPr>
            <a:xfrm>
              <a:off x="2195736" y="5445224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Gerade Verbindung mit Pfeil 27"/>
          <p:cNvCxnSpPr/>
          <p:nvPr/>
        </p:nvCxnSpPr>
        <p:spPr>
          <a:xfrm>
            <a:off x="7092280" y="6525344"/>
            <a:ext cx="67789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8172400" y="6104329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Unit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7812360" y="6381328"/>
            <a:ext cx="1278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Programmfluss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scam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267744" y="1844824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lussdiagramm: Verbindungsstelle 55"/>
          <p:cNvSpPr/>
          <p:nvPr/>
        </p:nvSpPr>
        <p:spPr>
          <a:xfrm>
            <a:off x="4355976" y="1700808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/>
          <p:cNvCxnSpPr>
            <a:stCxn id="56" idx="5"/>
          </p:cNvCxnSpPr>
          <p:nvPr/>
        </p:nvCxnSpPr>
        <p:spPr>
          <a:xfrm>
            <a:off x="4601827" y="1946659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56" idx="3"/>
          </p:cNvCxnSpPr>
          <p:nvPr/>
        </p:nvCxnSpPr>
        <p:spPr>
          <a:xfrm flipH="1">
            <a:off x="3707904" y="1946659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endCxn id="77" idx="1"/>
          </p:cNvCxnSpPr>
          <p:nvPr/>
        </p:nvCxnSpPr>
        <p:spPr>
          <a:xfrm>
            <a:off x="3707905" y="2276872"/>
            <a:ext cx="69025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endCxn id="77" idx="7"/>
          </p:cNvCxnSpPr>
          <p:nvPr/>
        </p:nvCxnSpPr>
        <p:spPr>
          <a:xfrm flipH="1">
            <a:off x="4601827" y="2276872"/>
            <a:ext cx="76226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Abgerundetes Rechteck 75"/>
          <p:cNvSpPr/>
          <p:nvPr/>
        </p:nvSpPr>
        <p:spPr>
          <a:xfrm>
            <a:off x="2267744" y="2924944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lussdiagramm: Verbindungsstelle 76"/>
          <p:cNvSpPr/>
          <p:nvPr/>
        </p:nvSpPr>
        <p:spPr>
          <a:xfrm>
            <a:off x="4355976" y="2780928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Gerade Verbindung mit Pfeil 77"/>
          <p:cNvCxnSpPr>
            <a:stCxn id="77" idx="5"/>
          </p:cNvCxnSpPr>
          <p:nvPr/>
        </p:nvCxnSpPr>
        <p:spPr>
          <a:xfrm>
            <a:off x="4601827" y="3026779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77" idx="3"/>
          </p:cNvCxnSpPr>
          <p:nvPr/>
        </p:nvCxnSpPr>
        <p:spPr>
          <a:xfrm flipH="1">
            <a:off x="3707904" y="3026779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endCxn id="83" idx="1"/>
          </p:cNvCxnSpPr>
          <p:nvPr/>
        </p:nvCxnSpPr>
        <p:spPr>
          <a:xfrm>
            <a:off x="3707905" y="3356992"/>
            <a:ext cx="69025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endCxn id="83" idx="7"/>
          </p:cNvCxnSpPr>
          <p:nvPr/>
        </p:nvCxnSpPr>
        <p:spPr>
          <a:xfrm flipH="1">
            <a:off x="4601827" y="3356992"/>
            <a:ext cx="76226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Abgerundetes Rechteck 81"/>
          <p:cNvSpPr/>
          <p:nvPr/>
        </p:nvSpPr>
        <p:spPr>
          <a:xfrm>
            <a:off x="2267744" y="4005064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Flussdiagramm: Verbindungsstelle 82"/>
          <p:cNvSpPr/>
          <p:nvPr/>
        </p:nvSpPr>
        <p:spPr>
          <a:xfrm>
            <a:off x="4355976" y="3861048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 Verbindung mit Pfeil 83"/>
          <p:cNvCxnSpPr>
            <a:stCxn id="83" idx="5"/>
          </p:cNvCxnSpPr>
          <p:nvPr/>
        </p:nvCxnSpPr>
        <p:spPr>
          <a:xfrm>
            <a:off x="4601827" y="4106899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83" idx="3"/>
          </p:cNvCxnSpPr>
          <p:nvPr/>
        </p:nvCxnSpPr>
        <p:spPr>
          <a:xfrm flipH="1">
            <a:off x="3707904" y="4106899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endCxn id="89" idx="1"/>
          </p:cNvCxnSpPr>
          <p:nvPr/>
        </p:nvCxnSpPr>
        <p:spPr>
          <a:xfrm>
            <a:off x="3707905" y="4437112"/>
            <a:ext cx="690252" cy="6182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endCxn id="89" idx="7"/>
          </p:cNvCxnSpPr>
          <p:nvPr/>
        </p:nvCxnSpPr>
        <p:spPr>
          <a:xfrm flipH="1">
            <a:off x="4601827" y="4437112"/>
            <a:ext cx="762262" cy="6182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Abgerundetes Rechteck 87"/>
          <p:cNvSpPr/>
          <p:nvPr/>
        </p:nvSpPr>
        <p:spPr>
          <a:xfrm>
            <a:off x="2267744" y="5157192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Flussdiagramm: Verbindungsstelle 88"/>
          <p:cNvSpPr/>
          <p:nvPr/>
        </p:nvSpPr>
        <p:spPr>
          <a:xfrm>
            <a:off x="4355976" y="501317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Gerade Verbindung mit Pfeil 89"/>
          <p:cNvCxnSpPr>
            <a:stCxn id="89" idx="5"/>
          </p:cNvCxnSpPr>
          <p:nvPr/>
        </p:nvCxnSpPr>
        <p:spPr>
          <a:xfrm>
            <a:off x="4601827" y="5259027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89" idx="3"/>
          </p:cNvCxnSpPr>
          <p:nvPr/>
        </p:nvCxnSpPr>
        <p:spPr>
          <a:xfrm flipH="1">
            <a:off x="3707904" y="5259027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83568" y="1340768"/>
            <a:ext cx="7704856" cy="5040560"/>
          </a:xfrm>
          <a:prstGeom prst="rect">
            <a:avLst/>
          </a:prstGeom>
          <a:solidFill>
            <a:schemeClr val="bg1">
              <a:lumMod val="95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 * 2 * 2 *2 = 16 Möglichkeiten</a:t>
            </a:r>
          </a:p>
          <a:p>
            <a:pPr algn="ctr"/>
            <a:endParaRPr lang="de-DE" sz="4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de-DE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Bei n Schichten und x Verzweigungen:</a:t>
            </a:r>
          </a:p>
          <a:p>
            <a:pPr algn="ctr"/>
            <a:r>
              <a:rPr lang="de-DE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x^n</a:t>
            </a:r>
            <a:r>
              <a:rPr lang="de-DE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Möglichkeiten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scam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267744" y="1844824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lussdiagramm: Verbindungsstelle 55"/>
          <p:cNvSpPr/>
          <p:nvPr/>
        </p:nvSpPr>
        <p:spPr>
          <a:xfrm>
            <a:off x="4355976" y="1700808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/>
          <p:cNvCxnSpPr>
            <a:stCxn id="56" idx="5"/>
          </p:cNvCxnSpPr>
          <p:nvPr/>
        </p:nvCxnSpPr>
        <p:spPr>
          <a:xfrm>
            <a:off x="4601827" y="1946659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56" idx="3"/>
          </p:cNvCxnSpPr>
          <p:nvPr/>
        </p:nvCxnSpPr>
        <p:spPr>
          <a:xfrm flipH="1">
            <a:off x="3707904" y="1946659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endCxn id="77" idx="1"/>
          </p:cNvCxnSpPr>
          <p:nvPr/>
        </p:nvCxnSpPr>
        <p:spPr>
          <a:xfrm>
            <a:off x="3707905" y="2276872"/>
            <a:ext cx="69025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endCxn id="77" idx="7"/>
          </p:cNvCxnSpPr>
          <p:nvPr/>
        </p:nvCxnSpPr>
        <p:spPr>
          <a:xfrm flipH="1">
            <a:off x="4601827" y="2276872"/>
            <a:ext cx="76226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Abgerundetes Rechteck 75"/>
          <p:cNvSpPr/>
          <p:nvPr/>
        </p:nvSpPr>
        <p:spPr>
          <a:xfrm>
            <a:off x="2267744" y="2924944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lussdiagramm: Verbindungsstelle 76"/>
          <p:cNvSpPr/>
          <p:nvPr/>
        </p:nvSpPr>
        <p:spPr>
          <a:xfrm>
            <a:off x="4355976" y="2780928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Gerade Verbindung mit Pfeil 77"/>
          <p:cNvCxnSpPr>
            <a:stCxn id="77" idx="5"/>
          </p:cNvCxnSpPr>
          <p:nvPr/>
        </p:nvCxnSpPr>
        <p:spPr>
          <a:xfrm>
            <a:off x="4601827" y="3026779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77" idx="3"/>
          </p:cNvCxnSpPr>
          <p:nvPr/>
        </p:nvCxnSpPr>
        <p:spPr>
          <a:xfrm flipH="1">
            <a:off x="3707904" y="3026779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endCxn id="83" idx="1"/>
          </p:cNvCxnSpPr>
          <p:nvPr/>
        </p:nvCxnSpPr>
        <p:spPr>
          <a:xfrm>
            <a:off x="3707905" y="3356992"/>
            <a:ext cx="69025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endCxn id="83" idx="7"/>
          </p:cNvCxnSpPr>
          <p:nvPr/>
        </p:nvCxnSpPr>
        <p:spPr>
          <a:xfrm flipH="1">
            <a:off x="4601827" y="3356992"/>
            <a:ext cx="76226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Abgerundetes Rechteck 81"/>
          <p:cNvSpPr/>
          <p:nvPr/>
        </p:nvSpPr>
        <p:spPr>
          <a:xfrm>
            <a:off x="2267744" y="4005064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Flussdiagramm: Verbindungsstelle 82"/>
          <p:cNvSpPr/>
          <p:nvPr/>
        </p:nvSpPr>
        <p:spPr>
          <a:xfrm>
            <a:off x="4355976" y="3861048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 Verbindung mit Pfeil 83"/>
          <p:cNvCxnSpPr>
            <a:stCxn id="83" idx="5"/>
          </p:cNvCxnSpPr>
          <p:nvPr/>
        </p:nvCxnSpPr>
        <p:spPr>
          <a:xfrm>
            <a:off x="4601827" y="4106899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83" idx="3"/>
          </p:cNvCxnSpPr>
          <p:nvPr/>
        </p:nvCxnSpPr>
        <p:spPr>
          <a:xfrm flipH="1">
            <a:off x="3707904" y="4106899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endCxn id="89" idx="1"/>
          </p:cNvCxnSpPr>
          <p:nvPr/>
        </p:nvCxnSpPr>
        <p:spPr>
          <a:xfrm>
            <a:off x="3707905" y="4437112"/>
            <a:ext cx="690252" cy="6182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endCxn id="89" idx="7"/>
          </p:cNvCxnSpPr>
          <p:nvPr/>
        </p:nvCxnSpPr>
        <p:spPr>
          <a:xfrm flipH="1">
            <a:off x="4601827" y="4437112"/>
            <a:ext cx="762262" cy="6182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Abgerundetes Rechteck 87"/>
          <p:cNvSpPr/>
          <p:nvPr/>
        </p:nvSpPr>
        <p:spPr>
          <a:xfrm>
            <a:off x="2267744" y="5157192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Flussdiagramm: Verbindungsstelle 88"/>
          <p:cNvSpPr/>
          <p:nvPr/>
        </p:nvSpPr>
        <p:spPr>
          <a:xfrm>
            <a:off x="4355976" y="501317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Gerade Verbindung mit Pfeil 89"/>
          <p:cNvCxnSpPr>
            <a:stCxn id="89" idx="5"/>
          </p:cNvCxnSpPr>
          <p:nvPr/>
        </p:nvCxnSpPr>
        <p:spPr>
          <a:xfrm>
            <a:off x="4601827" y="5259027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89" idx="3"/>
          </p:cNvCxnSpPr>
          <p:nvPr/>
        </p:nvCxnSpPr>
        <p:spPr>
          <a:xfrm flipH="1">
            <a:off x="3707904" y="5259027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7020272" y="6104329"/>
            <a:ext cx="1030268" cy="216024"/>
            <a:chOff x="107504" y="5445224"/>
            <a:chExt cx="4464496" cy="936104"/>
          </a:xfrm>
        </p:grpSpPr>
        <p:sp>
          <p:nvSpPr>
            <p:cNvPr id="26" name="Abgerundetes Rechteck 25"/>
            <p:cNvSpPr/>
            <p:nvPr/>
          </p:nvSpPr>
          <p:spPr>
            <a:xfrm>
              <a:off x="107504" y="5589240"/>
              <a:ext cx="4464496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lussdiagramm: Verbindungsstelle 26"/>
            <p:cNvSpPr/>
            <p:nvPr/>
          </p:nvSpPr>
          <p:spPr>
            <a:xfrm>
              <a:off x="2195736" y="5445224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Gerade Verbindung mit Pfeil 27"/>
          <p:cNvCxnSpPr/>
          <p:nvPr/>
        </p:nvCxnSpPr>
        <p:spPr>
          <a:xfrm>
            <a:off x="7092280" y="6525344"/>
            <a:ext cx="67789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8172400" y="6104329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Unit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7812360" y="6381328"/>
            <a:ext cx="1278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Programmfluss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scam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267744" y="1844824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lussdiagramm: Verbindungsstelle 55"/>
          <p:cNvSpPr/>
          <p:nvPr/>
        </p:nvSpPr>
        <p:spPr>
          <a:xfrm>
            <a:off x="4355976" y="1700808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/>
          <p:cNvCxnSpPr>
            <a:stCxn id="56" idx="5"/>
          </p:cNvCxnSpPr>
          <p:nvPr/>
        </p:nvCxnSpPr>
        <p:spPr>
          <a:xfrm>
            <a:off x="4601827" y="1946659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56" idx="3"/>
          </p:cNvCxnSpPr>
          <p:nvPr/>
        </p:nvCxnSpPr>
        <p:spPr>
          <a:xfrm flipH="1">
            <a:off x="3707904" y="1946659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endCxn id="77" idx="1"/>
          </p:cNvCxnSpPr>
          <p:nvPr/>
        </p:nvCxnSpPr>
        <p:spPr>
          <a:xfrm>
            <a:off x="3707905" y="2276872"/>
            <a:ext cx="69025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endCxn id="77" idx="7"/>
          </p:cNvCxnSpPr>
          <p:nvPr/>
        </p:nvCxnSpPr>
        <p:spPr>
          <a:xfrm flipH="1">
            <a:off x="4601827" y="2276872"/>
            <a:ext cx="76226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Abgerundetes Rechteck 75"/>
          <p:cNvSpPr/>
          <p:nvPr/>
        </p:nvSpPr>
        <p:spPr>
          <a:xfrm>
            <a:off x="2267744" y="2924944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lussdiagramm: Verbindungsstelle 76"/>
          <p:cNvSpPr/>
          <p:nvPr/>
        </p:nvSpPr>
        <p:spPr>
          <a:xfrm>
            <a:off x="4355976" y="2780928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Gerade Verbindung mit Pfeil 77"/>
          <p:cNvCxnSpPr>
            <a:stCxn id="77" idx="5"/>
          </p:cNvCxnSpPr>
          <p:nvPr/>
        </p:nvCxnSpPr>
        <p:spPr>
          <a:xfrm>
            <a:off x="4601827" y="3026779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77" idx="3"/>
          </p:cNvCxnSpPr>
          <p:nvPr/>
        </p:nvCxnSpPr>
        <p:spPr>
          <a:xfrm flipH="1">
            <a:off x="3707904" y="3026779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endCxn id="83" idx="1"/>
          </p:cNvCxnSpPr>
          <p:nvPr/>
        </p:nvCxnSpPr>
        <p:spPr>
          <a:xfrm>
            <a:off x="3707905" y="3356992"/>
            <a:ext cx="69025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endCxn id="83" idx="7"/>
          </p:cNvCxnSpPr>
          <p:nvPr/>
        </p:nvCxnSpPr>
        <p:spPr>
          <a:xfrm flipH="1">
            <a:off x="4601827" y="3356992"/>
            <a:ext cx="76226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Abgerundetes Rechteck 81"/>
          <p:cNvSpPr/>
          <p:nvPr/>
        </p:nvSpPr>
        <p:spPr>
          <a:xfrm>
            <a:off x="2267744" y="4005064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Flussdiagramm: Verbindungsstelle 82"/>
          <p:cNvSpPr/>
          <p:nvPr/>
        </p:nvSpPr>
        <p:spPr>
          <a:xfrm>
            <a:off x="4355976" y="3861048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 Verbindung mit Pfeil 83"/>
          <p:cNvCxnSpPr>
            <a:stCxn id="83" idx="5"/>
          </p:cNvCxnSpPr>
          <p:nvPr/>
        </p:nvCxnSpPr>
        <p:spPr>
          <a:xfrm>
            <a:off x="4601827" y="4106899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83" idx="3"/>
          </p:cNvCxnSpPr>
          <p:nvPr/>
        </p:nvCxnSpPr>
        <p:spPr>
          <a:xfrm flipH="1">
            <a:off x="3707904" y="4106899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endCxn id="89" idx="1"/>
          </p:cNvCxnSpPr>
          <p:nvPr/>
        </p:nvCxnSpPr>
        <p:spPr>
          <a:xfrm>
            <a:off x="3707905" y="4437112"/>
            <a:ext cx="690252" cy="6182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endCxn id="89" idx="7"/>
          </p:cNvCxnSpPr>
          <p:nvPr/>
        </p:nvCxnSpPr>
        <p:spPr>
          <a:xfrm flipH="1">
            <a:off x="4601827" y="4437112"/>
            <a:ext cx="762262" cy="6182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Abgerundetes Rechteck 87"/>
          <p:cNvSpPr/>
          <p:nvPr/>
        </p:nvSpPr>
        <p:spPr>
          <a:xfrm>
            <a:off x="2267744" y="5157192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Flussdiagramm: Verbindungsstelle 88"/>
          <p:cNvSpPr/>
          <p:nvPr/>
        </p:nvSpPr>
        <p:spPr>
          <a:xfrm>
            <a:off x="4355976" y="501317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Gerade Verbindung mit Pfeil 89"/>
          <p:cNvCxnSpPr>
            <a:stCxn id="89" idx="5"/>
          </p:cNvCxnSpPr>
          <p:nvPr/>
        </p:nvCxnSpPr>
        <p:spPr>
          <a:xfrm>
            <a:off x="4601827" y="5259027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89" idx="3"/>
          </p:cNvCxnSpPr>
          <p:nvPr/>
        </p:nvCxnSpPr>
        <p:spPr>
          <a:xfrm flipH="1">
            <a:off x="3707904" y="5259027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7020272" y="6104329"/>
            <a:ext cx="1030268" cy="216024"/>
            <a:chOff x="107504" y="5445224"/>
            <a:chExt cx="4464496" cy="936104"/>
          </a:xfrm>
        </p:grpSpPr>
        <p:sp>
          <p:nvSpPr>
            <p:cNvPr id="26" name="Abgerundetes Rechteck 25"/>
            <p:cNvSpPr/>
            <p:nvPr/>
          </p:nvSpPr>
          <p:spPr>
            <a:xfrm>
              <a:off x="107504" y="5589240"/>
              <a:ext cx="4464496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lussdiagramm: Verbindungsstelle 26"/>
            <p:cNvSpPr/>
            <p:nvPr/>
          </p:nvSpPr>
          <p:spPr>
            <a:xfrm>
              <a:off x="2195736" y="5445224"/>
              <a:ext cx="288032" cy="28803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Gerade Verbindung mit Pfeil 27"/>
          <p:cNvCxnSpPr/>
          <p:nvPr/>
        </p:nvCxnSpPr>
        <p:spPr>
          <a:xfrm>
            <a:off x="7092280" y="6525344"/>
            <a:ext cx="67789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8172400" y="6104329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Unit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7812360" y="6381328"/>
            <a:ext cx="1278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Programmfluss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scam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267744" y="1844824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lussdiagramm: Verbindungsstelle 55"/>
          <p:cNvSpPr/>
          <p:nvPr/>
        </p:nvSpPr>
        <p:spPr>
          <a:xfrm>
            <a:off x="4355976" y="1700808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/>
          <p:cNvCxnSpPr>
            <a:stCxn id="56" idx="5"/>
          </p:cNvCxnSpPr>
          <p:nvPr/>
        </p:nvCxnSpPr>
        <p:spPr>
          <a:xfrm>
            <a:off x="4601827" y="1946659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56" idx="3"/>
          </p:cNvCxnSpPr>
          <p:nvPr/>
        </p:nvCxnSpPr>
        <p:spPr>
          <a:xfrm flipH="1">
            <a:off x="3707904" y="1946659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endCxn id="77" idx="1"/>
          </p:cNvCxnSpPr>
          <p:nvPr/>
        </p:nvCxnSpPr>
        <p:spPr>
          <a:xfrm>
            <a:off x="3707905" y="2276872"/>
            <a:ext cx="69025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endCxn id="77" idx="7"/>
          </p:cNvCxnSpPr>
          <p:nvPr/>
        </p:nvCxnSpPr>
        <p:spPr>
          <a:xfrm flipH="1">
            <a:off x="4601827" y="2276872"/>
            <a:ext cx="76226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Abgerundetes Rechteck 75"/>
          <p:cNvSpPr/>
          <p:nvPr/>
        </p:nvSpPr>
        <p:spPr>
          <a:xfrm>
            <a:off x="2267744" y="2924944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lussdiagramm: Verbindungsstelle 76"/>
          <p:cNvSpPr/>
          <p:nvPr/>
        </p:nvSpPr>
        <p:spPr>
          <a:xfrm>
            <a:off x="4355976" y="2780928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Gerade Verbindung mit Pfeil 77"/>
          <p:cNvCxnSpPr>
            <a:stCxn id="77" idx="5"/>
          </p:cNvCxnSpPr>
          <p:nvPr/>
        </p:nvCxnSpPr>
        <p:spPr>
          <a:xfrm>
            <a:off x="4601827" y="3026779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77" idx="3"/>
          </p:cNvCxnSpPr>
          <p:nvPr/>
        </p:nvCxnSpPr>
        <p:spPr>
          <a:xfrm flipH="1">
            <a:off x="3707904" y="3026779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endCxn id="83" idx="1"/>
          </p:cNvCxnSpPr>
          <p:nvPr/>
        </p:nvCxnSpPr>
        <p:spPr>
          <a:xfrm>
            <a:off x="3707905" y="3356992"/>
            <a:ext cx="69025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endCxn id="83" idx="7"/>
          </p:cNvCxnSpPr>
          <p:nvPr/>
        </p:nvCxnSpPr>
        <p:spPr>
          <a:xfrm flipH="1">
            <a:off x="4601827" y="3356992"/>
            <a:ext cx="762262" cy="546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Abgerundetes Rechteck 81"/>
          <p:cNvSpPr/>
          <p:nvPr/>
        </p:nvSpPr>
        <p:spPr>
          <a:xfrm>
            <a:off x="2267744" y="4005064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Flussdiagramm: Verbindungsstelle 82"/>
          <p:cNvSpPr/>
          <p:nvPr/>
        </p:nvSpPr>
        <p:spPr>
          <a:xfrm>
            <a:off x="4355976" y="3861048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 Verbindung mit Pfeil 83"/>
          <p:cNvCxnSpPr>
            <a:stCxn id="83" idx="5"/>
          </p:cNvCxnSpPr>
          <p:nvPr/>
        </p:nvCxnSpPr>
        <p:spPr>
          <a:xfrm>
            <a:off x="4601827" y="4106899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83" idx="3"/>
          </p:cNvCxnSpPr>
          <p:nvPr/>
        </p:nvCxnSpPr>
        <p:spPr>
          <a:xfrm flipH="1">
            <a:off x="3707904" y="4106899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endCxn id="89" idx="1"/>
          </p:cNvCxnSpPr>
          <p:nvPr/>
        </p:nvCxnSpPr>
        <p:spPr>
          <a:xfrm>
            <a:off x="3707905" y="4437112"/>
            <a:ext cx="690252" cy="6182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endCxn id="89" idx="7"/>
          </p:cNvCxnSpPr>
          <p:nvPr/>
        </p:nvCxnSpPr>
        <p:spPr>
          <a:xfrm flipH="1">
            <a:off x="4601827" y="4437112"/>
            <a:ext cx="762262" cy="6182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Abgerundetes Rechteck 87"/>
          <p:cNvSpPr/>
          <p:nvPr/>
        </p:nvSpPr>
        <p:spPr>
          <a:xfrm>
            <a:off x="2267744" y="5157192"/>
            <a:ext cx="44644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Flussdiagramm: Verbindungsstelle 88"/>
          <p:cNvSpPr/>
          <p:nvPr/>
        </p:nvSpPr>
        <p:spPr>
          <a:xfrm>
            <a:off x="4355976" y="5013176"/>
            <a:ext cx="288032" cy="288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Gerade Verbindung mit Pfeil 89"/>
          <p:cNvCxnSpPr>
            <a:stCxn id="89" idx="5"/>
          </p:cNvCxnSpPr>
          <p:nvPr/>
        </p:nvCxnSpPr>
        <p:spPr>
          <a:xfrm>
            <a:off x="4601827" y="5259027"/>
            <a:ext cx="762261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89" idx="3"/>
          </p:cNvCxnSpPr>
          <p:nvPr/>
        </p:nvCxnSpPr>
        <p:spPr>
          <a:xfrm flipH="1">
            <a:off x="3707904" y="5259027"/>
            <a:ext cx="690253" cy="330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83568" y="1340768"/>
            <a:ext cx="7704856" cy="5040560"/>
          </a:xfrm>
          <a:prstGeom prst="rect">
            <a:avLst/>
          </a:prstGeom>
          <a:solidFill>
            <a:schemeClr val="bg1">
              <a:lumMod val="95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 + 2 + 2 + 2 = 8 Möglichkeiten</a:t>
            </a:r>
          </a:p>
          <a:p>
            <a:pPr algn="ctr"/>
            <a:endParaRPr lang="de-DE" sz="4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de-DE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Bei n Schichten und x Verzweigungen:</a:t>
            </a:r>
          </a:p>
          <a:p>
            <a:pPr algn="ctr"/>
            <a:r>
              <a:rPr lang="de-DE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 * n Möglichkeiten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Wann sind Integrationstests weniger geeignet?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Basic </a:t>
            </a:r>
            <a:r>
              <a:rPr lang="de-DE" dirty="0" err="1" smtClean="0"/>
              <a:t>correctness</a:t>
            </a:r>
            <a:r>
              <a:rPr lang="de-DE" dirty="0" smtClean="0"/>
              <a:t> </a:t>
            </a:r>
          </a:p>
          <a:p>
            <a:r>
              <a:rPr lang="de-DE" dirty="0" smtClean="0"/>
              <a:t>Schnelle Laufzeit</a:t>
            </a:r>
          </a:p>
          <a:p>
            <a:r>
              <a:rPr lang="de-DE" dirty="0" smtClean="0"/>
              <a:t>Dokumentation des Codes</a:t>
            </a:r>
          </a:p>
          <a:p>
            <a:r>
              <a:rPr lang="de-DE" dirty="0" smtClean="0"/>
              <a:t>Einfache Testerstellung</a:t>
            </a:r>
          </a:p>
          <a:p>
            <a:r>
              <a:rPr lang="de-DE" dirty="0" smtClean="0"/>
              <a:t>Fehlerfindung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restaurant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endParaRPr lang="de-DE" dirty="0" smtClean="0"/>
          </a:p>
          <a:p>
            <a:r>
              <a:rPr lang="de-DE" dirty="0" smtClean="0"/>
              <a:t>outside-in </a:t>
            </a:r>
            <a:r>
              <a:rPr lang="de-DE" dirty="0" err="1" smtClean="0"/>
              <a:t>tdd</a:t>
            </a:r>
            <a:endParaRPr lang="de-DE" dirty="0" smtClean="0"/>
          </a:p>
          <a:p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scam</a:t>
            </a:r>
            <a:endParaRPr lang="de-DE" dirty="0" smtClean="0"/>
          </a:p>
          <a:p>
            <a:r>
              <a:rPr lang="de-DE" b="1" dirty="0" err="1" smtClean="0"/>
              <a:t>chadojs</a:t>
            </a:r>
            <a:endParaRPr lang="de-DE" b="1" dirty="0" smtClean="0"/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Restaurant </a:t>
            </a:r>
            <a:r>
              <a:rPr lang="de-DE" dirty="0" err="1" smtClean="0"/>
              <a:t>simulation</a:t>
            </a:r>
            <a:endParaRPr lang="de-DE" dirty="0"/>
          </a:p>
        </p:txBody>
      </p:sp>
      <p:grpSp>
        <p:nvGrpSpPr>
          <p:cNvPr id="3" name="Gruppieren 30"/>
          <p:cNvGrpSpPr/>
          <p:nvPr/>
        </p:nvGrpSpPr>
        <p:grpSpPr>
          <a:xfrm>
            <a:off x="683568" y="2924944"/>
            <a:ext cx="648072" cy="1728192"/>
            <a:chOff x="1331640" y="2132856"/>
            <a:chExt cx="648072" cy="1728192"/>
          </a:xfrm>
          <a:solidFill>
            <a:schemeClr val="bg1">
              <a:lumMod val="85000"/>
            </a:schemeClr>
          </a:solidFill>
        </p:grpSpPr>
        <p:sp>
          <p:nvSpPr>
            <p:cNvPr id="32" name="Ellipse 31"/>
            <p:cNvSpPr/>
            <p:nvPr/>
          </p:nvSpPr>
          <p:spPr>
            <a:xfrm>
              <a:off x="1403648" y="2132856"/>
              <a:ext cx="504056" cy="50405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1475656" y="2636912"/>
              <a:ext cx="360040" cy="115212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>
              <a:off x="169168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33164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/>
            <p:cNvSpPr/>
            <p:nvPr/>
          </p:nvSpPr>
          <p:spPr>
            <a:xfrm rot="3788642">
              <a:off x="1657635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/>
            <p:cNvSpPr/>
            <p:nvPr/>
          </p:nvSpPr>
          <p:spPr>
            <a:xfrm rot="6973694">
              <a:off x="1159911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7" name="Abgerundete rechteckige Legende 56"/>
          <p:cNvSpPr/>
          <p:nvPr/>
        </p:nvSpPr>
        <p:spPr>
          <a:xfrm>
            <a:off x="1331640" y="1412776"/>
            <a:ext cx="1440160" cy="1008112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pizza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467544" y="51479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Customer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3108577" y="5147900"/>
            <a:ext cx="81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Waiter</a:t>
            </a:r>
            <a:endParaRPr lang="de-DE" dirty="0"/>
          </a:p>
        </p:txBody>
      </p:sp>
      <p:sp>
        <p:nvSpPr>
          <p:cNvPr id="64" name="Textfeld 63"/>
          <p:cNvSpPr txBox="1"/>
          <p:nvPr/>
        </p:nvSpPr>
        <p:spPr>
          <a:xfrm>
            <a:off x="5580112" y="5147900"/>
            <a:ext cx="61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Chef</a:t>
            </a:r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7596336" y="5157192"/>
            <a:ext cx="7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Pantry</a:t>
            </a:r>
            <a:endParaRPr lang="de-DE" dirty="0"/>
          </a:p>
        </p:txBody>
      </p:sp>
      <p:grpSp>
        <p:nvGrpSpPr>
          <p:cNvPr id="4" name="Gruppieren 70"/>
          <p:cNvGrpSpPr/>
          <p:nvPr/>
        </p:nvGrpSpPr>
        <p:grpSpPr>
          <a:xfrm>
            <a:off x="3180585" y="2924944"/>
            <a:ext cx="648072" cy="1728192"/>
            <a:chOff x="3324601" y="2852936"/>
            <a:chExt cx="648072" cy="1728192"/>
          </a:xfrm>
        </p:grpSpPr>
        <p:grpSp>
          <p:nvGrpSpPr>
            <p:cNvPr id="5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6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7" name="Ellipse 16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48" name="Herz 4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" name="Herz 4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66" name="Ellipse 65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2"/>
          <p:cNvGrpSpPr/>
          <p:nvPr/>
        </p:nvGrpSpPr>
        <p:grpSpPr>
          <a:xfrm>
            <a:off x="5580112" y="2636912"/>
            <a:ext cx="648072" cy="2016224"/>
            <a:chOff x="5652120" y="2708920"/>
            <a:chExt cx="648072" cy="2016224"/>
          </a:xfrm>
        </p:grpSpPr>
        <p:grpSp>
          <p:nvGrpSpPr>
            <p:cNvPr id="9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0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40" name="Ellipse 3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Ellipse 4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6" name="Flussdiagramm: Magnetplattenspeicher 45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/>
          <p:cNvGrpSpPr/>
          <p:nvPr/>
        </p:nvGrpSpPr>
        <p:grpSpPr>
          <a:xfrm>
            <a:off x="6876256" y="2852936"/>
            <a:ext cx="2397681" cy="1800200"/>
            <a:chOff x="6876256" y="2852936"/>
            <a:chExt cx="2397681" cy="1800200"/>
          </a:xfrm>
        </p:grpSpPr>
        <p:pic>
          <p:nvPicPr>
            <p:cNvPr id="2055" name="Picture 7" descr="C:\Users\Robin\AppData\Local\Microsoft\Windows\INetCache\IE\RUB06Z5J\tech-samsung-t9000-fridge-1_1[1]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76256" y="2852936"/>
              <a:ext cx="2397681" cy="1800200"/>
            </a:xfrm>
            <a:prstGeom prst="rect">
              <a:avLst/>
            </a:prstGeom>
            <a:noFill/>
          </p:spPr>
        </p:pic>
        <p:pic>
          <p:nvPicPr>
            <p:cNvPr id="1056" name="Picture 32" descr="C:\Users\Robin\AppData\Local\Microsoft\Windows\INetCache\IE\SVGKL408\pizza-slice-15978-large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98281" y="3789040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76" name="Picture 32" descr="C:\Users\Robin\AppData\Local\Microsoft\Windows\INetCache\IE\SVGKL408\pizza-slice-15978-large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98281" y="3356992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77" name="Picture 32" descr="C:\Users\Robin\AppData\Local\Microsoft\Windows\INetCache\IE\SVGKL408\pizza-slice-15978-large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98281" y="2996952"/>
              <a:ext cx="648072" cy="648072"/>
            </a:xfrm>
            <a:prstGeom prst="rect">
              <a:avLst/>
            </a:prstGeom>
            <a:noFill/>
          </p:spPr>
        </p:pic>
      </p:grpSp>
      <p:cxnSp>
        <p:nvCxnSpPr>
          <p:cNvPr id="50" name="Gerade Verbindung mit Pfeil 49"/>
          <p:cNvCxnSpPr/>
          <p:nvPr/>
        </p:nvCxnSpPr>
        <p:spPr>
          <a:xfrm>
            <a:off x="1763688" y="3573016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4211960" y="3573016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6372200" y="3573016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>
            <a:off x="6372200" y="4077072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4211960" y="4077072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H="1">
            <a:off x="1763688" y="4077072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1979712" y="3212976"/>
            <a:ext cx="78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orders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6300192" y="4149080"/>
            <a:ext cx="12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ingredients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6516216" y="3140968"/>
            <a:ext cx="57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gets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1979712" y="4149080"/>
            <a:ext cx="64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pizza</a:t>
            </a:r>
            <a:endParaRPr lang="de-DE" dirty="0"/>
          </a:p>
        </p:txBody>
      </p:sp>
      <p:sp>
        <p:nvSpPr>
          <p:cNvPr id="71" name="Textfeld 70"/>
          <p:cNvSpPr txBox="1"/>
          <p:nvPr/>
        </p:nvSpPr>
        <p:spPr>
          <a:xfrm>
            <a:off x="4139952" y="3212976"/>
            <a:ext cx="137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passes</a:t>
            </a:r>
            <a:r>
              <a:rPr lang="de-DE" dirty="0" smtClean="0"/>
              <a:t> order</a:t>
            </a:r>
            <a:endParaRPr lang="de-DE" dirty="0"/>
          </a:p>
        </p:txBody>
      </p:sp>
      <p:sp>
        <p:nvSpPr>
          <p:cNvPr id="73" name="Textfeld 72"/>
          <p:cNvSpPr txBox="1"/>
          <p:nvPr/>
        </p:nvSpPr>
        <p:spPr>
          <a:xfrm>
            <a:off x="4355976" y="4149080"/>
            <a:ext cx="64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pizza</a:t>
            </a:r>
            <a:endParaRPr lang="de-DE" dirty="0"/>
          </a:p>
        </p:txBody>
      </p:sp>
      <p:sp>
        <p:nvSpPr>
          <p:cNvPr id="74" name="Abgerundete rechteckige Legende 73"/>
          <p:cNvSpPr/>
          <p:nvPr/>
        </p:nvSpPr>
        <p:spPr>
          <a:xfrm>
            <a:off x="3923928" y="1412776"/>
            <a:ext cx="1440160" cy="1008112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I </a:t>
            </a:r>
            <a:r>
              <a:rPr lang="de-DE" sz="1600" dirty="0" err="1" smtClean="0"/>
              <a:t>tell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chef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make</a:t>
            </a:r>
            <a:r>
              <a:rPr lang="de-DE" sz="1600" dirty="0" smtClean="0"/>
              <a:t> a </a:t>
            </a:r>
            <a:r>
              <a:rPr lang="de-DE" sz="1600" dirty="0" err="1" smtClean="0"/>
              <a:t>pizza</a:t>
            </a:r>
            <a:endParaRPr lang="de-DE" sz="1600" dirty="0"/>
          </a:p>
        </p:txBody>
      </p:sp>
      <p:sp>
        <p:nvSpPr>
          <p:cNvPr id="75" name="Abgerundete rechteckige Legende 74"/>
          <p:cNvSpPr/>
          <p:nvPr/>
        </p:nvSpPr>
        <p:spPr>
          <a:xfrm>
            <a:off x="6444208" y="1412776"/>
            <a:ext cx="1440160" cy="1008112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 </a:t>
            </a:r>
            <a:r>
              <a:rPr lang="de-DE" sz="1400" dirty="0" err="1" smtClean="0"/>
              <a:t>fetch</a:t>
            </a:r>
            <a:r>
              <a:rPr lang="de-DE" sz="1400" dirty="0" smtClean="0"/>
              <a:t>  </a:t>
            </a:r>
            <a:r>
              <a:rPr lang="de-DE" sz="1400" dirty="0" err="1" smtClean="0"/>
              <a:t>ingredients</a:t>
            </a:r>
            <a:r>
              <a:rPr lang="de-DE" sz="1400" dirty="0" smtClean="0"/>
              <a:t> </a:t>
            </a:r>
            <a:r>
              <a:rPr lang="de-DE" sz="1400" dirty="0" err="1" smtClean="0"/>
              <a:t>from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pantry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cook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restaurant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endParaRPr lang="de-DE" dirty="0" smtClean="0"/>
          </a:p>
          <a:p>
            <a:r>
              <a:rPr lang="de-DE" dirty="0" smtClean="0"/>
              <a:t>outside-in </a:t>
            </a:r>
            <a:r>
              <a:rPr lang="de-DE" dirty="0" err="1" smtClean="0"/>
              <a:t>tdd</a:t>
            </a:r>
            <a:endParaRPr lang="de-DE" dirty="0" smtClean="0"/>
          </a:p>
          <a:p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scam</a:t>
            </a:r>
            <a:endParaRPr lang="de-DE" dirty="0" smtClean="0"/>
          </a:p>
          <a:p>
            <a:r>
              <a:rPr lang="de-DE" dirty="0" err="1" smtClean="0"/>
              <a:t>chadojs</a:t>
            </a:r>
            <a:endParaRPr lang="de-DE" dirty="0" smtClean="0"/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  <a:endParaRPr lang="de-DE" dirty="0"/>
          </a:p>
        </p:txBody>
      </p:sp>
      <p:grpSp>
        <p:nvGrpSpPr>
          <p:cNvPr id="4" name="Gruppieren 70"/>
          <p:cNvGrpSpPr/>
          <p:nvPr/>
        </p:nvGrpSpPr>
        <p:grpSpPr>
          <a:xfrm>
            <a:off x="4260705" y="2276872"/>
            <a:ext cx="486054" cy="1296144"/>
            <a:chOff x="3324601" y="2852936"/>
            <a:chExt cx="648072" cy="1728192"/>
          </a:xfrm>
        </p:grpSpPr>
        <p:grpSp>
          <p:nvGrpSpPr>
            <p:cNvPr id="5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9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3" name="Ellipse 12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11" name="Herz 10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Herz 11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6" name="Ellipse 5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/>
          <p:cNvSpPr txBox="1"/>
          <p:nvPr/>
        </p:nvSpPr>
        <p:spPr>
          <a:xfrm>
            <a:off x="4932040" y="2132856"/>
            <a:ext cx="2072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3">
                    <a:lumMod val="75000"/>
                  </a:schemeClr>
                </a:solidFill>
              </a:rPr>
              <a:t>Assume</a:t>
            </a:r>
            <a:r>
              <a:rPr lang="de-DE" dirty="0" smtClean="0"/>
              <a:t> </a:t>
            </a:r>
          </a:p>
          <a:p>
            <a:pPr algn="ctr"/>
            <a:r>
              <a:rPr lang="de-DE" dirty="0" smtClean="0"/>
              <a:t>Chef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pizza</a:t>
            </a:r>
            <a:endParaRPr lang="de-DE" dirty="0"/>
          </a:p>
        </p:txBody>
      </p:sp>
      <p:grpSp>
        <p:nvGrpSpPr>
          <p:cNvPr id="20" name="Gruppieren 72"/>
          <p:cNvGrpSpPr/>
          <p:nvPr/>
        </p:nvGrpSpPr>
        <p:grpSpPr>
          <a:xfrm>
            <a:off x="4231857" y="4581128"/>
            <a:ext cx="486054" cy="1512168"/>
            <a:chOff x="5652120" y="2708920"/>
            <a:chExt cx="648072" cy="2016224"/>
          </a:xfrm>
        </p:grpSpPr>
        <p:grpSp>
          <p:nvGrpSpPr>
            <p:cNvPr id="21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23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25" name="Ellipse 2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Ellipse 2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4" name="Flussdiagramm: Magnetplattenspeicher 2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Rechteck 2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72"/>
          <p:cNvGrpSpPr/>
          <p:nvPr/>
        </p:nvGrpSpPr>
        <p:grpSpPr>
          <a:xfrm>
            <a:off x="7294725" y="2060848"/>
            <a:ext cx="486054" cy="1512168"/>
            <a:chOff x="5652120" y="2708920"/>
            <a:chExt cx="648072" cy="2016224"/>
          </a:xfrm>
        </p:grpSpPr>
        <p:grpSp>
          <p:nvGrpSpPr>
            <p:cNvPr id="32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34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36" name="Ellipse 35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Ellipse 36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Ellipse 37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Ellipse 38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5" name="Flussdiagramm: Magnetplattenspeicher 34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3" name="Rechteck 32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Textfeld 41"/>
          <p:cNvSpPr txBox="1"/>
          <p:nvPr/>
        </p:nvSpPr>
        <p:spPr>
          <a:xfrm>
            <a:off x="683568" y="4293096"/>
            <a:ext cx="2072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3">
                    <a:lumMod val="75000"/>
                  </a:schemeClr>
                </a:solidFill>
              </a:rPr>
              <a:t>Verify</a:t>
            </a:r>
            <a:r>
              <a:rPr lang="de-DE" dirty="0" smtClean="0"/>
              <a:t> </a:t>
            </a:r>
          </a:p>
          <a:p>
            <a:pPr algn="ctr"/>
            <a:r>
              <a:rPr lang="de-DE" dirty="0" smtClean="0"/>
              <a:t>Chef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pizza</a:t>
            </a:r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4159849" y="4077072"/>
            <a:ext cx="61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Chef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6948264" y="170080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Testdouble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4116689" y="1700808"/>
            <a:ext cx="81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Waiter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5220072" y="4581128"/>
            <a:ext cx="1446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3">
                    <a:lumMod val="75000"/>
                  </a:schemeClr>
                </a:solidFill>
              </a:rPr>
              <a:t>Assume</a:t>
            </a:r>
            <a:r>
              <a:rPr lang="de-DE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food</a:t>
            </a:r>
            <a:endParaRPr lang="de-DE" dirty="0"/>
          </a:p>
        </p:txBody>
      </p:sp>
      <p:grpSp>
        <p:nvGrpSpPr>
          <p:cNvPr id="55" name="Gruppieren 54"/>
          <p:cNvGrpSpPr/>
          <p:nvPr/>
        </p:nvGrpSpPr>
        <p:grpSpPr>
          <a:xfrm>
            <a:off x="6758931" y="4653136"/>
            <a:ext cx="1557485" cy="1169373"/>
            <a:chOff x="6876256" y="2852936"/>
            <a:chExt cx="2397681" cy="1800200"/>
          </a:xfrm>
        </p:grpSpPr>
        <p:pic>
          <p:nvPicPr>
            <p:cNvPr id="56" name="Picture 7" descr="C:\Users\Robin\AppData\Local\Microsoft\Windows\INetCache\IE\RUB06Z5J\tech-samsung-t9000-fridge-1_1[1]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76256" y="2852936"/>
              <a:ext cx="2397681" cy="1800200"/>
            </a:xfrm>
            <a:prstGeom prst="rect">
              <a:avLst/>
            </a:prstGeom>
            <a:noFill/>
          </p:spPr>
        </p:pic>
        <p:pic>
          <p:nvPicPr>
            <p:cNvPr id="57" name="Picture 32" descr="C:\Users\Robin\AppData\Local\Microsoft\Windows\INetCache\IE\SVGKL408\pizza-slice-15978-large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98281" y="3789040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58" name="Picture 32" descr="C:\Users\Robin\AppData\Local\Microsoft\Windows\INetCache\IE\SVGKL408\pizza-slice-15978-large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98281" y="3356992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59" name="Picture 32" descr="C:\Users\Robin\AppData\Local\Microsoft\Windows\INetCache\IE\SVGKL408\pizza-slice-15978-large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98281" y="2996952"/>
              <a:ext cx="648072" cy="648072"/>
            </a:xfrm>
            <a:prstGeom prst="rect">
              <a:avLst/>
            </a:prstGeom>
            <a:noFill/>
          </p:spPr>
        </p:pic>
      </p:grpSp>
      <p:sp>
        <p:nvSpPr>
          <p:cNvPr id="60" name="Rechteck 59"/>
          <p:cNvSpPr/>
          <p:nvPr/>
        </p:nvSpPr>
        <p:spPr>
          <a:xfrm>
            <a:off x="7048847" y="4509120"/>
            <a:ext cx="1008112" cy="144016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6963415" y="4077072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Testdouble</a:t>
            </a:r>
            <a:endParaRPr lang="de-DE" dirty="0"/>
          </a:p>
        </p:txBody>
      </p:sp>
      <p:sp>
        <p:nvSpPr>
          <p:cNvPr id="69" name="Rechteck 68"/>
          <p:cNvSpPr/>
          <p:nvPr/>
        </p:nvSpPr>
        <p:spPr>
          <a:xfrm>
            <a:off x="1205999" y="2483371"/>
            <a:ext cx="914400" cy="914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Test</a:t>
            </a:r>
            <a:endParaRPr lang="de-DE" dirty="0"/>
          </a:p>
        </p:txBody>
      </p:sp>
      <p:sp>
        <p:nvSpPr>
          <p:cNvPr id="70" name="Rechteck 69"/>
          <p:cNvSpPr/>
          <p:nvPr/>
        </p:nvSpPr>
        <p:spPr>
          <a:xfrm>
            <a:off x="1187624" y="4941168"/>
            <a:ext cx="914400" cy="914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Test</a:t>
            </a:r>
            <a:endParaRPr lang="de-DE" dirty="0"/>
          </a:p>
        </p:txBody>
      </p:sp>
      <p:cxnSp>
        <p:nvCxnSpPr>
          <p:cNvPr id="72" name="Gerade Verbindung mit Pfeil 71"/>
          <p:cNvCxnSpPr>
            <a:stCxn id="69" idx="3"/>
          </p:cNvCxnSpPr>
          <p:nvPr/>
        </p:nvCxnSpPr>
        <p:spPr>
          <a:xfrm>
            <a:off x="2120399" y="2940571"/>
            <a:ext cx="201955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70" idx="3"/>
          </p:cNvCxnSpPr>
          <p:nvPr/>
        </p:nvCxnSpPr>
        <p:spPr>
          <a:xfrm>
            <a:off x="2102024" y="5398368"/>
            <a:ext cx="203792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827584" y="2060848"/>
            <a:ext cx="159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can</a:t>
            </a:r>
            <a:r>
              <a:rPr lang="de-DE" dirty="0" smtClean="0"/>
              <a:t> order </a:t>
            </a:r>
            <a:r>
              <a:rPr lang="de-DE" dirty="0" err="1" smtClean="0"/>
              <a:t>pizza</a:t>
            </a:r>
            <a:endParaRPr lang="de-DE" dirty="0"/>
          </a:p>
        </p:txBody>
      </p:sp>
      <p:cxnSp>
        <p:nvCxnSpPr>
          <p:cNvPr id="77" name="Gerade Verbindung mit Pfeil 76"/>
          <p:cNvCxnSpPr/>
          <p:nvPr/>
        </p:nvCxnSpPr>
        <p:spPr>
          <a:xfrm flipV="1">
            <a:off x="2267744" y="3429000"/>
            <a:ext cx="3240360" cy="936104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2699792" y="2789758"/>
            <a:ext cx="77251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exercise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2699792" y="5238030"/>
            <a:ext cx="77251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exercise</a:t>
            </a:r>
            <a:endParaRPr lang="de-DE" dirty="0"/>
          </a:p>
        </p:txBody>
      </p:sp>
      <p:cxnSp>
        <p:nvCxnSpPr>
          <p:cNvPr id="103" name="Gerade Verbindung mit Pfeil 102"/>
          <p:cNvCxnSpPr/>
          <p:nvPr/>
        </p:nvCxnSpPr>
        <p:spPr>
          <a:xfrm>
            <a:off x="5004048" y="2940571"/>
            <a:ext cx="187220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/>
          <p:cNvSpPr txBox="1"/>
          <p:nvPr/>
        </p:nvSpPr>
        <p:spPr>
          <a:xfrm>
            <a:off x="5652120" y="2789758"/>
            <a:ext cx="51007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uses</a:t>
            </a:r>
            <a:endParaRPr lang="de-DE" dirty="0"/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932040" y="5373216"/>
            <a:ext cx="194421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/>
          <p:cNvSpPr txBox="1"/>
          <p:nvPr/>
        </p:nvSpPr>
        <p:spPr>
          <a:xfrm>
            <a:off x="5652120" y="5229200"/>
            <a:ext cx="51007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uses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2" grpId="0"/>
      <p:bldP spid="50" grpId="0"/>
      <p:bldP spid="51" grpId="0"/>
      <p:bldP spid="53" grpId="0"/>
      <p:bldP spid="60" grpId="0" animBg="1"/>
      <p:bldP spid="61" grpId="0"/>
      <p:bldP spid="70" grpId="0" animBg="1"/>
      <p:bldP spid="90" grpId="0" animBg="1"/>
      <p:bldP spid="105" grpId="0" animBg="1"/>
      <p:bldP spid="10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DEMO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restaurant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endParaRPr lang="de-DE" dirty="0" smtClean="0"/>
          </a:p>
          <a:p>
            <a:r>
              <a:rPr lang="de-DE" dirty="0" smtClean="0"/>
              <a:t>outside-in </a:t>
            </a:r>
            <a:r>
              <a:rPr lang="de-DE" dirty="0" err="1" smtClean="0"/>
              <a:t>tdd</a:t>
            </a:r>
            <a:endParaRPr lang="de-DE" dirty="0" smtClean="0"/>
          </a:p>
          <a:p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scam</a:t>
            </a:r>
            <a:endParaRPr lang="de-DE" dirty="0" smtClean="0"/>
          </a:p>
          <a:p>
            <a:r>
              <a:rPr lang="de-DE" dirty="0" err="1" smtClean="0"/>
              <a:t>chadojs</a:t>
            </a:r>
            <a:endParaRPr lang="de-DE" dirty="0" smtClean="0"/>
          </a:p>
          <a:p>
            <a:r>
              <a:rPr lang="de-DE" b="1" dirty="0" err="1" smtClean="0"/>
              <a:t>discussion</a:t>
            </a:r>
            <a:endParaRPr lang="de-DE" b="1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924944"/>
            <a:ext cx="8229600" cy="1143000"/>
          </a:xfrm>
        </p:spPr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Chadojs</a:t>
            </a:r>
            <a:r>
              <a:rPr lang="en-US" dirty="0" smtClean="0"/>
              <a:t>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700" dirty="0" smtClean="0">
                <a:hlinkClick r:id="rId2"/>
              </a:rPr>
              <a:t>https://</a:t>
            </a:r>
            <a:r>
              <a:rPr lang="en-US" sz="1700" dirty="0" smtClean="0">
                <a:hlinkClick r:id="rId2"/>
              </a:rPr>
              <a:t>github.com/robindanzinger/chadojs</a:t>
            </a:r>
            <a:endParaRPr lang="en-US" sz="800" dirty="0" smtClean="0"/>
          </a:p>
          <a:p>
            <a:r>
              <a:rPr lang="en-US" dirty="0" err="1" smtClean="0"/>
              <a:t>J.B.Rainsberger</a:t>
            </a:r>
            <a:r>
              <a:rPr lang="en-US" dirty="0" smtClean="0"/>
              <a:t>: Integrated tests are a </a:t>
            </a:r>
            <a:r>
              <a:rPr lang="en-US" dirty="0" smtClean="0"/>
              <a:t>scam: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 smtClean="0">
                <a:hlinkClick r:id="rId3"/>
              </a:rPr>
              <a:t>://blog.thecodewhisperer.com/blog/categories/integrated-tests-are-a-scam</a:t>
            </a:r>
            <a:endParaRPr lang="de-DE" dirty="0" smtClean="0"/>
          </a:p>
          <a:p>
            <a:r>
              <a:rPr lang="de-DE" dirty="0" err="1" smtClean="0"/>
              <a:t>bogus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ruby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sz="1600" dirty="0" smtClean="0">
                <a:hlinkClick r:id="rId4"/>
              </a:rPr>
              <a:t>https</a:t>
            </a:r>
            <a:r>
              <a:rPr lang="de-DE" sz="1600" dirty="0" smtClean="0">
                <a:hlinkClick r:id="rId4"/>
              </a:rPr>
              <a:t>://github.com/psyho/bogus</a:t>
            </a:r>
            <a:r>
              <a:rPr lang="de-DE" sz="1600" dirty="0" smtClean="0"/>
              <a:t> </a:t>
            </a:r>
            <a:endParaRPr lang="de-DE" sz="1200" dirty="0" smtClean="0"/>
          </a:p>
          <a:p>
            <a:r>
              <a:rPr lang="de-DE" dirty="0" err="1" smtClean="0"/>
              <a:t>midje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clojure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sz="1600" dirty="0" smtClean="0">
                <a:hlinkClick r:id="rId5"/>
              </a:rPr>
              <a:t>https</a:t>
            </a:r>
            <a:r>
              <a:rPr lang="de-DE" sz="1600" dirty="0" smtClean="0">
                <a:hlinkClick r:id="rId5"/>
              </a:rPr>
              <a:t>://github.com/marick/Midje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Robin\AppData\Local\Microsoft\Windows\INetCache\IE\RUB06Z5J\tech-samsung-t9000-fridge-1_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2852936"/>
            <a:ext cx="2397681" cy="18002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Restaurant </a:t>
            </a:r>
            <a:r>
              <a:rPr lang="de-DE" dirty="0" err="1" smtClean="0"/>
              <a:t>simulation</a:t>
            </a:r>
            <a:endParaRPr lang="de-DE" dirty="0"/>
          </a:p>
        </p:txBody>
      </p:sp>
      <p:grpSp>
        <p:nvGrpSpPr>
          <p:cNvPr id="3" name="Gruppieren 30"/>
          <p:cNvGrpSpPr/>
          <p:nvPr/>
        </p:nvGrpSpPr>
        <p:grpSpPr>
          <a:xfrm>
            <a:off x="683568" y="2924944"/>
            <a:ext cx="648072" cy="1728192"/>
            <a:chOff x="1331640" y="2132856"/>
            <a:chExt cx="648072" cy="1728192"/>
          </a:xfrm>
          <a:solidFill>
            <a:schemeClr val="bg1">
              <a:lumMod val="85000"/>
            </a:schemeClr>
          </a:solidFill>
        </p:grpSpPr>
        <p:sp>
          <p:nvSpPr>
            <p:cNvPr id="32" name="Ellipse 31"/>
            <p:cNvSpPr/>
            <p:nvPr/>
          </p:nvSpPr>
          <p:spPr>
            <a:xfrm>
              <a:off x="1403648" y="2132856"/>
              <a:ext cx="504056" cy="50405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1475656" y="2636912"/>
              <a:ext cx="360040" cy="115212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>
              <a:off x="169168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33164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/>
            <p:cNvSpPr/>
            <p:nvPr/>
          </p:nvSpPr>
          <p:spPr>
            <a:xfrm rot="3788642">
              <a:off x="1657635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/>
            <p:cNvSpPr/>
            <p:nvPr/>
          </p:nvSpPr>
          <p:spPr>
            <a:xfrm rot="6973694">
              <a:off x="1159911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7" name="Abgerundete rechteckige Legende 56"/>
          <p:cNvSpPr/>
          <p:nvPr/>
        </p:nvSpPr>
        <p:spPr>
          <a:xfrm>
            <a:off x="1331640" y="1412776"/>
            <a:ext cx="1440160" cy="1008112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pizza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467544" y="51479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Customer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3108577" y="5147900"/>
            <a:ext cx="81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Waiter</a:t>
            </a:r>
            <a:endParaRPr lang="de-DE" dirty="0"/>
          </a:p>
        </p:txBody>
      </p:sp>
      <p:sp>
        <p:nvSpPr>
          <p:cNvPr id="64" name="Textfeld 63"/>
          <p:cNvSpPr txBox="1"/>
          <p:nvPr/>
        </p:nvSpPr>
        <p:spPr>
          <a:xfrm>
            <a:off x="5580112" y="5147900"/>
            <a:ext cx="61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Chef</a:t>
            </a:r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7596336" y="5157192"/>
            <a:ext cx="7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Pantry</a:t>
            </a:r>
            <a:endParaRPr lang="de-DE" dirty="0"/>
          </a:p>
        </p:txBody>
      </p:sp>
      <p:grpSp>
        <p:nvGrpSpPr>
          <p:cNvPr id="4" name="Gruppieren 70"/>
          <p:cNvGrpSpPr/>
          <p:nvPr/>
        </p:nvGrpSpPr>
        <p:grpSpPr>
          <a:xfrm>
            <a:off x="3180585" y="2924944"/>
            <a:ext cx="648072" cy="1728192"/>
            <a:chOff x="3324601" y="2852936"/>
            <a:chExt cx="648072" cy="1728192"/>
          </a:xfrm>
        </p:grpSpPr>
        <p:grpSp>
          <p:nvGrpSpPr>
            <p:cNvPr id="5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6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7" name="Ellipse 16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48" name="Herz 4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" name="Herz 4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66" name="Ellipse 65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2"/>
          <p:cNvGrpSpPr/>
          <p:nvPr/>
        </p:nvGrpSpPr>
        <p:grpSpPr>
          <a:xfrm>
            <a:off x="5580112" y="2636912"/>
            <a:ext cx="648072" cy="2016224"/>
            <a:chOff x="5652120" y="2708920"/>
            <a:chExt cx="648072" cy="2016224"/>
          </a:xfrm>
        </p:grpSpPr>
        <p:grpSp>
          <p:nvGrpSpPr>
            <p:cNvPr id="9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0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40" name="Ellipse 3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Ellipse 4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6" name="Flussdiagramm: Magnetplattenspeicher 45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56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8281" y="3789040"/>
            <a:ext cx="648072" cy="648072"/>
          </a:xfrm>
          <a:prstGeom prst="rect">
            <a:avLst/>
          </a:prstGeom>
          <a:noFill/>
        </p:spPr>
      </p:pic>
      <p:pic>
        <p:nvPicPr>
          <p:cNvPr id="76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8281" y="3356992"/>
            <a:ext cx="648072" cy="648072"/>
          </a:xfrm>
          <a:prstGeom prst="rect">
            <a:avLst/>
          </a:prstGeom>
          <a:noFill/>
        </p:spPr>
      </p:pic>
      <p:pic>
        <p:nvPicPr>
          <p:cNvPr id="77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8281" y="2996952"/>
            <a:ext cx="648072" cy="648072"/>
          </a:xfrm>
          <a:prstGeom prst="rect">
            <a:avLst/>
          </a:prstGeom>
          <a:noFill/>
        </p:spPr>
      </p:pic>
      <p:sp>
        <p:nvSpPr>
          <p:cNvPr id="47" name="Abgerundete rechteckige Legende 46"/>
          <p:cNvSpPr/>
          <p:nvPr/>
        </p:nvSpPr>
        <p:spPr>
          <a:xfrm>
            <a:off x="3923928" y="1412776"/>
            <a:ext cx="1440160" cy="1008112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I </a:t>
            </a:r>
            <a:r>
              <a:rPr lang="de-DE" sz="1600" dirty="0" err="1" smtClean="0"/>
              <a:t>tell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chef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make</a:t>
            </a:r>
            <a:r>
              <a:rPr lang="de-DE" sz="1600" dirty="0" smtClean="0"/>
              <a:t> a </a:t>
            </a:r>
            <a:r>
              <a:rPr lang="de-DE" sz="1600" dirty="0" err="1" smtClean="0"/>
              <a:t>pizza</a:t>
            </a:r>
            <a:endParaRPr lang="de-DE" sz="1600" dirty="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6444208" y="1412776"/>
            <a:ext cx="1440160" cy="1008112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 </a:t>
            </a:r>
            <a:r>
              <a:rPr lang="de-DE" sz="1400" dirty="0" err="1" smtClean="0"/>
              <a:t>fetch</a:t>
            </a:r>
            <a:r>
              <a:rPr lang="de-DE" sz="1400" dirty="0" smtClean="0"/>
              <a:t>  </a:t>
            </a:r>
            <a:r>
              <a:rPr lang="de-DE" sz="1400" dirty="0" err="1" smtClean="0"/>
              <a:t>ingredients</a:t>
            </a:r>
            <a:r>
              <a:rPr lang="de-DE" sz="1400" dirty="0" smtClean="0"/>
              <a:t> </a:t>
            </a:r>
            <a:r>
              <a:rPr lang="de-DE" sz="1400" dirty="0" err="1" smtClean="0"/>
              <a:t>from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pantry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cook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Robin\AppData\Local\Microsoft\Windows\INetCache\IE\RUB06Z5J\tech-samsung-t9000-fridge-1_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2852936"/>
            <a:ext cx="2397681" cy="18002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Restaurant </a:t>
            </a:r>
            <a:r>
              <a:rPr lang="de-DE" dirty="0" err="1" smtClean="0"/>
              <a:t>simulation</a:t>
            </a:r>
            <a:endParaRPr lang="de-DE" dirty="0"/>
          </a:p>
        </p:txBody>
      </p:sp>
      <p:grpSp>
        <p:nvGrpSpPr>
          <p:cNvPr id="3" name="Gruppieren 30"/>
          <p:cNvGrpSpPr/>
          <p:nvPr/>
        </p:nvGrpSpPr>
        <p:grpSpPr>
          <a:xfrm>
            <a:off x="683568" y="2924944"/>
            <a:ext cx="648072" cy="1728192"/>
            <a:chOff x="1331640" y="2132856"/>
            <a:chExt cx="648072" cy="1728192"/>
          </a:xfrm>
          <a:solidFill>
            <a:schemeClr val="bg1">
              <a:lumMod val="85000"/>
            </a:schemeClr>
          </a:solidFill>
        </p:grpSpPr>
        <p:sp>
          <p:nvSpPr>
            <p:cNvPr id="32" name="Ellipse 31"/>
            <p:cNvSpPr/>
            <p:nvPr/>
          </p:nvSpPr>
          <p:spPr>
            <a:xfrm>
              <a:off x="1403648" y="2132856"/>
              <a:ext cx="504056" cy="50405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1475656" y="2636912"/>
              <a:ext cx="360040" cy="115212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>
              <a:off x="169168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33164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/>
            <p:cNvSpPr/>
            <p:nvPr/>
          </p:nvSpPr>
          <p:spPr>
            <a:xfrm rot="3788642">
              <a:off x="1657635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/>
            <p:cNvSpPr/>
            <p:nvPr/>
          </p:nvSpPr>
          <p:spPr>
            <a:xfrm rot="6973694">
              <a:off x="1159911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7" name="Abgerundete rechteckige Legende 56"/>
          <p:cNvSpPr/>
          <p:nvPr/>
        </p:nvSpPr>
        <p:spPr>
          <a:xfrm>
            <a:off x="1331640" y="1412776"/>
            <a:ext cx="1440160" cy="1008112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pizza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467544" y="51479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Customer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3108577" y="5147900"/>
            <a:ext cx="81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Waiter</a:t>
            </a:r>
            <a:endParaRPr lang="de-DE" dirty="0"/>
          </a:p>
        </p:txBody>
      </p:sp>
      <p:sp>
        <p:nvSpPr>
          <p:cNvPr id="64" name="Textfeld 63"/>
          <p:cNvSpPr txBox="1"/>
          <p:nvPr/>
        </p:nvSpPr>
        <p:spPr>
          <a:xfrm>
            <a:off x="5580112" y="5147900"/>
            <a:ext cx="61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Chef</a:t>
            </a:r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7596336" y="5157192"/>
            <a:ext cx="7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Pantry</a:t>
            </a:r>
            <a:endParaRPr lang="de-DE" dirty="0"/>
          </a:p>
        </p:txBody>
      </p:sp>
      <p:grpSp>
        <p:nvGrpSpPr>
          <p:cNvPr id="4" name="Gruppieren 70"/>
          <p:cNvGrpSpPr/>
          <p:nvPr/>
        </p:nvGrpSpPr>
        <p:grpSpPr>
          <a:xfrm>
            <a:off x="3180585" y="2924944"/>
            <a:ext cx="648072" cy="1728192"/>
            <a:chOff x="3324601" y="2852936"/>
            <a:chExt cx="648072" cy="1728192"/>
          </a:xfrm>
        </p:grpSpPr>
        <p:grpSp>
          <p:nvGrpSpPr>
            <p:cNvPr id="5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6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7" name="Ellipse 16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48" name="Herz 4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" name="Herz 4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66" name="Ellipse 65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2"/>
          <p:cNvGrpSpPr/>
          <p:nvPr/>
        </p:nvGrpSpPr>
        <p:grpSpPr>
          <a:xfrm>
            <a:off x="5580112" y="2636912"/>
            <a:ext cx="648072" cy="2016224"/>
            <a:chOff x="5652120" y="2708920"/>
            <a:chExt cx="648072" cy="2016224"/>
          </a:xfrm>
        </p:grpSpPr>
        <p:grpSp>
          <p:nvGrpSpPr>
            <p:cNvPr id="9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0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40" name="Ellipse 3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Ellipse 4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6" name="Flussdiagramm: Magnetplattenspeicher 45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56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8281" y="3789040"/>
            <a:ext cx="648072" cy="648072"/>
          </a:xfrm>
          <a:prstGeom prst="rect">
            <a:avLst/>
          </a:prstGeom>
          <a:noFill/>
        </p:spPr>
      </p:pic>
      <p:pic>
        <p:nvPicPr>
          <p:cNvPr id="76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8281" y="3356992"/>
            <a:ext cx="648072" cy="648072"/>
          </a:xfrm>
          <a:prstGeom prst="rect">
            <a:avLst/>
          </a:prstGeom>
          <a:noFill/>
        </p:spPr>
      </p:pic>
      <p:pic>
        <p:nvPicPr>
          <p:cNvPr id="77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8281" y="2996952"/>
            <a:ext cx="648072" cy="648072"/>
          </a:xfrm>
          <a:prstGeom prst="rect">
            <a:avLst/>
          </a:prstGeom>
          <a:noFill/>
        </p:spPr>
      </p:pic>
      <p:cxnSp>
        <p:nvCxnSpPr>
          <p:cNvPr id="50" name="Gerade Verbindung mit Pfeil 49"/>
          <p:cNvCxnSpPr/>
          <p:nvPr/>
        </p:nvCxnSpPr>
        <p:spPr>
          <a:xfrm>
            <a:off x="1763688" y="3573016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4211960" y="3573016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6372200" y="3573016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>
            <a:off x="6372200" y="4077072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4211960" y="4077072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H="1">
            <a:off x="1763688" y="4077072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1913102" y="3212976"/>
            <a:ext cx="78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orders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6300192" y="4149080"/>
            <a:ext cx="12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ingredients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6516216" y="3140968"/>
            <a:ext cx="57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gets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1979712" y="4149080"/>
            <a:ext cx="64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pizza</a:t>
            </a:r>
            <a:endParaRPr lang="de-DE" dirty="0"/>
          </a:p>
        </p:txBody>
      </p:sp>
      <p:sp>
        <p:nvSpPr>
          <p:cNvPr id="71" name="Textfeld 70"/>
          <p:cNvSpPr txBox="1"/>
          <p:nvPr/>
        </p:nvSpPr>
        <p:spPr>
          <a:xfrm>
            <a:off x="4065143" y="3212976"/>
            <a:ext cx="137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passes</a:t>
            </a:r>
            <a:r>
              <a:rPr lang="de-DE" dirty="0" smtClean="0"/>
              <a:t> order</a:t>
            </a:r>
            <a:endParaRPr lang="de-DE" dirty="0"/>
          </a:p>
        </p:txBody>
      </p:sp>
      <p:sp>
        <p:nvSpPr>
          <p:cNvPr id="73" name="Textfeld 72"/>
          <p:cNvSpPr txBox="1"/>
          <p:nvPr/>
        </p:nvSpPr>
        <p:spPr>
          <a:xfrm>
            <a:off x="4355976" y="4149080"/>
            <a:ext cx="64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pizza</a:t>
            </a:r>
            <a:endParaRPr lang="de-DE" dirty="0"/>
          </a:p>
        </p:txBody>
      </p:sp>
      <p:sp>
        <p:nvSpPr>
          <p:cNvPr id="74" name="Abgerundete rechteckige Legende 73"/>
          <p:cNvSpPr/>
          <p:nvPr/>
        </p:nvSpPr>
        <p:spPr>
          <a:xfrm>
            <a:off x="3923928" y="1412776"/>
            <a:ext cx="1440160" cy="1008112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I </a:t>
            </a:r>
            <a:r>
              <a:rPr lang="de-DE" sz="1600" dirty="0" err="1" smtClean="0"/>
              <a:t>tell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chef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make</a:t>
            </a:r>
            <a:r>
              <a:rPr lang="de-DE" sz="1600" dirty="0" smtClean="0"/>
              <a:t> a </a:t>
            </a:r>
            <a:r>
              <a:rPr lang="de-DE" sz="1600" dirty="0" err="1" smtClean="0"/>
              <a:t>pizza</a:t>
            </a:r>
            <a:endParaRPr lang="de-DE" sz="1600" dirty="0"/>
          </a:p>
        </p:txBody>
      </p:sp>
      <p:sp>
        <p:nvSpPr>
          <p:cNvPr id="75" name="Abgerundete rechteckige Legende 74"/>
          <p:cNvSpPr/>
          <p:nvPr/>
        </p:nvSpPr>
        <p:spPr>
          <a:xfrm>
            <a:off x="6444208" y="1412776"/>
            <a:ext cx="1440160" cy="1008112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 </a:t>
            </a:r>
            <a:r>
              <a:rPr lang="de-DE" sz="1400" dirty="0" err="1" smtClean="0"/>
              <a:t>fetch</a:t>
            </a:r>
            <a:r>
              <a:rPr lang="de-DE" sz="1400" dirty="0" smtClean="0"/>
              <a:t>  </a:t>
            </a:r>
            <a:r>
              <a:rPr lang="de-DE" sz="1400" dirty="0" err="1" smtClean="0"/>
              <a:t>ingredients</a:t>
            </a:r>
            <a:r>
              <a:rPr lang="de-DE" sz="1400" dirty="0" smtClean="0"/>
              <a:t> </a:t>
            </a:r>
            <a:r>
              <a:rPr lang="de-DE" sz="1400" dirty="0" err="1" smtClean="0"/>
              <a:t>from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pantry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cook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Mit welchem Test beginnen?</a:t>
            </a:r>
            <a:endParaRPr lang="de-DE" dirty="0"/>
          </a:p>
        </p:txBody>
      </p:sp>
      <p:pic>
        <p:nvPicPr>
          <p:cNvPr id="4" name="Picture 7" descr="C:\Users\Robin\AppData\Local\Microsoft\Windows\INetCache\IE\RUB06Z5J\tech-samsung-t9000-fridge-1_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1367" y="3573016"/>
            <a:ext cx="2397681" cy="1800200"/>
          </a:xfrm>
          <a:prstGeom prst="rect">
            <a:avLst/>
          </a:prstGeom>
          <a:noFill/>
        </p:spPr>
      </p:pic>
      <p:grpSp>
        <p:nvGrpSpPr>
          <p:cNvPr id="5" name="Gruppieren 70"/>
          <p:cNvGrpSpPr/>
          <p:nvPr/>
        </p:nvGrpSpPr>
        <p:grpSpPr>
          <a:xfrm>
            <a:off x="1835696" y="3645024"/>
            <a:ext cx="648072" cy="1728192"/>
            <a:chOff x="3324601" y="2852936"/>
            <a:chExt cx="648072" cy="1728192"/>
          </a:xfrm>
        </p:grpSpPr>
        <p:grpSp>
          <p:nvGrpSpPr>
            <p:cNvPr id="6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10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4" name="Ellipse 13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Ellipse 18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1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12" name="Herz 11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Herz 12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7" name="Ellipse 6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72"/>
          <p:cNvGrpSpPr/>
          <p:nvPr/>
        </p:nvGrpSpPr>
        <p:grpSpPr>
          <a:xfrm>
            <a:off x="4211960" y="3356992"/>
            <a:ext cx="648072" cy="2016224"/>
            <a:chOff x="5652120" y="2708920"/>
            <a:chExt cx="648072" cy="2016224"/>
          </a:xfrm>
        </p:grpSpPr>
        <p:grpSp>
          <p:nvGrpSpPr>
            <p:cNvPr id="21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23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25" name="Ellipse 2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Ellipse 2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4" name="Flussdiagramm: Magnetplattenspeicher 2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Rechteck 2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1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3392" y="4509120"/>
            <a:ext cx="648072" cy="648072"/>
          </a:xfrm>
          <a:prstGeom prst="rect">
            <a:avLst/>
          </a:prstGeom>
          <a:noFill/>
        </p:spPr>
      </p:pic>
      <p:pic>
        <p:nvPicPr>
          <p:cNvPr id="32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3392" y="4077072"/>
            <a:ext cx="648072" cy="648072"/>
          </a:xfrm>
          <a:prstGeom prst="rect">
            <a:avLst/>
          </a:prstGeom>
          <a:noFill/>
        </p:spPr>
      </p:pic>
      <p:pic>
        <p:nvPicPr>
          <p:cNvPr id="33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3392" y="3717032"/>
            <a:ext cx="648072" cy="648072"/>
          </a:xfrm>
          <a:prstGeom prst="rect">
            <a:avLst/>
          </a:prstGeom>
          <a:noFill/>
        </p:spPr>
      </p:pic>
      <p:cxnSp>
        <p:nvCxnSpPr>
          <p:cNvPr id="34" name="Gerade Verbindung mit Pfeil 33"/>
          <p:cNvCxnSpPr/>
          <p:nvPr/>
        </p:nvCxnSpPr>
        <p:spPr>
          <a:xfrm>
            <a:off x="2867071" y="4293096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027311" y="4293096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5027311" y="4797152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H="1">
            <a:off x="2867071" y="4797152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955303" y="4869160"/>
            <a:ext cx="12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ingredients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5171327" y="3861048"/>
            <a:ext cx="48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get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2795063" y="3933056"/>
            <a:ext cx="116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pass order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3011087" y="4869160"/>
            <a:ext cx="64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pizza</a:t>
            </a:r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4067944" y="148478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Test</a:t>
            </a:r>
            <a:endParaRPr lang="de-DE" dirty="0"/>
          </a:p>
        </p:txBody>
      </p:sp>
      <p:cxnSp>
        <p:nvCxnSpPr>
          <p:cNvPr id="60" name="Gerade Verbindung mit Pfeil 59"/>
          <p:cNvCxnSpPr>
            <a:stCxn id="47" idx="2"/>
          </p:cNvCxnSpPr>
          <p:nvPr/>
        </p:nvCxnSpPr>
        <p:spPr>
          <a:xfrm>
            <a:off x="4525144" y="2399184"/>
            <a:ext cx="0" cy="8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47" idx="2"/>
            <a:endCxn id="4" idx="0"/>
          </p:cNvCxnSpPr>
          <p:nvPr/>
        </p:nvCxnSpPr>
        <p:spPr>
          <a:xfrm>
            <a:off x="4525144" y="2399184"/>
            <a:ext cx="2205064" cy="117383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7" idx="2"/>
          </p:cNvCxnSpPr>
          <p:nvPr/>
        </p:nvCxnSpPr>
        <p:spPr>
          <a:xfrm flipH="1">
            <a:off x="2339752" y="2399184"/>
            <a:ext cx="2185392" cy="110182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3131840" y="269962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88" name="Textfeld 87"/>
          <p:cNvSpPr txBox="1"/>
          <p:nvPr/>
        </p:nvSpPr>
        <p:spPr>
          <a:xfrm>
            <a:off x="4572000" y="2636912"/>
            <a:ext cx="28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5796136" y="2642016"/>
            <a:ext cx="28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pieren 73"/>
          <p:cNvGrpSpPr/>
          <p:nvPr/>
        </p:nvGrpSpPr>
        <p:grpSpPr>
          <a:xfrm>
            <a:off x="7045412" y="1340768"/>
            <a:ext cx="1054980" cy="792088"/>
            <a:chOff x="6782831" y="2852936"/>
            <a:chExt cx="2397681" cy="1800200"/>
          </a:xfrm>
        </p:grpSpPr>
        <p:pic>
          <p:nvPicPr>
            <p:cNvPr id="44" name="Picture 7" descr="C:\Users\Robin\AppData\Local\Microsoft\Windows\INetCache\IE\RUB06Z5J\tech-samsung-t9000-fridge-1_1[1]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82831" y="2852936"/>
              <a:ext cx="2397681" cy="1800200"/>
            </a:xfrm>
            <a:prstGeom prst="rect">
              <a:avLst/>
            </a:prstGeom>
            <a:noFill/>
          </p:spPr>
        </p:pic>
        <p:pic>
          <p:nvPicPr>
            <p:cNvPr id="71" name="Picture 32" descr="C:\Users\Robin\AppData\Local\Microsoft\Windows\INetCache\IE\SVGKL408\pizza-slice-15978-large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04856" y="3789040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72" name="Picture 32" descr="C:\Users\Robin\AppData\Local\Microsoft\Windows\INetCache\IE\SVGKL408\pizza-slice-15978-large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04856" y="3356992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73" name="Picture 32" descr="C:\Users\Robin\AppData\Local\Microsoft\Windows\INetCache\IE\SVGKL408\pizza-slice-15978-large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04856" y="2996952"/>
              <a:ext cx="648072" cy="648072"/>
            </a:xfrm>
            <a:prstGeom prst="rect">
              <a:avLst/>
            </a:prstGeom>
            <a:noFill/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Inside-out </a:t>
            </a:r>
            <a:r>
              <a:rPr lang="de-DE" dirty="0" err="1" smtClean="0"/>
              <a:t>tdd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7185992" y="237058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Pantry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899592" y="237058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Test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5" idx="3"/>
            <a:endCxn id="14" idx="1"/>
          </p:cNvCxnSpPr>
          <p:nvPr/>
        </p:nvCxnSpPr>
        <p:spPr>
          <a:xfrm>
            <a:off x="1813992" y="2827784"/>
            <a:ext cx="5372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69768" y="3378696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Chef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99592" y="3378696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Test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19" idx="3"/>
            <a:endCxn id="18" idx="1"/>
          </p:cNvCxnSpPr>
          <p:nvPr/>
        </p:nvCxnSpPr>
        <p:spPr>
          <a:xfrm>
            <a:off x="1813992" y="3835896"/>
            <a:ext cx="335577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153544" y="438680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Waiter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899592" y="4386808"/>
            <a:ext cx="9144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Test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22" idx="3"/>
            <a:endCxn id="21" idx="1"/>
          </p:cNvCxnSpPr>
          <p:nvPr/>
        </p:nvCxnSpPr>
        <p:spPr>
          <a:xfrm>
            <a:off x="1813992" y="4844008"/>
            <a:ext cx="13395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3"/>
          </p:cNvCxnSpPr>
          <p:nvPr/>
        </p:nvCxnSpPr>
        <p:spPr>
          <a:xfrm flipV="1">
            <a:off x="4067944" y="4005064"/>
            <a:ext cx="1080120" cy="838944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4572000" y="4365104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uses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588224" y="3356992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uses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18" idx="3"/>
          </p:cNvCxnSpPr>
          <p:nvPr/>
        </p:nvCxnSpPr>
        <p:spPr>
          <a:xfrm flipV="1">
            <a:off x="6084168" y="2996952"/>
            <a:ext cx="1080120" cy="838944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3779912" y="2636912"/>
            <a:ext cx="77251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exercise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2987824" y="3645024"/>
            <a:ext cx="77251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exercise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2051720" y="4672186"/>
            <a:ext cx="77251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exercise</a:t>
            </a:r>
            <a:endParaRPr lang="de-DE" dirty="0"/>
          </a:p>
        </p:txBody>
      </p:sp>
      <p:grpSp>
        <p:nvGrpSpPr>
          <p:cNvPr id="45" name="Gruppieren 70"/>
          <p:cNvGrpSpPr/>
          <p:nvPr/>
        </p:nvGrpSpPr>
        <p:grpSpPr>
          <a:xfrm>
            <a:off x="3491880" y="1340768"/>
            <a:ext cx="264769" cy="706051"/>
            <a:chOff x="3324601" y="2852936"/>
            <a:chExt cx="648072" cy="1728192"/>
          </a:xfrm>
        </p:grpSpPr>
        <p:grpSp>
          <p:nvGrpSpPr>
            <p:cNvPr id="46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50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54" name="Ellipse 53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Ellipse 54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" name="Ellipse 55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" name="Ellipse 56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9" name="Ellipse 58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51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52" name="Herz 51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" name="Herz 52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47" name="Ellipse 46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72"/>
          <p:cNvGrpSpPr/>
          <p:nvPr/>
        </p:nvGrpSpPr>
        <p:grpSpPr>
          <a:xfrm>
            <a:off x="5387233" y="1268760"/>
            <a:ext cx="264887" cy="824092"/>
            <a:chOff x="5652120" y="2708920"/>
            <a:chExt cx="648072" cy="2016224"/>
          </a:xfrm>
        </p:grpSpPr>
        <p:grpSp>
          <p:nvGrpSpPr>
            <p:cNvPr id="61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63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65" name="Ellipse 6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Ellipse 6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Ellipse 6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0" name="Ellipse 6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4" name="Flussdiagramm: Magnetplattenspeicher 6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2" name="Rechteck 6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73"/>
          <p:cNvGrpSpPr/>
          <p:nvPr/>
        </p:nvGrpSpPr>
        <p:grpSpPr>
          <a:xfrm>
            <a:off x="7045412" y="1340768"/>
            <a:ext cx="1054980" cy="792088"/>
            <a:chOff x="6782831" y="2852936"/>
            <a:chExt cx="2397681" cy="1800200"/>
          </a:xfrm>
        </p:grpSpPr>
        <p:pic>
          <p:nvPicPr>
            <p:cNvPr id="44" name="Picture 7" descr="C:\Users\Robin\AppData\Local\Microsoft\Windows\INetCache\IE\RUB06Z5J\tech-samsung-t9000-fridge-1_1[1]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82831" y="2852936"/>
              <a:ext cx="2397681" cy="1800200"/>
            </a:xfrm>
            <a:prstGeom prst="rect">
              <a:avLst/>
            </a:prstGeom>
            <a:noFill/>
          </p:spPr>
        </p:pic>
        <p:pic>
          <p:nvPicPr>
            <p:cNvPr id="71" name="Picture 32" descr="C:\Users\Robin\AppData\Local\Microsoft\Windows\INetCache\IE\SVGKL408\pizza-slice-15978-large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04856" y="3789040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72" name="Picture 32" descr="C:\Users\Robin\AppData\Local\Microsoft\Windows\INetCache\IE\SVGKL408\pizza-slice-15978-large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04856" y="3356992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73" name="Picture 32" descr="C:\Users\Robin\AppData\Local\Microsoft\Windows\INetCache\IE\SVGKL408\pizza-slice-15978-large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04856" y="2996952"/>
              <a:ext cx="648072" cy="648072"/>
            </a:xfrm>
            <a:prstGeom prst="rect">
              <a:avLst/>
            </a:prstGeom>
            <a:noFill/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Outside-in </a:t>
            </a:r>
            <a:r>
              <a:rPr lang="de-DE" dirty="0" err="1" smtClean="0"/>
              <a:t>tdd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899592" y="237058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Test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5" idx="3"/>
            <a:endCxn id="51" idx="1"/>
          </p:cNvCxnSpPr>
          <p:nvPr/>
        </p:nvCxnSpPr>
        <p:spPr>
          <a:xfrm>
            <a:off x="1813992" y="2827784"/>
            <a:ext cx="13898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69768" y="338065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Chef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99592" y="338065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Test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19" idx="3"/>
            <a:endCxn id="18" idx="1"/>
          </p:cNvCxnSpPr>
          <p:nvPr/>
        </p:nvCxnSpPr>
        <p:spPr>
          <a:xfrm>
            <a:off x="1813992" y="3837855"/>
            <a:ext cx="335577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899592" y="4386808"/>
            <a:ext cx="9144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Test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22" idx="3"/>
            <a:endCxn id="50" idx="1"/>
          </p:cNvCxnSpPr>
          <p:nvPr/>
        </p:nvCxnSpPr>
        <p:spPr>
          <a:xfrm>
            <a:off x="1813992" y="4844008"/>
            <a:ext cx="53502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4139952" y="3212976"/>
            <a:ext cx="1008112" cy="576064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156176" y="4365104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uses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4139952" y="3409255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uses</a:t>
            </a:r>
            <a:endParaRPr lang="de-DE" dirty="0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6084168" y="4149080"/>
            <a:ext cx="1080120" cy="648072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2051720" y="2672779"/>
            <a:ext cx="77251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exercise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2987824" y="3680196"/>
            <a:ext cx="77251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exercise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4067944" y="4686349"/>
            <a:ext cx="77251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exercise</a:t>
            </a:r>
            <a:endParaRPr lang="de-DE" dirty="0"/>
          </a:p>
        </p:txBody>
      </p:sp>
      <p:grpSp>
        <p:nvGrpSpPr>
          <p:cNvPr id="4" name="Gruppieren 70"/>
          <p:cNvGrpSpPr/>
          <p:nvPr/>
        </p:nvGrpSpPr>
        <p:grpSpPr>
          <a:xfrm>
            <a:off x="3491880" y="1340768"/>
            <a:ext cx="264769" cy="706051"/>
            <a:chOff x="3324601" y="2852936"/>
            <a:chExt cx="648072" cy="1728192"/>
          </a:xfrm>
        </p:grpSpPr>
        <p:grpSp>
          <p:nvGrpSpPr>
            <p:cNvPr id="5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6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54" name="Ellipse 53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Ellipse 54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" name="Ellipse 55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" name="Ellipse 56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9" name="Ellipse 58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52" name="Herz 51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" name="Herz 52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47" name="Ellipse 46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2"/>
          <p:cNvGrpSpPr/>
          <p:nvPr/>
        </p:nvGrpSpPr>
        <p:grpSpPr>
          <a:xfrm>
            <a:off x="5387233" y="1268760"/>
            <a:ext cx="264887" cy="824092"/>
            <a:chOff x="5652120" y="2708920"/>
            <a:chExt cx="648072" cy="2016224"/>
          </a:xfrm>
        </p:grpSpPr>
        <p:grpSp>
          <p:nvGrpSpPr>
            <p:cNvPr id="9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0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65" name="Ellipse 6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Ellipse 6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Ellipse 6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0" name="Ellipse 6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4" name="Flussdiagramm: Magnetplattenspeicher 6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2" name="Rechteck 6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0" name="Rechteck 49"/>
          <p:cNvSpPr/>
          <p:nvPr/>
        </p:nvSpPr>
        <p:spPr>
          <a:xfrm>
            <a:off x="7164288" y="438680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Pantry</a:t>
            </a:r>
            <a:endParaRPr lang="de-DE" dirty="0"/>
          </a:p>
        </p:txBody>
      </p:sp>
      <p:sp>
        <p:nvSpPr>
          <p:cNvPr id="51" name="Rechteck 50"/>
          <p:cNvSpPr/>
          <p:nvPr/>
        </p:nvSpPr>
        <p:spPr>
          <a:xfrm>
            <a:off x="3203848" y="237058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Waiter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860032" y="2373263"/>
            <a:ext cx="1008112" cy="914400"/>
          </a:xfrm>
          <a:prstGeom prst="rect">
            <a:avLst/>
          </a:prstGeom>
          <a:effectLst>
            <a:outerShdw blurRad="50800" dist="266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Test Double</a:t>
            </a:r>
            <a:endParaRPr lang="de-DE" dirty="0"/>
          </a:p>
        </p:txBody>
      </p:sp>
      <p:sp>
        <p:nvSpPr>
          <p:cNvPr id="78" name="Rechteck 77"/>
          <p:cNvSpPr/>
          <p:nvPr/>
        </p:nvSpPr>
        <p:spPr>
          <a:xfrm>
            <a:off x="6876256" y="3383334"/>
            <a:ext cx="1008112" cy="914400"/>
          </a:xfrm>
          <a:prstGeom prst="rect">
            <a:avLst/>
          </a:prstGeom>
          <a:effectLst>
            <a:outerShdw blurRad="50800" dist="266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Test Double</a:t>
            </a:r>
            <a:endParaRPr lang="de-DE" dirty="0"/>
          </a:p>
        </p:txBody>
      </p:sp>
      <p:cxnSp>
        <p:nvCxnSpPr>
          <p:cNvPr id="87" name="Gerade Verbindung mit Pfeil 86"/>
          <p:cNvCxnSpPr>
            <a:stCxn id="18" idx="3"/>
            <a:endCxn id="78" idx="1"/>
          </p:cNvCxnSpPr>
          <p:nvPr/>
        </p:nvCxnSpPr>
        <p:spPr>
          <a:xfrm>
            <a:off x="6084168" y="3837855"/>
            <a:ext cx="792088" cy="26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51" idx="3"/>
            <a:endCxn id="14" idx="1"/>
          </p:cNvCxnSpPr>
          <p:nvPr/>
        </p:nvCxnSpPr>
        <p:spPr>
          <a:xfrm>
            <a:off x="4118248" y="2827784"/>
            <a:ext cx="741784" cy="26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73"/>
          <p:cNvGrpSpPr/>
          <p:nvPr/>
        </p:nvGrpSpPr>
        <p:grpSpPr>
          <a:xfrm>
            <a:off x="7045412" y="1340768"/>
            <a:ext cx="1054980" cy="792088"/>
            <a:chOff x="6782831" y="2852936"/>
            <a:chExt cx="2397681" cy="1800200"/>
          </a:xfrm>
        </p:grpSpPr>
        <p:pic>
          <p:nvPicPr>
            <p:cNvPr id="44" name="Picture 7" descr="C:\Users\Robin\AppData\Local\Microsoft\Windows\INetCache\IE\RUB06Z5J\tech-samsung-t9000-fridge-1_1[1]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82831" y="2852936"/>
              <a:ext cx="2397681" cy="1800200"/>
            </a:xfrm>
            <a:prstGeom prst="rect">
              <a:avLst/>
            </a:prstGeom>
            <a:noFill/>
          </p:spPr>
        </p:pic>
        <p:pic>
          <p:nvPicPr>
            <p:cNvPr id="71" name="Picture 32" descr="C:\Users\Robin\AppData\Local\Microsoft\Windows\INetCache\IE\SVGKL408\pizza-slice-15978-large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04856" y="3789040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72" name="Picture 32" descr="C:\Users\Robin\AppData\Local\Microsoft\Windows\INetCache\IE\SVGKL408\pizza-slice-15978-large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04856" y="3356992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73" name="Picture 32" descr="C:\Users\Robin\AppData\Local\Microsoft\Windows\INetCache\IE\SVGKL408\pizza-slice-15978-large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04856" y="2996952"/>
              <a:ext cx="648072" cy="648072"/>
            </a:xfrm>
            <a:prstGeom prst="rect">
              <a:avLst/>
            </a:prstGeom>
            <a:noFill/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Integration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rescue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899592" y="237058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Test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5" idx="3"/>
            <a:endCxn id="51" idx="1"/>
          </p:cNvCxnSpPr>
          <p:nvPr/>
        </p:nvCxnSpPr>
        <p:spPr>
          <a:xfrm>
            <a:off x="1813992" y="2827784"/>
            <a:ext cx="13898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69768" y="3378696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Chef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99592" y="338065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Test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19" idx="3"/>
            <a:endCxn id="18" idx="1"/>
          </p:cNvCxnSpPr>
          <p:nvPr/>
        </p:nvCxnSpPr>
        <p:spPr>
          <a:xfrm flipV="1">
            <a:off x="1813992" y="3835896"/>
            <a:ext cx="3355776" cy="19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899592" y="4386808"/>
            <a:ext cx="9144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Test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22" idx="3"/>
            <a:endCxn id="50" idx="1"/>
          </p:cNvCxnSpPr>
          <p:nvPr/>
        </p:nvCxnSpPr>
        <p:spPr>
          <a:xfrm>
            <a:off x="1813992" y="4844008"/>
            <a:ext cx="53502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4139952" y="3212976"/>
            <a:ext cx="1008112" cy="576064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156176" y="4365104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uses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4139952" y="3409255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uses</a:t>
            </a:r>
            <a:endParaRPr lang="de-DE" dirty="0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6084168" y="4149080"/>
            <a:ext cx="1080120" cy="648072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2051720" y="2672779"/>
            <a:ext cx="77251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exercise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2987824" y="3680196"/>
            <a:ext cx="77251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exercise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4067944" y="4686349"/>
            <a:ext cx="77251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exercise</a:t>
            </a:r>
            <a:endParaRPr lang="de-DE" dirty="0"/>
          </a:p>
        </p:txBody>
      </p:sp>
      <p:grpSp>
        <p:nvGrpSpPr>
          <p:cNvPr id="4" name="Gruppieren 70"/>
          <p:cNvGrpSpPr/>
          <p:nvPr/>
        </p:nvGrpSpPr>
        <p:grpSpPr>
          <a:xfrm>
            <a:off x="3491880" y="1340768"/>
            <a:ext cx="264769" cy="706051"/>
            <a:chOff x="3324601" y="2852936"/>
            <a:chExt cx="648072" cy="1728192"/>
          </a:xfrm>
        </p:grpSpPr>
        <p:grpSp>
          <p:nvGrpSpPr>
            <p:cNvPr id="5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6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54" name="Ellipse 53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Ellipse 54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" name="Ellipse 55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" name="Ellipse 56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9" name="Ellipse 58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52" name="Herz 51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" name="Herz 52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47" name="Ellipse 46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2"/>
          <p:cNvGrpSpPr/>
          <p:nvPr/>
        </p:nvGrpSpPr>
        <p:grpSpPr>
          <a:xfrm>
            <a:off x="5387233" y="1268760"/>
            <a:ext cx="264887" cy="824092"/>
            <a:chOff x="5652120" y="2708920"/>
            <a:chExt cx="648072" cy="2016224"/>
          </a:xfrm>
        </p:grpSpPr>
        <p:grpSp>
          <p:nvGrpSpPr>
            <p:cNvPr id="9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0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65" name="Ellipse 6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Ellipse 6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Ellipse 6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0" name="Ellipse 6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4" name="Flussdiagramm: Magnetplattenspeicher 6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2" name="Rechteck 6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0" name="Rechteck 49"/>
          <p:cNvSpPr/>
          <p:nvPr/>
        </p:nvSpPr>
        <p:spPr>
          <a:xfrm>
            <a:off x="7164288" y="438680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Pantry</a:t>
            </a:r>
            <a:endParaRPr lang="de-DE" dirty="0"/>
          </a:p>
        </p:txBody>
      </p:sp>
      <p:sp>
        <p:nvSpPr>
          <p:cNvPr id="51" name="Rechteck 50"/>
          <p:cNvSpPr/>
          <p:nvPr/>
        </p:nvSpPr>
        <p:spPr>
          <a:xfrm>
            <a:off x="3203848" y="237058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Waiter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860032" y="2373263"/>
            <a:ext cx="1008112" cy="914400"/>
          </a:xfrm>
          <a:prstGeom prst="rect">
            <a:avLst/>
          </a:prstGeom>
          <a:effectLst>
            <a:outerShdw blurRad="50800" dist="266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Test Double</a:t>
            </a:r>
            <a:endParaRPr lang="de-DE" dirty="0"/>
          </a:p>
        </p:txBody>
      </p:sp>
      <p:sp>
        <p:nvSpPr>
          <p:cNvPr id="78" name="Rechteck 77"/>
          <p:cNvSpPr/>
          <p:nvPr/>
        </p:nvSpPr>
        <p:spPr>
          <a:xfrm>
            <a:off x="6876256" y="3383334"/>
            <a:ext cx="1008112" cy="914400"/>
          </a:xfrm>
          <a:prstGeom prst="rect">
            <a:avLst/>
          </a:prstGeom>
          <a:effectLst>
            <a:outerShdw blurRad="50800" dist="266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Test Double</a:t>
            </a:r>
            <a:endParaRPr lang="de-DE" dirty="0"/>
          </a:p>
        </p:txBody>
      </p:sp>
      <p:cxnSp>
        <p:nvCxnSpPr>
          <p:cNvPr id="87" name="Gerade Verbindung mit Pfeil 86"/>
          <p:cNvCxnSpPr>
            <a:stCxn id="18" idx="3"/>
            <a:endCxn id="78" idx="1"/>
          </p:cNvCxnSpPr>
          <p:nvPr/>
        </p:nvCxnSpPr>
        <p:spPr>
          <a:xfrm>
            <a:off x="6084168" y="3835896"/>
            <a:ext cx="792088" cy="46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51" idx="3"/>
            <a:endCxn id="14" idx="1"/>
          </p:cNvCxnSpPr>
          <p:nvPr/>
        </p:nvCxnSpPr>
        <p:spPr>
          <a:xfrm>
            <a:off x="4118248" y="2827784"/>
            <a:ext cx="741784" cy="26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899592" y="5538936"/>
            <a:ext cx="9144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Test</a:t>
            </a:r>
            <a:endParaRPr lang="de-DE" dirty="0"/>
          </a:p>
        </p:txBody>
      </p:sp>
      <p:cxnSp>
        <p:nvCxnSpPr>
          <p:cNvPr id="61" name="Gerade Verbindung mit Pfeil 60"/>
          <p:cNvCxnSpPr>
            <a:stCxn id="60" idx="3"/>
            <a:endCxn id="80" idx="1"/>
          </p:cNvCxnSpPr>
          <p:nvPr/>
        </p:nvCxnSpPr>
        <p:spPr>
          <a:xfrm>
            <a:off x="1813992" y="5996136"/>
            <a:ext cx="13898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2051720" y="5838477"/>
            <a:ext cx="77251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exercise</a:t>
            </a:r>
            <a:endParaRPr lang="de-DE" dirty="0"/>
          </a:p>
        </p:txBody>
      </p:sp>
      <p:sp>
        <p:nvSpPr>
          <p:cNvPr id="76" name="Rechteck 75"/>
          <p:cNvSpPr/>
          <p:nvPr/>
        </p:nvSpPr>
        <p:spPr>
          <a:xfrm>
            <a:off x="7164288" y="5538936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Pantry</a:t>
            </a:r>
            <a:endParaRPr lang="de-DE" dirty="0"/>
          </a:p>
        </p:txBody>
      </p:sp>
      <p:sp>
        <p:nvSpPr>
          <p:cNvPr id="80" name="Rechteck 79"/>
          <p:cNvSpPr/>
          <p:nvPr/>
        </p:nvSpPr>
        <p:spPr>
          <a:xfrm>
            <a:off x="3203848" y="5538936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Waiter</a:t>
            </a:r>
            <a:endParaRPr lang="de-DE" dirty="0"/>
          </a:p>
        </p:txBody>
      </p:sp>
      <p:sp>
        <p:nvSpPr>
          <p:cNvPr id="83" name="Rechteck 82"/>
          <p:cNvSpPr/>
          <p:nvPr/>
        </p:nvSpPr>
        <p:spPr>
          <a:xfrm>
            <a:off x="5169768" y="5538936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Chef</a:t>
            </a:r>
            <a:endParaRPr lang="de-DE" dirty="0"/>
          </a:p>
        </p:txBody>
      </p:sp>
      <p:cxnSp>
        <p:nvCxnSpPr>
          <p:cNvPr id="85" name="Gerade Verbindung mit Pfeil 84"/>
          <p:cNvCxnSpPr>
            <a:stCxn id="80" idx="3"/>
            <a:endCxn id="83" idx="1"/>
          </p:cNvCxnSpPr>
          <p:nvPr/>
        </p:nvCxnSpPr>
        <p:spPr>
          <a:xfrm>
            <a:off x="4118248" y="5996136"/>
            <a:ext cx="10515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83" idx="3"/>
            <a:endCxn id="76" idx="1"/>
          </p:cNvCxnSpPr>
          <p:nvPr/>
        </p:nvCxnSpPr>
        <p:spPr>
          <a:xfrm>
            <a:off x="6084168" y="5996136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73"/>
          <p:cNvGrpSpPr/>
          <p:nvPr/>
        </p:nvGrpSpPr>
        <p:grpSpPr>
          <a:xfrm>
            <a:off x="7045412" y="1340768"/>
            <a:ext cx="1054980" cy="792088"/>
            <a:chOff x="6782831" y="2852936"/>
            <a:chExt cx="2397681" cy="1800200"/>
          </a:xfrm>
        </p:grpSpPr>
        <p:pic>
          <p:nvPicPr>
            <p:cNvPr id="44" name="Picture 7" descr="C:\Users\Robin\AppData\Local\Microsoft\Windows\INetCache\IE\RUB06Z5J\tech-samsung-t9000-fridge-1_1[1]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82831" y="2852936"/>
              <a:ext cx="2397681" cy="1800200"/>
            </a:xfrm>
            <a:prstGeom prst="rect">
              <a:avLst/>
            </a:prstGeom>
            <a:noFill/>
          </p:spPr>
        </p:pic>
        <p:pic>
          <p:nvPicPr>
            <p:cNvPr id="71" name="Picture 32" descr="C:\Users\Robin\AppData\Local\Microsoft\Windows\INetCache\IE\SVGKL408\pizza-slice-15978-large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04856" y="3789040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72" name="Picture 32" descr="C:\Users\Robin\AppData\Local\Microsoft\Windows\INetCache\IE\SVGKL408\pizza-slice-15978-large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04856" y="3356992"/>
              <a:ext cx="648072" cy="648072"/>
            </a:xfrm>
            <a:prstGeom prst="rect">
              <a:avLst/>
            </a:prstGeom>
            <a:noFill/>
          </p:spPr>
        </p:pic>
        <p:pic>
          <p:nvPicPr>
            <p:cNvPr id="73" name="Picture 32" descr="C:\Users\Robin\AppData\Local\Microsoft\Windows\INetCache\IE\SVGKL408\pizza-slice-15978-large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04856" y="2996952"/>
              <a:ext cx="648072" cy="648072"/>
            </a:xfrm>
            <a:prstGeom prst="rect">
              <a:avLst/>
            </a:prstGeom>
            <a:noFill/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Integration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rescue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899592" y="237058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Test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5" idx="3"/>
            <a:endCxn id="51" idx="1"/>
          </p:cNvCxnSpPr>
          <p:nvPr/>
        </p:nvCxnSpPr>
        <p:spPr>
          <a:xfrm>
            <a:off x="1813992" y="2827784"/>
            <a:ext cx="13898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69768" y="3378696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Chef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99592" y="338065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Test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19" idx="3"/>
            <a:endCxn id="18" idx="1"/>
          </p:cNvCxnSpPr>
          <p:nvPr/>
        </p:nvCxnSpPr>
        <p:spPr>
          <a:xfrm flipV="1">
            <a:off x="1813992" y="3835896"/>
            <a:ext cx="3355776" cy="19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899592" y="4386808"/>
            <a:ext cx="9144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Test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22" idx="3"/>
            <a:endCxn id="50" idx="1"/>
          </p:cNvCxnSpPr>
          <p:nvPr/>
        </p:nvCxnSpPr>
        <p:spPr>
          <a:xfrm>
            <a:off x="1813992" y="4844008"/>
            <a:ext cx="53502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4139952" y="3212976"/>
            <a:ext cx="1008112" cy="576064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156176" y="4365104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uses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4139952" y="3409255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uses</a:t>
            </a:r>
            <a:endParaRPr lang="de-DE" dirty="0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6084168" y="4149080"/>
            <a:ext cx="1080120" cy="648072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2051720" y="2672779"/>
            <a:ext cx="77251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exercise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2987824" y="3680196"/>
            <a:ext cx="77251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exercise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4067944" y="4686349"/>
            <a:ext cx="77251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exercise</a:t>
            </a:r>
            <a:endParaRPr lang="de-DE" dirty="0"/>
          </a:p>
        </p:txBody>
      </p:sp>
      <p:grpSp>
        <p:nvGrpSpPr>
          <p:cNvPr id="4" name="Gruppieren 70"/>
          <p:cNvGrpSpPr/>
          <p:nvPr/>
        </p:nvGrpSpPr>
        <p:grpSpPr>
          <a:xfrm>
            <a:off x="3491880" y="1340768"/>
            <a:ext cx="264769" cy="706051"/>
            <a:chOff x="3324601" y="2852936"/>
            <a:chExt cx="648072" cy="1728192"/>
          </a:xfrm>
        </p:grpSpPr>
        <p:grpSp>
          <p:nvGrpSpPr>
            <p:cNvPr id="5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6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54" name="Ellipse 53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5" name="Ellipse 54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" name="Ellipse 55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" name="Ellipse 56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9" name="Ellipse 58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52" name="Herz 51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" name="Herz 52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47" name="Ellipse 46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2"/>
          <p:cNvGrpSpPr/>
          <p:nvPr/>
        </p:nvGrpSpPr>
        <p:grpSpPr>
          <a:xfrm>
            <a:off x="5387233" y="1268760"/>
            <a:ext cx="264887" cy="824092"/>
            <a:chOff x="5652120" y="2708920"/>
            <a:chExt cx="648072" cy="2016224"/>
          </a:xfrm>
        </p:grpSpPr>
        <p:grpSp>
          <p:nvGrpSpPr>
            <p:cNvPr id="9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0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65" name="Ellipse 6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Ellipse 6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Ellipse 6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0" name="Ellipse 6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4" name="Flussdiagramm: Magnetplattenspeicher 6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2" name="Rechteck 6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0" name="Rechteck 49"/>
          <p:cNvSpPr/>
          <p:nvPr/>
        </p:nvSpPr>
        <p:spPr>
          <a:xfrm>
            <a:off x="7164288" y="438680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Pantry</a:t>
            </a:r>
            <a:endParaRPr lang="de-DE" dirty="0"/>
          </a:p>
        </p:txBody>
      </p:sp>
      <p:sp>
        <p:nvSpPr>
          <p:cNvPr id="51" name="Rechteck 50"/>
          <p:cNvSpPr/>
          <p:nvPr/>
        </p:nvSpPr>
        <p:spPr>
          <a:xfrm>
            <a:off x="3203848" y="237058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Waiter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860032" y="2373263"/>
            <a:ext cx="1008112" cy="914400"/>
          </a:xfrm>
          <a:prstGeom prst="rect">
            <a:avLst/>
          </a:prstGeom>
          <a:effectLst>
            <a:outerShdw blurRad="50800" dist="266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Test Double</a:t>
            </a:r>
            <a:endParaRPr lang="de-DE" dirty="0"/>
          </a:p>
        </p:txBody>
      </p:sp>
      <p:sp>
        <p:nvSpPr>
          <p:cNvPr id="78" name="Rechteck 77"/>
          <p:cNvSpPr/>
          <p:nvPr/>
        </p:nvSpPr>
        <p:spPr>
          <a:xfrm>
            <a:off x="6876256" y="3383334"/>
            <a:ext cx="1008112" cy="914400"/>
          </a:xfrm>
          <a:prstGeom prst="rect">
            <a:avLst/>
          </a:prstGeom>
          <a:effectLst>
            <a:outerShdw blurRad="50800" dist="266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Test Double</a:t>
            </a:r>
            <a:endParaRPr lang="de-DE" dirty="0"/>
          </a:p>
        </p:txBody>
      </p:sp>
      <p:cxnSp>
        <p:nvCxnSpPr>
          <p:cNvPr id="87" name="Gerade Verbindung mit Pfeil 86"/>
          <p:cNvCxnSpPr>
            <a:stCxn id="18" idx="3"/>
            <a:endCxn id="78" idx="1"/>
          </p:cNvCxnSpPr>
          <p:nvPr/>
        </p:nvCxnSpPr>
        <p:spPr>
          <a:xfrm>
            <a:off x="6084168" y="3835896"/>
            <a:ext cx="792088" cy="46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51" idx="3"/>
            <a:endCxn id="14" idx="1"/>
          </p:cNvCxnSpPr>
          <p:nvPr/>
        </p:nvCxnSpPr>
        <p:spPr>
          <a:xfrm>
            <a:off x="4118248" y="2827784"/>
            <a:ext cx="741784" cy="26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899592" y="5538936"/>
            <a:ext cx="9144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Test</a:t>
            </a:r>
            <a:endParaRPr lang="de-DE" dirty="0"/>
          </a:p>
        </p:txBody>
      </p:sp>
      <p:cxnSp>
        <p:nvCxnSpPr>
          <p:cNvPr id="61" name="Gerade Verbindung mit Pfeil 60"/>
          <p:cNvCxnSpPr>
            <a:stCxn id="60" idx="3"/>
            <a:endCxn id="80" idx="1"/>
          </p:cNvCxnSpPr>
          <p:nvPr/>
        </p:nvCxnSpPr>
        <p:spPr>
          <a:xfrm>
            <a:off x="1813992" y="5996136"/>
            <a:ext cx="13898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2051720" y="5838477"/>
            <a:ext cx="77251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exercise</a:t>
            </a:r>
            <a:endParaRPr lang="de-DE" dirty="0"/>
          </a:p>
        </p:txBody>
      </p:sp>
      <p:sp>
        <p:nvSpPr>
          <p:cNvPr id="76" name="Rechteck 75"/>
          <p:cNvSpPr/>
          <p:nvPr/>
        </p:nvSpPr>
        <p:spPr>
          <a:xfrm>
            <a:off x="7164288" y="5538936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Pantry</a:t>
            </a:r>
            <a:endParaRPr lang="de-DE" dirty="0"/>
          </a:p>
        </p:txBody>
      </p:sp>
      <p:sp>
        <p:nvSpPr>
          <p:cNvPr id="80" name="Rechteck 79"/>
          <p:cNvSpPr/>
          <p:nvPr/>
        </p:nvSpPr>
        <p:spPr>
          <a:xfrm>
            <a:off x="3203848" y="5538936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Waiter</a:t>
            </a:r>
            <a:endParaRPr lang="de-DE" dirty="0"/>
          </a:p>
        </p:txBody>
      </p:sp>
      <p:sp>
        <p:nvSpPr>
          <p:cNvPr id="83" name="Rechteck 82"/>
          <p:cNvSpPr/>
          <p:nvPr/>
        </p:nvSpPr>
        <p:spPr>
          <a:xfrm>
            <a:off x="5169768" y="5538936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Chef</a:t>
            </a:r>
            <a:endParaRPr lang="de-DE" dirty="0"/>
          </a:p>
        </p:txBody>
      </p:sp>
      <p:cxnSp>
        <p:nvCxnSpPr>
          <p:cNvPr id="85" name="Gerade Verbindung mit Pfeil 84"/>
          <p:cNvCxnSpPr>
            <a:stCxn id="80" idx="3"/>
            <a:endCxn id="83" idx="1"/>
          </p:cNvCxnSpPr>
          <p:nvPr/>
        </p:nvCxnSpPr>
        <p:spPr>
          <a:xfrm>
            <a:off x="4118248" y="5996136"/>
            <a:ext cx="10515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83" idx="3"/>
            <a:endCxn id="76" idx="1"/>
          </p:cNvCxnSpPr>
          <p:nvPr/>
        </p:nvCxnSpPr>
        <p:spPr>
          <a:xfrm>
            <a:off x="6084168" y="5996136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539552" y="2132856"/>
            <a:ext cx="7848872" cy="3312368"/>
          </a:xfrm>
          <a:prstGeom prst="rect">
            <a:avLst/>
          </a:prstGeom>
          <a:solidFill>
            <a:srgbClr val="FFFFFF">
              <a:alpha val="78039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Bildschirmpräsentation (4:3)</PresentationFormat>
  <Paragraphs>191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Larissa-Design</vt:lpstr>
      <vt:lpstr>Extreme outside-in tdd with chadojs</vt:lpstr>
      <vt:lpstr>agenda</vt:lpstr>
      <vt:lpstr>Restaurant simulation</vt:lpstr>
      <vt:lpstr>Restaurant simulation</vt:lpstr>
      <vt:lpstr>Mit welchem Test beginnen?</vt:lpstr>
      <vt:lpstr>Inside-out tdd</vt:lpstr>
      <vt:lpstr>Outside-in tdd</vt:lpstr>
      <vt:lpstr>Integration tests to the rescue</vt:lpstr>
      <vt:lpstr>Integration tests to the rescue</vt:lpstr>
      <vt:lpstr>Integration tests are a scam*</vt:lpstr>
      <vt:lpstr>Integration tests are a scam</vt:lpstr>
      <vt:lpstr>Integration tests are a scam</vt:lpstr>
      <vt:lpstr>Integration tests are a scam</vt:lpstr>
      <vt:lpstr>Integration tests are a scam</vt:lpstr>
      <vt:lpstr>Integration tests are a scam</vt:lpstr>
      <vt:lpstr>Integration tests are a scam</vt:lpstr>
      <vt:lpstr>Wann sind Integrationstests weniger geeignet?</vt:lpstr>
      <vt:lpstr>agenda</vt:lpstr>
      <vt:lpstr>Restaurant simulation</vt:lpstr>
      <vt:lpstr>Assume-Verify-Approach</vt:lpstr>
      <vt:lpstr>Folie 21</vt:lpstr>
      <vt:lpstr>agenda</vt:lpstr>
      <vt:lpstr>Vielen Dank!</vt:lpstr>
      <vt:lpstr>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simulation with chadojs</dc:title>
  <dc:creator>Robin Danzinger</dc:creator>
  <cp:lastModifiedBy>Robin Danzinger</cp:lastModifiedBy>
  <cp:revision>106</cp:revision>
  <dcterms:created xsi:type="dcterms:W3CDTF">2015-05-14T13:13:34Z</dcterms:created>
  <dcterms:modified xsi:type="dcterms:W3CDTF">2015-06-13T12:56:45Z</dcterms:modified>
</cp:coreProperties>
</file>