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0" r:id="rId2"/>
    <p:sldId id="306" r:id="rId3"/>
    <p:sldId id="262" r:id="rId4"/>
    <p:sldId id="263" r:id="rId5"/>
    <p:sldId id="316" r:id="rId6"/>
    <p:sldId id="264" r:id="rId7"/>
    <p:sldId id="265" r:id="rId8"/>
    <p:sldId id="266" r:id="rId9"/>
    <p:sldId id="267" r:id="rId10"/>
    <p:sldId id="268" r:id="rId11"/>
    <p:sldId id="311" r:id="rId12"/>
    <p:sldId id="271" r:id="rId13"/>
    <p:sldId id="272" r:id="rId14"/>
    <p:sldId id="273" r:id="rId15"/>
    <p:sldId id="274" r:id="rId16"/>
    <p:sldId id="275" r:id="rId17"/>
    <p:sldId id="318" r:id="rId18"/>
    <p:sldId id="277" r:id="rId19"/>
    <p:sldId id="312" r:id="rId20"/>
    <p:sldId id="279" r:id="rId21"/>
    <p:sldId id="280" r:id="rId22"/>
    <p:sldId id="281" r:id="rId23"/>
    <p:sldId id="313" r:id="rId24"/>
    <p:sldId id="283" r:id="rId25"/>
    <p:sldId id="284" r:id="rId26"/>
    <p:sldId id="285" r:id="rId27"/>
    <p:sldId id="286" r:id="rId28"/>
    <p:sldId id="309" r:id="rId29"/>
    <p:sldId id="289" r:id="rId30"/>
    <p:sldId id="290" r:id="rId31"/>
    <p:sldId id="291" r:id="rId32"/>
    <p:sldId id="314" r:id="rId33"/>
    <p:sldId id="292" r:id="rId34"/>
    <p:sldId id="315" r:id="rId3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C2F"/>
    <a:srgbClr val="17375E"/>
    <a:srgbClr val="4F81BD"/>
    <a:srgbClr val="EBFFD9"/>
    <a:srgbClr val="86868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8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E830D-4B1D-43AC-B523-377B51CEDACB}" type="datetimeFigureOut">
              <a:rPr lang="de-DE" smtClean="0"/>
              <a:pPr/>
              <a:t>14.05.2016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9E338-0634-4D54-A97B-56A83111FA0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E338-0634-4D54-A97B-56A83111FA0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14.05.2016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hecodewhisperer.com/blog/categories/integrated-tests-are-a-scam" TargetMode="External"/><Relationship Id="rId2" Type="http://schemas.openxmlformats.org/officeDocument/2006/relationships/hyperlink" Target="https://github.com/robindanzinger/chadoj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rick/Midje" TargetMode="External"/><Relationship Id="rId4" Type="http://schemas.openxmlformats.org/officeDocument/2006/relationships/hyperlink" Target="https://github.com/psyho/bogu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Robin\Documents\GitHub\chado presentation\640px-Teahouse-Nanj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"/>
            <a:ext cx="9144000" cy="5143504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05529"/>
            <a:ext cx="7772400" cy="1102519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Cooper Black" pitchFamily="18" charset="0"/>
              </a:rPr>
              <a:t>Who </a:t>
            </a:r>
            <a:r>
              <a:rPr lang="de-DE" dirty="0" err="1" smtClean="0">
                <a:latin typeface="Cooper Black" pitchFamily="18" charset="0"/>
              </a:rPr>
              <a:t>is</a:t>
            </a:r>
            <a:r>
              <a:rPr lang="de-DE" dirty="0" smtClean="0">
                <a:latin typeface="Cooper Black" pitchFamily="18" charset="0"/>
              </a:rPr>
              <a:t> </a:t>
            </a:r>
            <a:r>
              <a:rPr lang="de-DE" dirty="0" err="1" smtClean="0">
                <a:latin typeface="Cooper Black" pitchFamily="18" charset="0"/>
              </a:rPr>
              <a:t>testing</a:t>
            </a:r>
            <a:r>
              <a:rPr lang="de-DE" dirty="0" smtClean="0">
                <a:latin typeface="Cooper Black" pitchFamily="18" charset="0"/>
              </a:rPr>
              <a:t> </a:t>
            </a:r>
            <a:r>
              <a:rPr lang="de-DE" dirty="0" err="1" smtClean="0">
                <a:latin typeface="Cooper Black" pitchFamily="18" charset="0"/>
              </a:rPr>
              <a:t>the</a:t>
            </a:r>
            <a:r>
              <a:rPr lang="de-DE" dirty="0" smtClean="0">
                <a:latin typeface="Cooper Black" pitchFamily="18" charset="0"/>
              </a:rPr>
              <a:t> </a:t>
            </a:r>
            <a:r>
              <a:rPr lang="de-DE" dirty="0" err="1" smtClean="0">
                <a:latin typeface="Cooper Black" pitchFamily="18" charset="0"/>
              </a:rPr>
              <a:t>mocks</a:t>
            </a:r>
            <a:r>
              <a:rPr lang="de-DE" dirty="0" smtClean="0">
                <a:latin typeface="Cooper Black" pitchFamily="18" charset="0"/>
              </a:rPr>
              <a:t>?</a:t>
            </a:r>
            <a:endParaRPr lang="de-DE" dirty="0">
              <a:latin typeface="Cooper Black" pitchFamily="18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2535442"/>
            <a:ext cx="6400800" cy="612372"/>
          </a:xfrm>
          <a:noFill/>
          <a:ln>
            <a:noFill/>
          </a:ln>
        </p:spPr>
        <p:txBody>
          <a:bodyPr/>
          <a:lstStyle/>
          <a:p>
            <a:r>
              <a:rPr lang="de-DE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</a:t>
            </a:r>
            <a:r>
              <a:rPr lang="de-DE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assume-verify-approach</a:t>
            </a:r>
            <a:endParaRPr lang="de-DE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940153" y="4794706"/>
            <a:ext cx="320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Andreas Leidig, Robin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Danzinger</a:t>
            </a:r>
            <a:endParaRPr lang="de-DE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640px-Chape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9200" y="2139702"/>
            <a:ext cx="4005064" cy="300379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integrated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smtClean="0"/>
              <a:t>but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London School</a:t>
            </a:r>
          </a:p>
          <a:p>
            <a:pPr lvl="2"/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isolated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pPr lvl="2"/>
            <a:r>
              <a:rPr lang="de-DE" dirty="0" smtClean="0"/>
              <a:t>„heavy </a:t>
            </a:r>
            <a:r>
              <a:rPr lang="de-DE" dirty="0" err="1" smtClean="0"/>
              <a:t>mocking</a:t>
            </a:r>
            <a:r>
              <a:rPr lang="de-DE" dirty="0" smtClean="0"/>
              <a:t>“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380578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b="1" dirty="0" smtClean="0"/>
              <a:t>Test Doubles</a:t>
            </a:r>
          </a:p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</a:p>
          <a:p>
            <a:r>
              <a:rPr lang="de-DE" dirty="0" err="1" smtClean="0"/>
              <a:t>Chadojs</a:t>
            </a:r>
            <a:endParaRPr lang="de-DE" dirty="0" smtClean="0"/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Test Doubles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spy</a:t>
            </a:r>
            <a:r>
              <a:rPr lang="de-DE" dirty="0" smtClean="0"/>
              <a:t>, </a:t>
            </a:r>
            <a:r>
              <a:rPr lang="de-DE" dirty="0" err="1" smtClean="0"/>
              <a:t>stub</a:t>
            </a:r>
            <a:r>
              <a:rPr lang="de-DE" dirty="0" smtClean="0"/>
              <a:t>, </a:t>
            </a:r>
            <a:r>
              <a:rPr lang="de-DE" dirty="0" err="1" smtClean="0"/>
              <a:t>mock</a:t>
            </a:r>
            <a:r>
              <a:rPr lang="de-DE" dirty="0" smtClean="0"/>
              <a:t>, </a:t>
            </a:r>
            <a:r>
              <a:rPr lang="de-DE" dirty="0" err="1" smtClean="0"/>
              <a:t>dummy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everyday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precise</a:t>
            </a:r>
            <a:r>
              <a:rPr lang="de-DE" dirty="0" smtClean="0"/>
              <a:t> </a:t>
            </a:r>
            <a:r>
              <a:rPr lang="de-DE" dirty="0" err="1" smtClean="0"/>
              <a:t>distinction</a:t>
            </a:r>
            <a:endParaRPr lang="de-DE" dirty="0" smtClean="0"/>
          </a:p>
        </p:txBody>
      </p:sp>
      <p:sp>
        <p:nvSpPr>
          <p:cNvPr id="6" name="Abgerundetes Rechteck 5"/>
          <p:cNvSpPr/>
          <p:nvPr/>
        </p:nvSpPr>
        <p:spPr>
          <a:xfrm rot="20878690">
            <a:off x="1771777" y="3110495"/>
            <a:ext cx="7056784" cy="11341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 err="1" smtClean="0"/>
              <a:t>How</a:t>
            </a:r>
            <a:r>
              <a:rPr lang="de-DE" sz="4000" dirty="0" smtClean="0"/>
              <a:t> do </a:t>
            </a:r>
            <a:r>
              <a:rPr lang="de-DE" sz="4000" dirty="0" err="1" smtClean="0"/>
              <a:t>you</a:t>
            </a:r>
            <a:r>
              <a:rPr lang="de-DE" sz="4000" dirty="0" smtClean="0"/>
              <a:t> </a:t>
            </a:r>
            <a:r>
              <a:rPr lang="de-DE" sz="4000" dirty="0" err="1" smtClean="0"/>
              <a:t>use</a:t>
            </a:r>
            <a:r>
              <a:rPr lang="de-DE" sz="4000" dirty="0" smtClean="0"/>
              <a:t> </a:t>
            </a:r>
            <a:r>
              <a:rPr lang="de-DE" sz="4000" dirty="0" err="1" smtClean="0"/>
              <a:t>test</a:t>
            </a:r>
            <a:r>
              <a:rPr lang="de-DE" sz="4000" dirty="0" smtClean="0"/>
              <a:t> </a:t>
            </a:r>
            <a:r>
              <a:rPr lang="de-DE" sz="4000" dirty="0" err="1" smtClean="0"/>
              <a:t>doubles</a:t>
            </a:r>
            <a:r>
              <a:rPr lang="de-DE" sz="4000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Doubles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660232" y="2571750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mocked</a:t>
            </a:r>
            <a:endParaRPr lang="de-DE" sz="1600" dirty="0" smtClean="0"/>
          </a:p>
          <a:p>
            <a:pPr algn="ctr"/>
            <a:r>
              <a:rPr lang="de-DE" sz="1600" dirty="0" err="1" smtClean="0"/>
              <a:t>chef</a:t>
            </a:r>
            <a:endParaRPr lang="de-DE" sz="1600" dirty="0"/>
          </a:p>
        </p:txBody>
      </p:sp>
      <p:grpSp>
        <p:nvGrpSpPr>
          <p:cNvPr id="3" name="Gruppieren 72"/>
          <p:cNvGrpSpPr/>
          <p:nvPr/>
        </p:nvGrpSpPr>
        <p:grpSpPr>
          <a:xfrm>
            <a:off x="6084169" y="2355726"/>
            <a:ext cx="370327" cy="864096"/>
            <a:chOff x="5652120" y="2708920"/>
            <a:chExt cx="648072" cy="2016224"/>
          </a:xfrm>
        </p:grpSpPr>
        <p:grpSp>
          <p:nvGrpSpPr>
            <p:cNvPr id="4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5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64" name="Ellipse 63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5" name="Ellipse 64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Ellipse 65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Ellipse 66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3" name="Flussdiagramm: Magnetplattenspeicher 62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1" name="Rechteck 60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5"/>
          <p:cNvGrpSpPr/>
          <p:nvPr/>
        </p:nvGrpSpPr>
        <p:grpSpPr>
          <a:xfrm flipH="1">
            <a:off x="2411760" y="2463738"/>
            <a:ext cx="378042" cy="756084"/>
            <a:chOff x="3923928" y="2492896"/>
            <a:chExt cx="648072" cy="1728192"/>
          </a:xfrm>
        </p:grpSpPr>
        <p:grpSp>
          <p:nvGrpSpPr>
            <p:cNvPr id="7" name="Gruppieren 29"/>
            <p:cNvGrpSpPr/>
            <p:nvPr/>
          </p:nvGrpSpPr>
          <p:grpSpPr>
            <a:xfrm>
              <a:off x="3923928" y="2492896"/>
              <a:ext cx="648072" cy="1728192"/>
              <a:chOff x="1331640" y="2132856"/>
              <a:chExt cx="648072" cy="1728192"/>
            </a:xfrm>
          </p:grpSpPr>
          <p:sp>
            <p:nvSpPr>
              <p:cNvPr id="105" name="Ellipse 104"/>
              <p:cNvSpPr/>
              <p:nvPr/>
            </p:nvSpPr>
            <p:spPr>
              <a:xfrm>
                <a:off x="1403648" y="2132856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1475656" y="2636912"/>
                <a:ext cx="360040" cy="11521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1691680" y="3717032"/>
                <a:ext cx="288032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1331640" y="3717032"/>
                <a:ext cx="288032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Ellipse 108"/>
              <p:cNvSpPr/>
              <p:nvPr/>
            </p:nvSpPr>
            <p:spPr>
              <a:xfrm rot="3788642">
                <a:off x="1657635" y="2986035"/>
                <a:ext cx="504056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Ellipse 109"/>
              <p:cNvSpPr/>
              <p:nvPr/>
            </p:nvSpPr>
            <p:spPr>
              <a:xfrm rot="6973694">
                <a:off x="1159911" y="2986035"/>
                <a:ext cx="504056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" name="Gruppieren 49"/>
            <p:cNvGrpSpPr/>
            <p:nvPr/>
          </p:nvGrpSpPr>
          <p:grpSpPr>
            <a:xfrm rot="5400000" flipV="1">
              <a:off x="4199027" y="2958141"/>
              <a:ext cx="100896" cy="247506"/>
              <a:chOff x="4475512" y="2789553"/>
              <a:chExt cx="73564" cy="144017"/>
            </a:xfrm>
          </p:grpSpPr>
          <p:sp>
            <p:nvSpPr>
              <p:cNvPr id="103" name="Herz 102"/>
              <p:cNvSpPr/>
              <p:nvPr/>
            </p:nvSpPr>
            <p:spPr>
              <a:xfrm rot="5400000">
                <a:off x="4454999" y="2839493"/>
                <a:ext cx="144016" cy="44138"/>
              </a:xfrm>
              <a:prstGeom prst="heart">
                <a:avLst/>
              </a:prstGeom>
              <a:ln w="31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Herz 103"/>
              <p:cNvSpPr/>
              <p:nvPr/>
            </p:nvSpPr>
            <p:spPr>
              <a:xfrm rot="16200000">
                <a:off x="4425573" y="2839492"/>
                <a:ext cx="144016" cy="44138"/>
              </a:xfrm>
              <a:prstGeom prst="heart">
                <a:avLst/>
              </a:prstGeom>
              <a:ln w="31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98" name="Ellipse 97"/>
          <p:cNvSpPr/>
          <p:nvPr/>
        </p:nvSpPr>
        <p:spPr>
          <a:xfrm flipH="1">
            <a:off x="2580463" y="2776461"/>
            <a:ext cx="42005" cy="31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 flipH="1">
            <a:off x="2580463" y="2839467"/>
            <a:ext cx="42005" cy="31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 flipH="1">
            <a:off x="2580463" y="2902475"/>
            <a:ext cx="42005" cy="31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Nach unten gekrümmter Pfeil 110"/>
          <p:cNvSpPr/>
          <p:nvPr/>
        </p:nvSpPr>
        <p:spPr>
          <a:xfrm>
            <a:off x="2915816" y="2301720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2" name="Nach unten gekrümmter Pfeil 111"/>
          <p:cNvSpPr/>
          <p:nvPr/>
        </p:nvSpPr>
        <p:spPr>
          <a:xfrm rot="10800000">
            <a:off x="2915816" y="3003798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0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057804"/>
            <a:ext cx="720080" cy="540060"/>
          </a:xfrm>
          <a:prstGeom prst="rect">
            <a:avLst/>
          </a:prstGeom>
          <a:noFill/>
        </p:spPr>
      </p:pic>
      <p:sp>
        <p:nvSpPr>
          <p:cNvPr id="49" name="Textfeld 48"/>
          <p:cNvSpPr txBox="1"/>
          <p:nvPr/>
        </p:nvSpPr>
        <p:spPr>
          <a:xfrm>
            <a:off x="3707905" y="2193709"/>
            <a:ext cx="159185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. 42“</a:t>
            </a:r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4860032" y="1167594"/>
            <a:ext cx="2981265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4000" dirty="0" err="1" smtClean="0"/>
              <a:t>assumption</a:t>
            </a:r>
            <a:r>
              <a:rPr lang="de-DE" sz="4000" dirty="0" smtClean="0"/>
              <a:t> 1</a:t>
            </a:r>
            <a:endParaRPr lang="de-DE" sz="4000" dirty="0"/>
          </a:p>
        </p:txBody>
      </p:sp>
      <p:cxnSp>
        <p:nvCxnSpPr>
          <p:cNvPr id="115" name="Gerade Verbindung 114"/>
          <p:cNvCxnSpPr>
            <a:stCxn id="113" idx="2"/>
            <a:endCxn id="49" idx="0"/>
          </p:cNvCxnSpPr>
          <p:nvPr/>
        </p:nvCxnSpPr>
        <p:spPr>
          <a:xfrm flipH="1">
            <a:off x="4503831" y="1875480"/>
            <a:ext cx="1846834" cy="3182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Textfeld 116"/>
          <p:cNvSpPr txBox="1"/>
          <p:nvPr/>
        </p:nvSpPr>
        <p:spPr>
          <a:xfrm>
            <a:off x="1691680" y="4191930"/>
            <a:ext cx="2981265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4000" dirty="0" err="1" smtClean="0"/>
              <a:t>assumption</a:t>
            </a:r>
            <a:r>
              <a:rPr lang="de-DE" sz="4000" dirty="0" smtClean="0"/>
              <a:t> 2</a:t>
            </a:r>
            <a:endParaRPr lang="de-DE" sz="4000" dirty="0"/>
          </a:p>
        </p:txBody>
      </p:sp>
      <p:cxnSp>
        <p:nvCxnSpPr>
          <p:cNvPr id="118" name="Gerade Verbindung 117"/>
          <p:cNvCxnSpPr>
            <a:stCxn id="117" idx="0"/>
          </p:cNvCxnSpPr>
          <p:nvPr/>
        </p:nvCxnSpPr>
        <p:spPr>
          <a:xfrm flipV="1">
            <a:off x="3182313" y="3597864"/>
            <a:ext cx="1029647" cy="594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Abgerundetes Rechteck 123"/>
          <p:cNvSpPr/>
          <p:nvPr/>
        </p:nvSpPr>
        <p:spPr>
          <a:xfrm>
            <a:off x="683568" y="2571750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waiter</a:t>
            </a:r>
            <a:endParaRPr lang="de-DE" dirty="0"/>
          </a:p>
        </p:txBody>
      </p:sp>
      <p:sp>
        <p:nvSpPr>
          <p:cNvPr id="39" name="Abgerundetes Rechteck 38"/>
          <p:cNvSpPr/>
          <p:nvPr/>
        </p:nvSpPr>
        <p:spPr>
          <a:xfrm>
            <a:off x="755576" y="958714"/>
            <a:ext cx="1080120" cy="4609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test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Doubles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4716016" y="1005576"/>
            <a:ext cx="0" cy="351039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755576" y="958714"/>
            <a:ext cx="1080120" cy="4609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948264" y="1563638"/>
            <a:ext cx="1440160" cy="522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mocked</a:t>
            </a:r>
            <a:endParaRPr lang="de-DE" dirty="0" smtClean="0"/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52" name="Abgerundetes Rechteck 51"/>
          <p:cNvSpPr/>
          <p:nvPr/>
        </p:nvSpPr>
        <p:spPr>
          <a:xfrm>
            <a:off x="6948264" y="3435846"/>
            <a:ext cx="144016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</a:t>
            </a:r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54" name="Nach unten gekrümmter Pfeil 53"/>
          <p:cNvSpPr/>
          <p:nvPr/>
        </p:nvSpPr>
        <p:spPr>
          <a:xfrm>
            <a:off x="3203848" y="3327834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5" name="Nach unten gekrümmter Pfeil 54"/>
          <p:cNvSpPr/>
          <p:nvPr/>
        </p:nvSpPr>
        <p:spPr>
          <a:xfrm rot="10800000">
            <a:off x="3203848" y="4029912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4196984" y="3165817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pic>
        <p:nvPicPr>
          <p:cNvPr id="1026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4083919"/>
            <a:ext cx="1184742" cy="588224"/>
          </a:xfrm>
          <a:prstGeom prst="rect">
            <a:avLst/>
          </a:prstGeom>
          <a:noFill/>
        </p:spPr>
      </p:pic>
      <p:grpSp>
        <p:nvGrpSpPr>
          <p:cNvPr id="3" name="Gruppieren 72"/>
          <p:cNvGrpSpPr/>
          <p:nvPr/>
        </p:nvGrpSpPr>
        <p:grpSpPr>
          <a:xfrm>
            <a:off x="6444209" y="3381840"/>
            <a:ext cx="370327" cy="864096"/>
            <a:chOff x="5652120" y="2708920"/>
            <a:chExt cx="648072" cy="2016224"/>
          </a:xfrm>
        </p:grpSpPr>
        <p:grpSp>
          <p:nvGrpSpPr>
            <p:cNvPr id="4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5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75" name="Ellipse 7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4" name="Flussdiagramm: Magnetplattenspeicher 7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70"/>
          <p:cNvGrpSpPr/>
          <p:nvPr/>
        </p:nvGrpSpPr>
        <p:grpSpPr>
          <a:xfrm flipH="1">
            <a:off x="2681790" y="3489852"/>
            <a:ext cx="378042" cy="756084"/>
            <a:chOff x="3324601" y="2852936"/>
            <a:chExt cx="648072" cy="1728192"/>
          </a:xfrm>
        </p:grpSpPr>
        <p:grpSp>
          <p:nvGrpSpPr>
            <p:cNvPr id="7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8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88" name="Herz 8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Herz 8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83" name="Ellipse 82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70"/>
          <p:cNvGrpSpPr/>
          <p:nvPr/>
        </p:nvGrpSpPr>
        <p:grpSpPr>
          <a:xfrm flipH="1">
            <a:off x="2699792" y="1545636"/>
            <a:ext cx="378042" cy="756084"/>
            <a:chOff x="3324601" y="2852936"/>
            <a:chExt cx="648072" cy="1728192"/>
          </a:xfrm>
        </p:grpSpPr>
        <p:grpSp>
          <p:nvGrpSpPr>
            <p:cNvPr id="11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13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Ellipse 10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103" name="Herz 102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Herz 103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98" name="Ellipse 97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1" name="Nach unten gekrümmter Pfeil 110"/>
          <p:cNvSpPr/>
          <p:nvPr/>
        </p:nvSpPr>
        <p:spPr>
          <a:xfrm>
            <a:off x="3203848" y="1383618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2" name="Nach unten gekrümmter Pfeil 111"/>
          <p:cNvSpPr/>
          <p:nvPr/>
        </p:nvSpPr>
        <p:spPr>
          <a:xfrm rot="10800000">
            <a:off x="3203848" y="2085696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0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139702"/>
            <a:ext cx="720080" cy="540060"/>
          </a:xfrm>
          <a:prstGeom prst="rect">
            <a:avLst/>
          </a:prstGeom>
          <a:noFill/>
        </p:spPr>
      </p:pic>
      <p:sp>
        <p:nvSpPr>
          <p:cNvPr id="49" name="Textfeld 48"/>
          <p:cNvSpPr txBox="1"/>
          <p:nvPr/>
        </p:nvSpPr>
        <p:spPr>
          <a:xfrm>
            <a:off x="3995937" y="1275607"/>
            <a:ext cx="159185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. 42“</a:t>
            </a:r>
            <a:endParaRPr lang="de-DE" dirty="0"/>
          </a:p>
        </p:txBody>
      </p:sp>
      <p:cxnSp>
        <p:nvCxnSpPr>
          <p:cNvPr id="71" name="Gerade Verbindung 70"/>
          <p:cNvCxnSpPr/>
          <p:nvPr/>
        </p:nvCxnSpPr>
        <p:spPr>
          <a:xfrm>
            <a:off x="755576" y="2841780"/>
            <a:ext cx="7632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755576" y="3003798"/>
            <a:ext cx="108012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 </a:t>
            </a:r>
            <a:r>
              <a:rPr lang="de-DE" dirty="0" err="1" smtClean="0"/>
              <a:t>app</a:t>
            </a:r>
            <a:endParaRPr lang="de-DE" dirty="0"/>
          </a:p>
        </p:txBody>
      </p:sp>
      <p:grpSp>
        <p:nvGrpSpPr>
          <p:cNvPr id="15" name="Gruppieren 72"/>
          <p:cNvGrpSpPr/>
          <p:nvPr/>
        </p:nvGrpSpPr>
        <p:grpSpPr>
          <a:xfrm>
            <a:off x="6372201" y="1437624"/>
            <a:ext cx="370327" cy="864096"/>
            <a:chOff x="5652120" y="2708920"/>
            <a:chExt cx="648072" cy="2016224"/>
          </a:xfrm>
        </p:grpSpPr>
        <p:grpSp>
          <p:nvGrpSpPr>
            <p:cNvPr id="17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9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96" name="Ellipse 95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87" name="Flussdiagramm: Magnetplattenspeicher 86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2" name="Rechteck 8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  <p:bldP spid="57" grpId="0" animBg="1"/>
      <p:bldP spid="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Doubles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4716016" y="1005576"/>
            <a:ext cx="0" cy="351039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755576" y="958714"/>
            <a:ext cx="1080120" cy="4609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54" name="Nach unten gekrümmter Pfeil 53"/>
          <p:cNvSpPr/>
          <p:nvPr/>
        </p:nvSpPr>
        <p:spPr>
          <a:xfrm>
            <a:off x="3203848" y="3327834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5" name="Nach unten gekrümmter Pfeil 54"/>
          <p:cNvSpPr/>
          <p:nvPr/>
        </p:nvSpPr>
        <p:spPr>
          <a:xfrm rot="10800000">
            <a:off x="3203848" y="4029912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4196984" y="3165817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pic>
        <p:nvPicPr>
          <p:cNvPr id="1026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4083919"/>
            <a:ext cx="1184742" cy="588224"/>
          </a:xfrm>
          <a:prstGeom prst="rect">
            <a:avLst/>
          </a:prstGeom>
          <a:noFill/>
        </p:spPr>
      </p:pic>
      <p:grpSp>
        <p:nvGrpSpPr>
          <p:cNvPr id="3" name="Gruppieren 72"/>
          <p:cNvGrpSpPr/>
          <p:nvPr/>
        </p:nvGrpSpPr>
        <p:grpSpPr>
          <a:xfrm>
            <a:off x="6444209" y="3381840"/>
            <a:ext cx="370327" cy="864096"/>
            <a:chOff x="5652120" y="2708920"/>
            <a:chExt cx="648072" cy="2016224"/>
          </a:xfrm>
        </p:grpSpPr>
        <p:grpSp>
          <p:nvGrpSpPr>
            <p:cNvPr id="4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5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75" name="Ellipse 7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4" name="Flussdiagramm: Magnetplattenspeicher 7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70"/>
          <p:cNvGrpSpPr/>
          <p:nvPr/>
        </p:nvGrpSpPr>
        <p:grpSpPr>
          <a:xfrm flipH="1">
            <a:off x="2681790" y="3489852"/>
            <a:ext cx="378042" cy="756084"/>
            <a:chOff x="3324601" y="2852936"/>
            <a:chExt cx="648072" cy="1728192"/>
          </a:xfrm>
        </p:grpSpPr>
        <p:grpSp>
          <p:nvGrpSpPr>
            <p:cNvPr id="7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8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88" name="Herz 8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Herz 8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83" name="Ellipse 82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70"/>
          <p:cNvGrpSpPr/>
          <p:nvPr/>
        </p:nvGrpSpPr>
        <p:grpSpPr>
          <a:xfrm flipH="1">
            <a:off x="2699792" y="1545636"/>
            <a:ext cx="378042" cy="756084"/>
            <a:chOff x="3324601" y="2852936"/>
            <a:chExt cx="648072" cy="1728192"/>
          </a:xfrm>
        </p:grpSpPr>
        <p:grpSp>
          <p:nvGrpSpPr>
            <p:cNvPr id="11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13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Ellipse 10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103" name="Herz 102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Herz 103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98" name="Ellipse 97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1" name="Nach unten gekrümmter Pfeil 110"/>
          <p:cNvSpPr/>
          <p:nvPr/>
        </p:nvSpPr>
        <p:spPr>
          <a:xfrm>
            <a:off x="3203848" y="1383618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2" name="Nach unten gekrümmter Pfeil 111"/>
          <p:cNvSpPr/>
          <p:nvPr/>
        </p:nvSpPr>
        <p:spPr>
          <a:xfrm rot="10800000">
            <a:off x="3203848" y="2085696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755576" y="2841780"/>
            <a:ext cx="7632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Abgerundetes Rechteck 72"/>
          <p:cNvSpPr/>
          <p:nvPr/>
        </p:nvSpPr>
        <p:spPr>
          <a:xfrm>
            <a:off x="755576" y="3003798"/>
            <a:ext cx="1080120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81" name="Textfeld 80"/>
          <p:cNvSpPr txBox="1"/>
          <p:nvPr/>
        </p:nvSpPr>
        <p:spPr>
          <a:xfrm>
            <a:off x="4196984" y="1221601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pic>
        <p:nvPicPr>
          <p:cNvPr id="82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139703"/>
            <a:ext cx="1184742" cy="588224"/>
          </a:xfrm>
          <a:prstGeom prst="rect">
            <a:avLst/>
          </a:prstGeom>
          <a:noFill/>
        </p:spPr>
      </p:pic>
      <p:grpSp>
        <p:nvGrpSpPr>
          <p:cNvPr id="15" name="Gruppieren 72"/>
          <p:cNvGrpSpPr/>
          <p:nvPr/>
        </p:nvGrpSpPr>
        <p:grpSpPr>
          <a:xfrm>
            <a:off x="6372201" y="1437624"/>
            <a:ext cx="370327" cy="864096"/>
            <a:chOff x="5652120" y="2708920"/>
            <a:chExt cx="648072" cy="2016224"/>
          </a:xfrm>
        </p:grpSpPr>
        <p:grpSp>
          <p:nvGrpSpPr>
            <p:cNvPr id="17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9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1" name="Ellipse 100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97" name="Flussdiagramm: Magnetplattenspeicher 96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7" name="Rechteck 86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9" name="Abgerundetes Rechteck 68"/>
          <p:cNvSpPr/>
          <p:nvPr/>
        </p:nvSpPr>
        <p:spPr>
          <a:xfrm>
            <a:off x="6948264" y="1563638"/>
            <a:ext cx="1440160" cy="522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mocked</a:t>
            </a:r>
            <a:endParaRPr lang="de-DE" dirty="0" smtClean="0"/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70" name="Abgerundetes Rechteck 69"/>
          <p:cNvSpPr/>
          <p:nvPr/>
        </p:nvSpPr>
        <p:spPr>
          <a:xfrm>
            <a:off x="6948264" y="3435846"/>
            <a:ext cx="144016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</a:t>
            </a:r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Abgerundetes Rechteck 81"/>
          <p:cNvSpPr/>
          <p:nvPr/>
        </p:nvSpPr>
        <p:spPr>
          <a:xfrm>
            <a:off x="6948264" y="1563638"/>
            <a:ext cx="1440160" cy="522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mocked</a:t>
            </a:r>
            <a:endParaRPr lang="de-DE" dirty="0" smtClean="0"/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87" name="Abgerundetes Rechteck 86"/>
          <p:cNvSpPr/>
          <p:nvPr/>
        </p:nvSpPr>
        <p:spPr>
          <a:xfrm>
            <a:off x="6948264" y="3435846"/>
            <a:ext cx="1440160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</a:t>
            </a:r>
          </a:p>
          <a:p>
            <a:pPr algn="ctr"/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Doubles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4716016" y="1005576"/>
            <a:ext cx="0" cy="351039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755576" y="958714"/>
            <a:ext cx="1080120" cy="4609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54" name="Nach unten gekrümmter Pfeil 53"/>
          <p:cNvSpPr/>
          <p:nvPr/>
        </p:nvSpPr>
        <p:spPr>
          <a:xfrm>
            <a:off x="3203848" y="3327834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5" name="Nach unten gekrümmter Pfeil 54"/>
          <p:cNvSpPr/>
          <p:nvPr/>
        </p:nvSpPr>
        <p:spPr>
          <a:xfrm rot="10800000">
            <a:off x="3203848" y="4029912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4196984" y="3165817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grpSp>
        <p:nvGrpSpPr>
          <p:cNvPr id="3" name="Gruppieren 72"/>
          <p:cNvGrpSpPr/>
          <p:nvPr/>
        </p:nvGrpSpPr>
        <p:grpSpPr>
          <a:xfrm>
            <a:off x="6444209" y="3381840"/>
            <a:ext cx="370327" cy="864096"/>
            <a:chOff x="5652120" y="2708920"/>
            <a:chExt cx="648072" cy="2016224"/>
          </a:xfrm>
        </p:grpSpPr>
        <p:grpSp>
          <p:nvGrpSpPr>
            <p:cNvPr id="4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5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75" name="Ellipse 7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6" name="Ellipse 7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4" name="Flussdiagramm: Magnetplattenspeicher 7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70"/>
          <p:cNvGrpSpPr/>
          <p:nvPr/>
        </p:nvGrpSpPr>
        <p:grpSpPr>
          <a:xfrm flipH="1">
            <a:off x="2681790" y="3489852"/>
            <a:ext cx="378042" cy="756084"/>
            <a:chOff x="3324601" y="2852936"/>
            <a:chExt cx="648072" cy="1728192"/>
          </a:xfrm>
        </p:grpSpPr>
        <p:grpSp>
          <p:nvGrpSpPr>
            <p:cNvPr id="7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8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88" name="Herz 8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Herz 8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83" name="Ellipse 82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70"/>
          <p:cNvGrpSpPr/>
          <p:nvPr/>
        </p:nvGrpSpPr>
        <p:grpSpPr>
          <a:xfrm flipH="1">
            <a:off x="2699792" y="1545636"/>
            <a:ext cx="378042" cy="756084"/>
            <a:chOff x="3324601" y="2852936"/>
            <a:chExt cx="648072" cy="1728192"/>
          </a:xfrm>
        </p:grpSpPr>
        <p:grpSp>
          <p:nvGrpSpPr>
            <p:cNvPr id="11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13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Ellipse 10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4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103" name="Herz 102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Herz 103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98" name="Ellipse 97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1" name="Nach unten gekrümmter Pfeil 110"/>
          <p:cNvSpPr/>
          <p:nvPr/>
        </p:nvSpPr>
        <p:spPr>
          <a:xfrm>
            <a:off x="3203848" y="1383618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2" name="Nach unten gekrümmter Pfeil 111"/>
          <p:cNvSpPr/>
          <p:nvPr/>
        </p:nvSpPr>
        <p:spPr>
          <a:xfrm rot="10800000">
            <a:off x="3203848" y="2085696"/>
            <a:ext cx="3096344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4196984" y="1221601"/>
            <a:ext cx="1242412" cy="4086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pic>
        <p:nvPicPr>
          <p:cNvPr id="73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139703"/>
            <a:ext cx="1184742" cy="588224"/>
          </a:xfrm>
          <a:prstGeom prst="rect">
            <a:avLst/>
          </a:prstGeom>
          <a:noFill/>
        </p:spPr>
      </p:pic>
      <p:sp>
        <p:nvSpPr>
          <p:cNvPr id="81" name="Abgerundetes Rechteck 80"/>
          <p:cNvSpPr/>
          <p:nvPr/>
        </p:nvSpPr>
        <p:spPr>
          <a:xfrm>
            <a:off x="755576" y="3003798"/>
            <a:ext cx="108012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real </a:t>
            </a:r>
            <a:r>
              <a:rPr lang="de-DE" dirty="0" err="1" smtClean="0"/>
              <a:t>app</a:t>
            </a:r>
            <a:endParaRPr lang="de-DE" dirty="0"/>
          </a:p>
        </p:txBody>
      </p:sp>
      <p:cxnSp>
        <p:nvCxnSpPr>
          <p:cNvPr id="86" name="Gerade Verbindung 85"/>
          <p:cNvCxnSpPr/>
          <p:nvPr/>
        </p:nvCxnSpPr>
        <p:spPr>
          <a:xfrm>
            <a:off x="755576" y="2841780"/>
            <a:ext cx="7632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C:\Users\Robin\AppData\Local\Microsoft\Windows\INetCache\IE\LWXI6ZZ6\Bucatini%20all'amatriciana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137925"/>
            <a:ext cx="1235976" cy="500489"/>
          </a:xfrm>
          <a:prstGeom prst="rect">
            <a:avLst/>
          </a:prstGeom>
          <a:noFill/>
        </p:spPr>
      </p:pic>
      <p:sp>
        <p:nvSpPr>
          <p:cNvPr id="71" name="Abgerundetes Rechteck 70"/>
          <p:cNvSpPr/>
          <p:nvPr/>
        </p:nvSpPr>
        <p:spPr>
          <a:xfrm rot="20878690">
            <a:off x="1809844" y="2839357"/>
            <a:ext cx="7056784" cy="14082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err="1" smtClean="0"/>
              <a:t>unit-tests</a:t>
            </a:r>
            <a:r>
              <a:rPr lang="de-DE" sz="4000" dirty="0" smtClean="0"/>
              <a:t> </a:t>
            </a:r>
            <a:r>
              <a:rPr lang="de-DE" sz="4000" dirty="0" err="1" smtClean="0"/>
              <a:t>with</a:t>
            </a:r>
            <a:r>
              <a:rPr lang="de-DE" sz="4000" dirty="0" smtClean="0"/>
              <a:t> </a:t>
            </a:r>
            <a:r>
              <a:rPr lang="de-DE" sz="4000" dirty="0" err="1" smtClean="0"/>
              <a:t>mocks</a:t>
            </a:r>
            <a:r>
              <a:rPr lang="de-DE" sz="4000" dirty="0" smtClean="0"/>
              <a:t> </a:t>
            </a:r>
          </a:p>
          <a:p>
            <a:pPr algn="ctr"/>
            <a:r>
              <a:rPr lang="de-DE" sz="4000" dirty="0" err="1" smtClean="0"/>
              <a:t>could</a:t>
            </a:r>
            <a:r>
              <a:rPr lang="de-DE" sz="4000" dirty="0" smtClean="0"/>
              <a:t> </a:t>
            </a:r>
            <a:r>
              <a:rPr lang="de-DE" sz="4000" dirty="0" err="1" smtClean="0"/>
              <a:t>be</a:t>
            </a:r>
            <a:r>
              <a:rPr lang="de-DE" sz="4000" dirty="0" smtClean="0"/>
              <a:t> </a:t>
            </a:r>
            <a:r>
              <a:rPr lang="de-DE" sz="4000" dirty="0" err="1" smtClean="0"/>
              <a:t>mocks</a:t>
            </a:r>
            <a:r>
              <a:rPr lang="de-DE" sz="4000" dirty="0" smtClean="0"/>
              <a:t> </a:t>
            </a:r>
            <a:r>
              <a:rPr lang="de-DE" sz="4000" dirty="0" err="1" smtClean="0"/>
              <a:t>itself</a:t>
            </a:r>
            <a:r>
              <a:rPr lang="de-DE" sz="4000" dirty="0" smtClean="0"/>
              <a:t>.</a:t>
            </a:r>
          </a:p>
        </p:txBody>
      </p:sp>
      <p:grpSp>
        <p:nvGrpSpPr>
          <p:cNvPr id="15" name="Gruppieren 72"/>
          <p:cNvGrpSpPr/>
          <p:nvPr/>
        </p:nvGrpSpPr>
        <p:grpSpPr>
          <a:xfrm>
            <a:off x="6372201" y="1437624"/>
            <a:ext cx="370327" cy="864096"/>
            <a:chOff x="5652120" y="2708920"/>
            <a:chExt cx="648072" cy="2016224"/>
          </a:xfrm>
        </p:grpSpPr>
        <p:grpSp>
          <p:nvGrpSpPr>
            <p:cNvPr id="17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9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02" name="Ellipse 101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7" name="Ellipse 116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01" name="Flussdiagramm: Magnetplattenspeicher 100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6" name="Rechteck 95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obin\Documents\GitHub\chado presentation\Optische_illusion_pia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666"/>
            <a:ext cx="9144000" cy="6400800"/>
          </a:xfrm>
          <a:prstGeom prst="rect">
            <a:avLst/>
          </a:prstGeom>
          <a:noFill/>
        </p:spPr>
      </p:pic>
      <p:sp>
        <p:nvSpPr>
          <p:cNvPr id="5" name="Gleichschenkliges Dreieck 4"/>
          <p:cNvSpPr/>
          <p:nvPr/>
        </p:nvSpPr>
        <p:spPr>
          <a:xfrm>
            <a:off x="0" y="-2468810"/>
            <a:ext cx="9144000" cy="9073008"/>
          </a:xfrm>
          <a:prstGeom prst="triangl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2915816" y="4155926"/>
            <a:ext cx="475252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mock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delude</a:t>
            </a:r>
            <a:endParaRPr kumimoji="0" lang="de-DE" sz="44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15816" y="4155926"/>
            <a:ext cx="4752528" cy="857250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mock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mimic</a:t>
            </a:r>
            <a:endParaRPr lang="de-DE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7717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Robin\Documents\GitHub\chado presentation\Optische_illusion_pia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72666"/>
            <a:ext cx="9144000" cy="6400800"/>
          </a:xfrm>
          <a:prstGeom prst="rect">
            <a:avLst/>
          </a:prstGeom>
          <a:noFill/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419622"/>
            <a:ext cx="8229600" cy="2496908"/>
          </a:xfrm>
          <a:solidFill>
            <a:srgbClr val="FFFFFF">
              <a:alpha val="74000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mocks</a:t>
            </a:r>
            <a:r>
              <a:rPr lang="de-DE" dirty="0" smtClean="0"/>
              <a:t> </a:t>
            </a:r>
            <a:r>
              <a:rPr lang="de-DE" dirty="0" err="1" smtClean="0"/>
              <a:t>successfully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ensure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mocks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realistic</a:t>
            </a:r>
            <a:r>
              <a:rPr lang="de-DE" dirty="0" smtClean="0"/>
              <a:t> </a:t>
            </a:r>
            <a:r>
              <a:rPr lang="de-DE" dirty="0" err="1" smtClean="0"/>
              <a:t>assumptions</a:t>
            </a:r>
            <a:endParaRPr lang="de-DE" dirty="0" smtClean="0"/>
          </a:p>
          <a:p>
            <a:r>
              <a:rPr lang="de-DE" dirty="0" smtClean="0"/>
              <a:t>Are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assumptions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real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behave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assume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380578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dirty="0" smtClean="0"/>
              <a:t>Test Doubles</a:t>
            </a:r>
          </a:p>
          <a:p>
            <a:r>
              <a:rPr lang="de-DE" b="1" dirty="0" err="1" smtClean="0"/>
              <a:t>Assume</a:t>
            </a:r>
            <a:r>
              <a:rPr lang="de-DE" b="1" dirty="0" smtClean="0"/>
              <a:t>-</a:t>
            </a:r>
            <a:r>
              <a:rPr lang="de-DE" b="1" dirty="0" err="1" smtClean="0"/>
              <a:t>Verify</a:t>
            </a:r>
            <a:r>
              <a:rPr lang="de-DE" b="1" dirty="0" smtClean="0"/>
              <a:t>-Approach</a:t>
            </a:r>
          </a:p>
          <a:p>
            <a:r>
              <a:rPr lang="de-DE" dirty="0" err="1" smtClean="0"/>
              <a:t>Chadojs</a:t>
            </a:r>
            <a:endParaRPr lang="de-DE" dirty="0" smtClean="0"/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380578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dirty="0" smtClean="0"/>
              <a:t>Test Doubles</a:t>
            </a:r>
          </a:p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</a:p>
          <a:p>
            <a:r>
              <a:rPr lang="de-DE" dirty="0" err="1" smtClean="0"/>
              <a:t>Chadojs</a:t>
            </a:r>
            <a:endParaRPr lang="de-DE" dirty="0" smtClean="0"/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  <a:endParaRPr lang="de-DE" dirty="0"/>
          </a:p>
        </p:txBody>
      </p:sp>
      <p:grpSp>
        <p:nvGrpSpPr>
          <p:cNvPr id="3" name="Gruppieren 70"/>
          <p:cNvGrpSpPr/>
          <p:nvPr/>
        </p:nvGrpSpPr>
        <p:grpSpPr>
          <a:xfrm>
            <a:off x="2763688" y="1545636"/>
            <a:ext cx="486054" cy="972108"/>
            <a:chOff x="3324601" y="2852936"/>
            <a:chExt cx="648072" cy="1728192"/>
          </a:xfrm>
        </p:grpSpPr>
        <p:grpSp>
          <p:nvGrpSpPr>
            <p:cNvPr id="4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5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3" name="Ellipse 12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11" name="Herz 10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Herz 11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6" name="Ellipse 5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/>
          <p:cNvSpPr txBox="1"/>
          <p:nvPr/>
        </p:nvSpPr>
        <p:spPr>
          <a:xfrm>
            <a:off x="3956655" y="132961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grpSp>
        <p:nvGrpSpPr>
          <p:cNvPr id="10" name="Gruppieren 72"/>
          <p:cNvGrpSpPr/>
          <p:nvPr/>
        </p:nvGrpSpPr>
        <p:grpSpPr>
          <a:xfrm>
            <a:off x="5831200" y="3273828"/>
            <a:ext cx="486054" cy="1134126"/>
            <a:chOff x="5652120" y="2708920"/>
            <a:chExt cx="648072" cy="2016224"/>
          </a:xfrm>
        </p:grpSpPr>
        <p:grpSp>
          <p:nvGrpSpPr>
            <p:cNvPr id="20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21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25" name="Ellipse 24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Ellipse 29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4" name="Flussdiagramm: Magnetplattenspeicher 23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Rechteck 2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72"/>
          <p:cNvGrpSpPr/>
          <p:nvPr/>
        </p:nvGrpSpPr>
        <p:grpSpPr>
          <a:xfrm>
            <a:off x="5797708" y="1383618"/>
            <a:ext cx="486054" cy="1134126"/>
            <a:chOff x="5652120" y="2708920"/>
            <a:chExt cx="648072" cy="2016224"/>
          </a:xfrm>
        </p:grpSpPr>
        <p:grpSp>
          <p:nvGrpSpPr>
            <p:cNvPr id="31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32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36" name="Ellipse 35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Ellipse 36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Ellipse 37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Ellipse 38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5" name="Flussdiagramm: Magnetplattenspeicher 34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3" name="Rechteck 32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Textfeld 50"/>
          <p:cNvSpPr txBox="1"/>
          <p:nvPr/>
        </p:nvSpPr>
        <p:spPr>
          <a:xfrm>
            <a:off x="5451248" y="1113588"/>
            <a:ext cx="119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testdouble</a:t>
            </a:r>
            <a:endParaRPr lang="de-DE" dirty="0"/>
          </a:p>
        </p:txBody>
      </p:sp>
      <p:sp>
        <p:nvSpPr>
          <p:cNvPr id="52" name="Textfeld 51"/>
          <p:cNvSpPr txBox="1"/>
          <p:nvPr/>
        </p:nvSpPr>
        <p:spPr>
          <a:xfrm>
            <a:off x="2555776" y="1221600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waiter</a:t>
            </a:r>
            <a:endParaRPr lang="de-DE" dirty="0" smtClean="0"/>
          </a:p>
        </p:txBody>
      </p:sp>
      <p:sp>
        <p:nvSpPr>
          <p:cNvPr id="69" name="Rechteck 68"/>
          <p:cNvSpPr/>
          <p:nvPr/>
        </p:nvSpPr>
        <p:spPr>
          <a:xfrm>
            <a:off x="1475656" y="1700510"/>
            <a:ext cx="914400" cy="685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test</a:t>
            </a:r>
            <a:endParaRPr lang="de-DE" sz="2000" dirty="0" smtClean="0"/>
          </a:p>
          <a:p>
            <a:pPr algn="ctr"/>
            <a:r>
              <a:rPr lang="de-DE" sz="2000" dirty="0" err="1" smtClean="0"/>
              <a:t>waiter</a:t>
            </a:r>
            <a:endParaRPr lang="de-DE" dirty="0"/>
          </a:p>
        </p:txBody>
      </p:sp>
      <p:pic>
        <p:nvPicPr>
          <p:cNvPr id="65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3999" y="2571751"/>
            <a:ext cx="752694" cy="373712"/>
          </a:xfrm>
          <a:prstGeom prst="rect">
            <a:avLst/>
          </a:prstGeom>
          <a:noFill/>
        </p:spPr>
      </p:pic>
      <p:sp>
        <p:nvSpPr>
          <p:cNvPr id="67" name="Nach unten gekrümmter Pfeil 66"/>
          <p:cNvSpPr/>
          <p:nvPr/>
        </p:nvSpPr>
        <p:spPr>
          <a:xfrm>
            <a:off x="3435023" y="1707654"/>
            <a:ext cx="2304256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8" name="Nach unten gekrümmter Pfeil 67"/>
          <p:cNvSpPr/>
          <p:nvPr/>
        </p:nvSpPr>
        <p:spPr>
          <a:xfrm rot="10800000">
            <a:off x="3363015" y="2193708"/>
            <a:ext cx="2304256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3956655" y="315884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„</a:t>
            </a:r>
            <a:r>
              <a:rPr lang="de-DE" dirty="0" err="1" smtClean="0"/>
              <a:t>menu</a:t>
            </a:r>
            <a:r>
              <a:rPr lang="de-DE" dirty="0" smtClean="0"/>
              <a:t> 42“</a:t>
            </a:r>
            <a:endParaRPr lang="de-DE" dirty="0"/>
          </a:p>
        </p:txBody>
      </p:sp>
      <p:sp>
        <p:nvSpPr>
          <p:cNvPr id="79" name="Textfeld 78"/>
          <p:cNvSpPr txBox="1"/>
          <p:nvPr/>
        </p:nvSpPr>
        <p:spPr>
          <a:xfrm>
            <a:off x="5774433" y="2996829"/>
            <a:ext cx="5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80" name="Rechteck 79"/>
          <p:cNvSpPr/>
          <p:nvPr/>
        </p:nvSpPr>
        <p:spPr>
          <a:xfrm>
            <a:off x="2411760" y="3560136"/>
            <a:ext cx="914400" cy="685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test</a:t>
            </a:r>
            <a:endParaRPr lang="de-DE" sz="2000" dirty="0" smtClean="0"/>
          </a:p>
          <a:p>
            <a:pPr algn="ctr"/>
            <a:r>
              <a:rPr lang="de-DE" sz="2000" dirty="0" err="1" smtClean="0"/>
              <a:t>chef</a:t>
            </a:r>
            <a:endParaRPr lang="de-DE" dirty="0"/>
          </a:p>
        </p:txBody>
      </p:sp>
      <p:pic>
        <p:nvPicPr>
          <p:cNvPr id="81" name="Picture 2" descr="C:\Users\Robin\AppData\Local\Microsoft\Windows\INetCache\IE\NZADZPUZ\p4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3999" y="4358278"/>
            <a:ext cx="752694" cy="373712"/>
          </a:xfrm>
          <a:prstGeom prst="rect">
            <a:avLst/>
          </a:prstGeom>
          <a:noFill/>
        </p:spPr>
      </p:pic>
      <p:sp>
        <p:nvSpPr>
          <p:cNvPr id="82" name="Nach unten gekrümmter Pfeil 81"/>
          <p:cNvSpPr/>
          <p:nvPr/>
        </p:nvSpPr>
        <p:spPr>
          <a:xfrm>
            <a:off x="3448472" y="3489851"/>
            <a:ext cx="2304256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3" name="Nach unten gekrümmter Pfeil 82"/>
          <p:cNvSpPr/>
          <p:nvPr/>
        </p:nvSpPr>
        <p:spPr>
          <a:xfrm rot="10800000">
            <a:off x="3376464" y="3975905"/>
            <a:ext cx="2304256" cy="3240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187231" y="3723878"/>
            <a:ext cx="7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3">
                    <a:lumMod val="75000"/>
                  </a:schemeClr>
                </a:solidFill>
              </a:rPr>
              <a:t>Verify</a:t>
            </a:r>
            <a:endParaRPr lang="de-DE" dirty="0" smtClean="0"/>
          </a:p>
        </p:txBody>
      </p:sp>
      <p:sp>
        <p:nvSpPr>
          <p:cNvPr id="85" name="Rechteck 84"/>
          <p:cNvSpPr/>
          <p:nvPr/>
        </p:nvSpPr>
        <p:spPr>
          <a:xfrm>
            <a:off x="4067263" y="1923678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err="1" smtClean="0">
                <a:solidFill>
                  <a:schemeClr val="accent3">
                    <a:lumMod val="75000"/>
                  </a:schemeClr>
                </a:solidFill>
              </a:rPr>
              <a:t>Assume</a:t>
            </a:r>
            <a:r>
              <a:rPr lang="de-DE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9" grpId="0"/>
      <p:bldP spid="80" grpId="0" animBg="1"/>
      <p:bldP spid="82" grpId="0" animBg="1"/>
      <p:bldP spid="83" grpId="0" animBg="1"/>
      <p:bldP spid="84" grpId="0"/>
      <p:bldP spid="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obin\Documents\GitHub\chado presentation\rekor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4304" y="1599641"/>
            <a:ext cx="4124080" cy="3374247"/>
          </a:xfrm>
          <a:prstGeom prst="rect">
            <a:avLst/>
          </a:prstGeom>
          <a:noFill/>
        </p:spPr>
      </p:pic>
      <p:sp>
        <p:nvSpPr>
          <p:cNvPr id="5" name="Rechteck 4" hidden="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453498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 smtClean="0"/>
              <a:t>Record</a:t>
            </a:r>
            <a:r>
              <a:rPr lang="de-DE" dirty="0" smtClean="0"/>
              <a:t> all </a:t>
            </a:r>
            <a:r>
              <a:rPr lang="de-DE" dirty="0" err="1" smtClean="0"/>
              <a:t>assumptions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verifications</a:t>
            </a: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683568" y="1869672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683568" y="2247714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683568" y="2625756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83568" y="3975906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83568" y="3327834"/>
            <a:ext cx="9144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9" name="Pfeil nach rechts 18"/>
          <p:cNvSpPr/>
          <p:nvPr/>
        </p:nvSpPr>
        <p:spPr>
          <a:xfrm>
            <a:off x="1907704" y="2841780"/>
            <a:ext cx="360040" cy="27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2411760" y="1815666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2411760" y="3705876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411760" y="2571750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411760" y="2949792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2411760" y="3327834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2411760" y="2193708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2411760" y="4083918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 hidden="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25606"/>
          </a:xfrm>
        </p:spPr>
        <p:txBody>
          <a:bodyPr>
            <a:normAutofit/>
          </a:bodyPr>
          <a:lstStyle/>
          <a:p>
            <a:r>
              <a:rPr lang="de-DE" dirty="0" smtClean="0"/>
              <a:t>Match all </a:t>
            </a:r>
            <a:r>
              <a:rPr lang="de-DE" dirty="0" err="1" smtClean="0"/>
              <a:t>assumptions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verifications</a:t>
            </a:r>
            <a:endParaRPr lang="de-DE" dirty="0" smtClean="0"/>
          </a:p>
          <a:p>
            <a:pPr lvl="2">
              <a:buNone/>
            </a:pPr>
            <a:r>
              <a:rPr lang="de-DE" sz="1800" dirty="0" err="1" smtClean="0"/>
              <a:t>Does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assumption</a:t>
            </a:r>
            <a:r>
              <a:rPr lang="de-DE" sz="1800" dirty="0" smtClean="0"/>
              <a:t> </a:t>
            </a:r>
            <a:r>
              <a:rPr lang="de-DE" sz="1800" dirty="0" err="1" smtClean="0"/>
              <a:t>exist</a:t>
            </a:r>
            <a:r>
              <a:rPr lang="de-DE" sz="1800" dirty="0" smtClean="0"/>
              <a:t> </a:t>
            </a:r>
            <a:r>
              <a:rPr lang="de-DE" sz="1800" dirty="0" err="1" smtClean="0"/>
              <a:t>at</a:t>
            </a:r>
            <a:r>
              <a:rPr lang="de-DE" sz="1800" dirty="0" smtClean="0"/>
              <a:t> least </a:t>
            </a:r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verification</a:t>
            </a:r>
            <a:r>
              <a:rPr lang="de-DE" sz="1800" dirty="0" smtClean="0"/>
              <a:t>?</a:t>
            </a:r>
          </a:p>
          <a:p>
            <a:pPr lvl="2">
              <a:buNone/>
            </a:pPr>
            <a:r>
              <a:rPr lang="de-DE" sz="1800" dirty="0" err="1" smtClean="0"/>
              <a:t>Does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verification</a:t>
            </a:r>
            <a:r>
              <a:rPr lang="de-DE" sz="1800" dirty="0" smtClean="0"/>
              <a:t> </a:t>
            </a:r>
            <a:r>
              <a:rPr lang="de-DE" sz="1800" dirty="0" err="1" smtClean="0"/>
              <a:t>exist</a:t>
            </a:r>
            <a:r>
              <a:rPr lang="de-DE" sz="1800" dirty="0" smtClean="0"/>
              <a:t> </a:t>
            </a:r>
            <a:r>
              <a:rPr lang="de-DE" sz="1800" dirty="0" err="1" smtClean="0"/>
              <a:t>at</a:t>
            </a:r>
            <a:r>
              <a:rPr lang="de-DE" sz="1800" dirty="0" smtClean="0"/>
              <a:t> least </a:t>
            </a:r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assumption</a:t>
            </a:r>
            <a:r>
              <a:rPr lang="de-DE" sz="1800" dirty="0" smtClean="0"/>
              <a:t>?</a:t>
            </a:r>
          </a:p>
          <a:p>
            <a:endParaRPr lang="de-DE" dirty="0" smtClean="0"/>
          </a:p>
          <a:p>
            <a:pPr lvl="2">
              <a:buNone/>
            </a:pPr>
            <a:endParaRPr lang="de-DE" dirty="0" smtClean="0"/>
          </a:p>
        </p:txBody>
      </p:sp>
      <p:sp>
        <p:nvSpPr>
          <p:cNvPr id="19" name="Pfeil nach rechts 18"/>
          <p:cNvSpPr/>
          <p:nvPr/>
        </p:nvSpPr>
        <p:spPr>
          <a:xfrm>
            <a:off x="5076056" y="3273828"/>
            <a:ext cx="936104" cy="32403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1475656" y="2679762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3419872" y="3057804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475656" y="3435846"/>
            <a:ext cx="1008112" cy="27003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3419872" y="2679762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1475656" y="3813888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1475656" y="3057804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3419872" y="3435846"/>
            <a:ext cx="1008112" cy="2700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 smtClean="0"/>
          </a:p>
        </p:txBody>
      </p:sp>
      <p:cxnSp>
        <p:nvCxnSpPr>
          <p:cNvPr id="23" name="Gerade Verbindung mit Pfeil 22"/>
          <p:cNvCxnSpPr>
            <a:stCxn id="13" idx="3"/>
            <a:endCxn id="14" idx="1"/>
          </p:cNvCxnSpPr>
          <p:nvPr/>
        </p:nvCxnSpPr>
        <p:spPr>
          <a:xfrm>
            <a:off x="2483768" y="2814777"/>
            <a:ext cx="936104" cy="378042"/>
          </a:xfrm>
          <a:prstGeom prst="straightConnector1">
            <a:avLst/>
          </a:prstGeom>
          <a:ln w="57150">
            <a:headEnd type="stealth"/>
            <a:tailEnd type="stealt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3"/>
            <a:endCxn id="21" idx="1"/>
          </p:cNvCxnSpPr>
          <p:nvPr/>
        </p:nvCxnSpPr>
        <p:spPr>
          <a:xfrm>
            <a:off x="2483768" y="3192819"/>
            <a:ext cx="936104" cy="378042"/>
          </a:xfrm>
          <a:prstGeom prst="straightConnector1">
            <a:avLst/>
          </a:prstGeom>
          <a:ln w="57150">
            <a:headEnd type="stealth"/>
            <a:tailEnd type="stealt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7" idx="3"/>
            <a:endCxn id="16" idx="1"/>
          </p:cNvCxnSpPr>
          <p:nvPr/>
        </p:nvCxnSpPr>
        <p:spPr>
          <a:xfrm flipV="1">
            <a:off x="2483768" y="2814777"/>
            <a:ext cx="936104" cy="1134126"/>
          </a:xfrm>
          <a:prstGeom prst="straightConnector1">
            <a:avLst/>
          </a:prstGeom>
          <a:ln w="57150">
            <a:headEnd type="stealth"/>
            <a:tailEnd type="stealt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3419872" y="3813888"/>
            <a:ext cx="1008112" cy="27003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 smtClean="0"/>
          </a:p>
        </p:txBody>
      </p:sp>
      <p:sp>
        <p:nvSpPr>
          <p:cNvPr id="36" name="Abgerundetes Rechteck 35"/>
          <p:cNvSpPr/>
          <p:nvPr/>
        </p:nvSpPr>
        <p:spPr>
          <a:xfrm>
            <a:off x="1475656" y="4191930"/>
            <a:ext cx="1008112" cy="27003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6588224" y="2895786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38" name="Abgerundetes Rechteck 37"/>
          <p:cNvSpPr/>
          <p:nvPr/>
        </p:nvSpPr>
        <p:spPr>
          <a:xfrm>
            <a:off x="6588224" y="3651870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 smtClean="0"/>
          </a:p>
        </p:txBody>
      </p:sp>
      <p:sp>
        <p:nvSpPr>
          <p:cNvPr id="39" name="Abgerundetes Rechteck 38"/>
          <p:cNvSpPr/>
          <p:nvPr/>
        </p:nvSpPr>
        <p:spPr>
          <a:xfrm>
            <a:off x="6588224" y="3273828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41" name="Abgerundetes Rechteck 40"/>
          <p:cNvSpPr/>
          <p:nvPr/>
        </p:nvSpPr>
        <p:spPr>
          <a:xfrm>
            <a:off x="1475656" y="3435846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1475656" y="4191930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Assume</a:t>
            </a:r>
            <a:endParaRPr lang="de-DE" dirty="0"/>
          </a:p>
        </p:txBody>
      </p:sp>
      <p:sp>
        <p:nvSpPr>
          <p:cNvPr id="43" name="Abgerundetes Rechteck 42"/>
          <p:cNvSpPr/>
          <p:nvPr/>
        </p:nvSpPr>
        <p:spPr>
          <a:xfrm>
            <a:off x="3419872" y="3813888"/>
            <a:ext cx="1008112" cy="27003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Verify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8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8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3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6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8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380578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dirty="0" smtClean="0"/>
              <a:t>Test Doubles</a:t>
            </a:r>
          </a:p>
          <a:p>
            <a:r>
              <a:rPr lang="de-DE" dirty="0" err="1" smtClean="0"/>
              <a:t>Assume</a:t>
            </a:r>
            <a:r>
              <a:rPr lang="de-DE" dirty="0" smtClean="0"/>
              <a:t>-</a:t>
            </a:r>
            <a:r>
              <a:rPr lang="de-DE" dirty="0" err="1" smtClean="0"/>
              <a:t>Verify</a:t>
            </a:r>
            <a:r>
              <a:rPr lang="de-DE" dirty="0" smtClean="0"/>
              <a:t>-Approach</a:t>
            </a:r>
          </a:p>
          <a:p>
            <a:r>
              <a:rPr lang="de-DE" b="1" dirty="0" err="1" smtClean="0"/>
              <a:t>Chadojs</a:t>
            </a:r>
            <a:endParaRPr lang="de-DE" b="1" dirty="0" smtClean="0"/>
          </a:p>
          <a:p>
            <a:r>
              <a:rPr lang="de-DE" dirty="0" err="1" smtClean="0"/>
              <a:t>Discussion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827584" y="816555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>
                <a:latin typeface="Comic Sans MS" pitchFamily="66" charset="0"/>
              </a:rPr>
              <a:t>code</a:t>
            </a:r>
            <a:r>
              <a:rPr lang="de-DE" sz="5400" dirty="0" smtClean="0">
                <a:latin typeface="Comic Sans MS" pitchFamily="66" charset="0"/>
              </a:rPr>
              <a:t> </a:t>
            </a:r>
            <a:r>
              <a:rPr lang="de-DE" sz="5400" dirty="0" err="1" smtClean="0">
                <a:latin typeface="Comic Sans MS" pitchFamily="66" charset="0"/>
              </a:rPr>
              <a:t>example</a:t>
            </a:r>
            <a:endParaRPr lang="de-DE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Robin\AppData\Local\Microsoft\Windows\INetCache\IE\RUB06Z5J\tech-samsung-t9000-fridge-1_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0863" y="2139702"/>
            <a:ext cx="2397681" cy="135015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Restaurant </a:t>
            </a:r>
            <a:r>
              <a:rPr lang="de-DE" dirty="0" err="1" smtClean="0"/>
              <a:t>simulation</a:t>
            </a:r>
            <a:endParaRPr lang="de-DE" dirty="0"/>
          </a:p>
        </p:txBody>
      </p:sp>
      <p:grpSp>
        <p:nvGrpSpPr>
          <p:cNvPr id="3" name="Gruppieren 30"/>
          <p:cNvGrpSpPr/>
          <p:nvPr/>
        </p:nvGrpSpPr>
        <p:grpSpPr>
          <a:xfrm>
            <a:off x="683568" y="2193708"/>
            <a:ext cx="648072" cy="1296144"/>
            <a:chOff x="1331640" y="2132856"/>
            <a:chExt cx="648072" cy="1728192"/>
          </a:xfrm>
          <a:solidFill>
            <a:schemeClr val="bg1">
              <a:lumMod val="85000"/>
            </a:schemeClr>
          </a:solidFill>
        </p:grpSpPr>
        <p:sp>
          <p:nvSpPr>
            <p:cNvPr id="32" name="Ellipse 31"/>
            <p:cNvSpPr/>
            <p:nvPr/>
          </p:nvSpPr>
          <p:spPr>
            <a:xfrm>
              <a:off x="1403648" y="2132856"/>
              <a:ext cx="504056" cy="50405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1475656" y="2636912"/>
              <a:ext cx="360040" cy="115212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>
              <a:off x="169168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33164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/>
            <p:cNvSpPr/>
            <p:nvPr/>
          </p:nvSpPr>
          <p:spPr>
            <a:xfrm rot="3788642">
              <a:off x="1657635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/>
            <p:cNvSpPr/>
            <p:nvPr/>
          </p:nvSpPr>
          <p:spPr>
            <a:xfrm rot="6973694">
              <a:off x="1159911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7" name="Abgerundete rechteckige Legende 56"/>
          <p:cNvSpPr/>
          <p:nvPr/>
        </p:nvSpPr>
        <p:spPr>
          <a:xfrm>
            <a:off x="1331640" y="1059582"/>
            <a:ext cx="1440160" cy="756084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order a </a:t>
            </a:r>
            <a:r>
              <a:rPr lang="de-DE" dirty="0" err="1" smtClean="0"/>
              <a:t>menu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467544" y="3860925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client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3108577" y="3860925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waiter</a:t>
            </a:r>
            <a:endParaRPr lang="de-DE" dirty="0"/>
          </a:p>
        </p:txBody>
      </p:sp>
      <p:sp>
        <p:nvSpPr>
          <p:cNvPr id="64" name="Textfeld 63"/>
          <p:cNvSpPr txBox="1"/>
          <p:nvPr/>
        </p:nvSpPr>
        <p:spPr>
          <a:xfrm>
            <a:off x="5580113" y="3860925"/>
            <a:ext cx="5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7380312" y="3867894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pantry</a:t>
            </a:r>
            <a:endParaRPr lang="de-DE" dirty="0"/>
          </a:p>
        </p:txBody>
      </p:sp>
      <p:grpSp>
        <p:nvGrpSpPr>
          <p:cNvPr id="4" name="Gruppieren 70"/>
          <p:cNvGrpSpPr/>
          <p:nvPr/>
        </p:nvGrpSpPr>
        <p:grpSpPr>
          <a:xfrm>
            <a:off x="3180585" y="2193708"/>
            <a:ext cx="648072" cy="1296144"/>
            <a:chOff x="3324601" y="2852936"/>
            <a:chExt cx="648072" cy="1728192"/>
          </a:xfrm>
        </p:grpSpPr>
        <p:grpSp>
          <p:nvGrpSpPr>
            <p:cNvPr id="5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6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7" name="Ellipse 16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48" name="Herz 4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" name="Herz 4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66" name="Ellipse 65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2"/>
          <p:cNvGrpSpPr/>
          <p:nvPr/>
        </p:nvGrpSpPr>
        <p:grpSpPr>
          <a:xfrm>
            <a:off x="5580112" y="1977684"/>
            <a:ext cx="648072" cy="1512168"/>
            <a:chOff x="5652120" y="2708920"/>
            <a:chExt cx="648072" cy="2016224"/>
          </a:xfrm>
        </p:grpSpPr>
        <p:grpSp>
          <p:nvGrpSpPr>
            <p:cNvPr id="9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0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40" name="Ellipse 3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Ellipse 4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6" name="Flussdiagramm: Magnetplattenspeicher 45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56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841780"/>
            <a:ext cx="648072" cy="486054"/>
          </a:xfrm>
          <a:prstGeom prst="rect">
            <a:avLst/>
          </a:prstGeom>
          <a:noFill/>
        </p:spPr>
      </p:pic>
      <p:pic>
        <p:nvPicPr>
          <p:cNvPr id="76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517744"/>
            <a:ext cx="648072" cy="486054"/>
          </a:xfrm>
          <a:prstGeom prst="rect">
            <a:avLst/>
          </a:prstGeom>
          <a:noFill/>
        </p:spPr>
      </p:pic>
      <p:pic>
        <p:nvPicPr>
          <p:cNvPr id="77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247714"/>
            <a:ext cx="648072" cy="486054"/>
          </a:xfrm>
          <a:prstGeom prst="rect">
            <a:avLst/>
          </a:prstGeom>
          <a:noFill/>
        </p:spPr>
      </p:pic>
      <p:sp>
        <p:nvSpPr>
          <p:cNvPr id="47" name="Abgerundete rechteckige Legende 46"/>
          <p:cNvSpPr/>
          <p:nvPr/>
        </p:nvSpPr>
        <p:spPr>
          <a:xfrm>
            <a:off x="3635896" y="1059582"/>
            <a:ext cx="1728192" cy="756084"/>
          </a:xfrm>
          <a:prstGeom prst="wedgeRoundRectCallout">
            <a:avLst>
              <a:gd name="adj1" fmla="val -50993"/>
              <a:gd name="adj2" fmla="val 9921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order</a:t>
            </a:r>
            <a:endParaRPr lang="de-DE" sz="1600" dirty="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6444208" y="1059582"/>
            <a:ext cx="1440160" cy="756084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ingredients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cook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Robin\AppData\Local\Microsoft\Windows\INetCache\IE\RUB06Z5J\tech-samsung-t9000-fridge-1_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0863" y="2139702"/>
            <a:ext cx="2397681" cy="135015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Restaurant </a:t>
            </a:r>
            <a:r>
              <a:rPr lang="de-DE" dirty="0" err="1" smtClean="0"/>
              <a:t>simulation</a:t>
            </a:r>
            <a:endParaRPr lang="de-DE" dirty="0"/>
          </a:p>
        </p:txBody>
      </p:sp>
      <p:grpSp>
        <p:nvGrpSpPr>
          <p:cNvPr id="3" name="Gruppieren 30"/>
          <p:cNvGrpSpPr/>
          <p:nvPr/>
        </p:nvGrpSpPr>
        <p:grpSpPr>
          <a:xfrm>
            <a:off x="683568" y="2193708"/>
            <a:ext cx="648072" cy="1296144"/>
            <a:chOff x="1331640" y="2132856"/>
            <a:chExt cx="648072" cy="1728192"/>
          </a:xfrm>
          <a:solidFill>
            <a:schemeClr val="bg1">
              <a:lumMod val="85000"/>
            </a:schemeClr>
          </a:solidFill>
        </p:grpSpPr>
        <p:sp>
          <p:nvSpPr>
            <p:cNvPr id="32" name="Ellipse 31"/>
            <p:cNvSpPr/>
            <p:nvPr/>
          </p:nvSpPr>
          <p:spPr>
            <a:xfrm>
              <a:off x="1403648" y="2132856"/>
              <a:ext cx="504056" cy="50405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1475656" y="2636912"/>
              <a:ext cx="360040" cy="115212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>
              <a:off x="169168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331640" y="3717032"/>
              <a:ext cx="288032" cy="14401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/>
            <p:cNvSpPr/>
            <p:nvPr/>
          </p:nvSpPr>
          <p:spPr>
            <a:xfrm rot="3788642">
              <a:off x="1657635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/>
            <p:cNvSpPr/>
            <p:nvPr/>
          </p:nvSpPr>
          <p:spPr>
            <a:xfrm rot="6973694">
              <a:off x="1159911" y="2986035"/>
              <a:ext cx="504056" cy="7200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2" name="Textfeld 61"/>
          <p:cNvSpPr txBox="1"/>
          <p:nvPr/>
        </p:nvSpPr>
        <p:spPr>
          <a:xfrm>
            <a:off x="467544" y="3860925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client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3108577" y="3860925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waiter</a:t>
            </a:r>
            <a:endParaRPr lang="de-DE" dirty="0"/>
          </a:p>
        </p:txBody>
      </p:sp>
      <p:sp>
        <p:nvSpPr>
          <p:cNvPr id="64" name="Textfeld 63"/>
          <p:cNvSpPr txBox="1"/>
          <p:nvPr/>
        </p:nvSpPr>
        <p:spPr>
          <a:xfrm>
            <a:off x="5580113" y="3860925"/>
            <a:ext cx="58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chef</a:t>
            </a:r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7380312" y="3867894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pantry</a:t>
            </a:r>
            <a:endParaRPr lang="de-DE" dirty="0"/>
          </a:p>
        </p:txBody>
      </p:sp>
      <p:grpSp>
        <p:nvGrpSpPr>
          <p:cNvPr id="4" name="Gruppieren 70"/>
          <p:cNvGrpSpPr/>
          <p:nvPr/>
        </p:nvGrpSpPr>
        <p:grpSpPr>
          <a:xfrm>
            <a:off x="3180585" y="2193708"/>
            <a:ext cx="648072" cy="1296144"/>
            <a:chOff x="3324601" y="2852936"/>
            <a:chExt cx="648072" cy="1728192"/>
          </a:xfrm>
        </p:grpSpPr>
        <p:grpSp>
          <p:nvGrpSpPr>
            <p:cNvPr id="5" name="Gruppieren 55"/>
            <p:cNvGrpSpPr/>
            <p:nvPr/>
          </p:nvGrpSpPr>
          <p:grpSpPr>
            <a:xfrm>
              <a:off x="3324601" y="2852936"/>
              <a:ext cx="648072" cy="1728192"/>
              <a:chOff x="3923928" y="2492896"/>
              <a:chExt cx="648072" cy="1728192"/>
            </a:xfrm>
          </p:grpSpPr>
          <p:grpSp>
            <p:nvGrpSpPr>
              <p:cNvPr id="6" name="Gruppieren 29"/>
              <p:cNvGrpSpPr/>
              <p:nvPr/>
            </p:nvGrpSpPr>
            <p:grpSpPr>
              <a:xfrm>
                <a:off x="392392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17" name="Ellipse 16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" name="Gruppieren 49"/>
              <p:cNvGrpSpPr/>
              <p:nvPr/>
            </p:nvGrpSpPr>
            <p:grpSpPr>
              <a:xfrm rot="5400000" flipV="1">
                <a:off x="4199027" y="2958141"/>
                <a:ext cx="100896" cy="247506"/>
                <a:chOff x="4475512" y="2789553"/>
                <a:chExt cx="73564" cy="144017"/>
              </a:xfrm>
            </p:grpSpPr>
            <p:sp>
              <p:nvSpPr>
                <p:cNvPr id="48" name="Herz 47"/>
                <p:cNvSpPr/>
                <p:nvPr/>
              </p:nvSpPr>
              <p:spPr>
                <a:xfrm rot="5400000">
                  <a:off x="4454999" y="2839493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" name="Herz 48"/>
                <p:cNvSpPr/>
                <p:nvPr/>
              </p:nvSpPr>
              <p:spPr>
                <a:xfrm rot="16200000">
                  <a:off x="4425573" y="2839492"/>
                  <a:ext cx="144016" cy="44138"/>
                </a:xfrm>
                <a:prstGeom prst="heart">
                  <a:avLst/>
                </a:prstGeom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66" name="Ellipse 65"/>
            <p:cNvSpPr/>
            <p:nvPr/>
          </p:nvSpPr>
          <p:spPr>
            <a:xfrm>
              <a:off x="3611462" y="3567730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/>
            <p:cNvSpPr/>
            <p:nvPr/>
          </p:nvSpPr>
          <p:spPr>
            <a:xfrm>
              <a:off x="3611462" y="3711746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/>
            <p:cNvSpPr/>
            <p:nvPr/>
          </p:nvSpPr>
          <p:spPr>
            <a:xfrm>
              <a:off x="3611462" y="3855762"/>
              <a:ext cx="72008" cy="7200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2"/>
          <p:cNvGrpSpPr/>
          <p:nvPr/>
        </p:nvGrpSpPr>
        <p:grpSpPr>
          <a:xfrm>
            <a:off x="5580112" y="1977684"/>
            <a:ext cx="648072" cy="1512168"/>
            <a:chOff x="5652120" y="2708920"/>
            <a:chExt cx="648072" cy="2016224"/>
          </a:xfrm>
        </p:grpSpPr>
        <p:grpSp>
          <p:nvGrpSpPr>
            <p:cNvPr id="9" name="Gruppieren 54"/>
            <p:cNvGrpSpPr/>
            <p:nvPr/>
          </p:nvGrpSpPr>
          <p:grpSpPr>
            <a:xfrm>
              <a:off x="5652120" y="2708920"/>
              <a:ext cx="648072" cy="2016224"/>
              <a:chOff x="6444208" y="2204864"/>
              <a:chExt cx="648072" cy="2016224"/>
            </a:xfrm>
          </p:grpSpPr>
          <p:grpSp>
            <p:nvGrpSpPr>
              <p:cNvPr id="10" name="Gruppieren 38"/>
              <p:cNvGrpSpPr/>
              <p:nvPr/>
            </p:nvGrpSpPr>
            <p:grpSpPr>
              <a:xfrm>
                <a:off x="6444208" y="2492896"/>
                <a:ext cx="648072" cy="1728192"/>
                <a:chOff x="1331640" y="2132856"/>
                <a:chExt cx="648072" cy="1728192"/>
              </a:xfrm>
            </p:grpSpPr>
            <p:sp>
              <p:nvSpPr>
                <p:cNvPr id="40" name="Ellipse 39"/>
                <p:cNvSpPr/>
                <p:nvPr/>
              </p:nvSpPr>
              <p:spPr>
                <a:xfrm>
                  <a:off x="1403648" y="2132856"/>
                  <a:ext cx="504056" cy="50405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1475656" y="2636912"/>
                  <a:ext cx="360040" cy="115212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169168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1331640" y="3717032"/>
                  <a:ext cx="288032" cy="14401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 rot="3788642">
                  <a:off x="1657635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" name="Ellipse 44"/>
                <p:cNvSpPr/>
                <p:nvPr/>
              </p:nvSpPr>
              <p:spPr>
                <a:xfrm rot="6973694">
                  <a:off x="1159911" y="2986035"/>
                  <a:ext cx="504056" cy="7200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6" name="Flussdiagramm: Magnetplattenspeicher 45"/>
              <p:cNvSpPr/>
              <p:nvPr/>
            </p:nvSpPr>
            <p:spPr>
              <a:xfrm>
                <a:off x="6588224" y="2204864"/>
                <a:ext cx="360040" cy="432048"/>
              </a:xfrm>
              <a:prstGeom prst="flowChartMagneticDisk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5796136" y="3933056"/>
              <a:ext cx="360040" cy="57606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56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841780"/>
            <a:ext cx="648072" cy="486054"/>
          </a:xfrm>
          <a:prstGeom prst="rect">
            <a:avLst/>
          </a:prstGeom>
          <a:noFill/>
        </p:spPr>
      </p:pic>
      <p:pic>
        <p:nvPicPr>
          <p:cNvPr id="76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517744"/>
            <a:ext cx="648072" cy="486054"/>
          </a:xfrm>
          <a:prstGeom prst="rect">
            <a:avLst/>
          </a:prstGeom>
          <a:noFill/>
        </p:spPr>
      </p:pic>
      <p:pic>
        <p:nvPicPr>
          <p:cNvPr id="77" name="Picture 32" descr="C:\Users\Robin\AppData\Local\Microsoft\Windows\INetCache\IE\SVGKL408\pizza-slice-15978-large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2888" y="2247714"/>
            <a:ext cx="648072" cy="486054"/>
          </a:xfrm>
          <a:prstGeom prst="rect">
            <a:avLst/>
          </a:prstGeom>
          <a:noFill/>
        </p:spPr>
      </p:pic>
      <p:cxnSp>
        <p:nvCxnSpPr>
          <p:cNvPr id="50" name="Gerade Verbindung mit Pfeil 49"/>
          <p:cNvCxnSpPr/>
          <p:nvPr/>
        </p:nvCxnSpPr>
        <p:spPr>
          <a:xfrm>
            <a:off x="1763688" y="2679762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4211960" y="2679762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6372200" y="2679762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>
            <a:off x="6372200" y="3057804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4211960" y="3057804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H="1">
            <a:off x="1763688" y="3057804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1547664" y="2324007"/>
            <a:ext cx="145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pizza</a:t>
            </a:r>
            <a:r>
              <a:rPr lang="de-DE" dirty="0" smtClean="0"/>
              <a:t> </a:t>
            </a:r>
            <a:r>
              <a:rPr lang="de-DE" dirty="0" err="1" smtClean="0"/>
              <a:t>tonno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6372201" y="3111810"/>
            <a:ext cx="12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ingredients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6300192" y="2317038"/>
            <a:ext cx="142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ingredients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1619672" y="3111810"/>
            <a:ext cx="126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pizza</a:t>
            </a:r>
            <a:r>
              <a:rPr lang="de-DE" dirty="0" smtClean="0"/>
              <a:t> </a:t>
            </a:r>
            <a:r>
              <a:rPr lang="de-DE" dirty="0" err="1" smtClean="0"/>
              <a:t>tonno</a:t>
            </a:r>
            <a:endParaRPr lang="de-DE" dirty="0"/>
          </a:p>
        </p:txBody>
      </p:sp>
      <p:sp>
        <p:nvSpPr>
          <p:cNvPr id="71" name="Textfeld 70"/>
          <p:cNvSpPr txBox="1"/>
          <p:nvPr/>
        </p:nvSpPr>
        <p:spPr>
          <a:xfrm>
            <a:off x="4355976" y="232400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„142“</a:t>
            </a:r>
            <a:endParaRPr lang="de-DE" dirty="0"/>
          </a:p>
        </p:txBody>
      </p:sp>
      <p:sp>
        <p:nvSpPr>
          <p:cNvPr id="73" name="Textfeld 72"/>
          <p:cNvSpPr txBox="1"/>
          <p:nvPr/>
        </p:nvSpPr>
        <p:spPr>
          <a:xfrm>
            <a:off x="4139952" y="3111810"/>
            <a:ext cx="126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pizza</a:t>
            </a:r>
            <a:r>
              <a:rPr lang="de-DE" dirty="0" smtClean="0"/>
              <a:t> </a:t>
            </a:r>
            <a:r>
              <a:rPr lang="de-DE" dirty="0" err="1" smtClean="0"/>
              <a:t>tonno</a:t>
            </a:r>
            <a:endParaRPr lang="de-DE" dirty="0"/>
          </a:p>
        </p:txBody>
      </p:sp>
      <p:sp>
        <p:nvSpPr>
          <p:cNvPr id="78" name="Abgerundete rechteckige Legende 77"/>
          <p:cNvSpPr/>
          <p:nvPr/>
        </p:nvSpPr>
        <p:spPr>
          <a:xfrm>
            <a:off x="1331640" y="1059582"/>
            <a:ext cx="1440160" cy="756084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order a </a:t>
            </a:r>
            <a:r>
              <a:rPr lang="de-DE" dirty="0" err="1" smtClean="0"/>
              <a:t>menu</a:t>
            </a:r>
            <a:endParaRPr lang="de-DE" dirty="0"/>
          </a:p>
        </p:txBody>
      </p:sp>
      <p:sp>
        <p:nvSpPr>
          <p:cNvPr id="79" name="Abgerundete rechteckige Legende 78"/>
          <p:cNvSpPr/>
          <p:nvPr/>
        </p:nvSpPr>
        <p:spPr>
          <a:xfrm>
            <a:off x="3635896" y="1059582"/>
            <a:ext cx="1728192" cy="756084"/>
          </a:xfrm>
          <a:prstGeom prst="wedgeRoundRectCallout">
            <a:avLst>
              <a:gd name="adj1" fmla="val -50993"/>
              <a:gd name="adj2" fmla="val 9921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order</a:t>
            </a:r>
            <a:endParaRPr lang="de-DE" sz="1600" dirty="0"/>
          </a:p>
        </p:txBody>
      </p:sp>
      <p:sp>
        <p:nvSpPr>
          <p:cNvPr id="80" name="Abgerundete rechteckige Legende 79"/>
          <p:cNvSpPr/>
          <p:nvPr/>
        </p:nvSpPr>
        <p:spPr>
          <a:xfrm>
            <a:off x="6444208" y="1059582"/>
            <a:ext cx="1440160" cy="756084"/>
          </a:xfrm>
          <a:prstGeom prst="wedgeRoundRectCallout">
            <a:avLst>
              <a:gd name="adj1" fmla="val -66031"/>
              <a:gd name="adj2" fmla="val 98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ingredients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cook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827584" y="816555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>
                <a:latin typeface="Comic Sans MS" pitchFamily="66" charset="0"/>
              </a:rPr>
              <a:t>code</a:t>
            </a:r>
            <a:r>
              <a:rPr lang="de-DE" sz="5400" dirty="0" smtClean="0">
                <a:latin typeface="Comic Sans MS" pitchFamily="66" charset="0"/>
              </a:rPr>
              <a:t> </a:t>
            </a:r>
            <a:r>
              <a:rPr lang="de-DE" sz="5400" dirty="0" err="1" smtClean="0">
                <a:latin typeface="Comic Sans MS" pitchFamily="66" charset="0"/>
              </a:rPr>
              <a:t>example</a:t>
            </a:r>
            <a:endParaRPr lang="de-DE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obin\Documents\GitHub\chado presentation\tea-623796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50730"/>
            <a:ext cx="9144000" cy="6094230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Summary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high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coverage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by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isolated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tests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interaction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units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should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be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tested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too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pairwise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integration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assume-verify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testing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with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chado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C:\Users\Robin\Documents\GitHub\chado presentation\spring-315247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07257"/>
            <a:ext cx="9144000" cy="60507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Robin\Documents\GitHub\chado presentation\692px-Monk_in_Tashilhunpo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0232" y="-1403308"/>
            <a:ext cx="5033768" cy="6546808"/>
          </a:xfrm>
          <a:prstGeom prst="rect">
            <a:avLst/>
          </a:prstGeom>
          <a:noFill/>
        </p:spPr>
      </p:pic>
      <p:sp>
        <p:nvSpPr>
          <p:cNvPr id="17" name="Rechteck 16"/>
          <p:cNvSpPr/>
          <p:nvPr/>
        </p:nvSpPr>
        <p:spPr>
          <a:xfrm>
            <a:off x="-36512" y="0"/>
            <a:ext cx="9180512" cy="51435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869672"/>
            <a:ext cx="4038600" cy="1587624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approach</a:t>
            </a:r>
            <a:endParaRPr lang="de-DE" dirty="0" smtClean="0"/>
          </a:p>
          <a:p>
            <a:pPr lvl="1"/>
            <a:r>
              <a:rPr lang="de-DE" dirty="0" smtClean="0"/>
              <a:t>London School</a:t>
            </a:r>
          </a:p>
          <a:p>
            <a:pPr lvl="1"/>
            <a:r>
              <a:rPr lang="de-DE" dirty="0" smtClean="0"/>
              <a:t>Integrated Tests</a:t>
            </a:r>
          </a:p>
          <a:p>
            <a:pPr lvl="1"/>
            <a:r>
              <a:rPr lang="de-DE" dirty="0" smtClean="0"/>
              <a:t>Unit Tests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648200" y="1869672"/>
            <a:ext cx="4038600" cy="1587624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  <a:p>
            <a:pPr lvl="1"/>
            <a:r>
              <a:rPr lang="de-DE" dirty="0" smtClean="0"/>
              <a:t>Dynamic</a:t>
            </a:r>
          </a:p>
          <a:p>
            <a:pPr lvl="1"/>
            <a:r>
              <a:rPr lang="de-DE" dirty="0" smtClean="0"/>
              <a:t>Prototype</a:t>
            </a:r>
          </a:p>
          <a:p>
            <a:pPr lvl="1"/>
            <a:r>
              <a:rPr lang="de-DE" dirty="0" smtClean="0"/>
              <a:t>Simple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2687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Chadojs</a:t>
            </a:r>
            <a:r>
              <a:rPr lang="en-US" dirty="0" smtClean="0"/>
              <a:t>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700" dirty="0" smtClean="0">
                <a:hlinkClick r:id="rId2"/>
              </a:rPr>
              <a:t>https://github.com/robindanzinger/chadojs</a:t>
            </a:r>
            <a:endParaRPr lang="en-US" sz="800" dirty="0" smtClean="0"/>
          </a:p>
          <a:p>
            <a:r>
              <a:rPr lang="en-US" dirty="0" err="1" smtClean="0"/>
              <a:t>J.B.Rainsberger</a:t>
            </a:r>
            <a:r>
              <a:rPr lang="en-US" dirty="0" smtClean="0"/>
              <a:t>: Integrated tests are a scam: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600" dirty="0" smtClean="0">
                <a:hlinkClick r:id="rId3"/>
              </a:rPr>
              <a:t>http://blog.thecodewhisperer.com/blog/categories/integrated-tests-are-a-scam</a:t>
            </a:r>
            <a:endParaRPr lang="de-DE" dirty="0" smtClean="0"/>
          </a:p>
          <a:p>
            <a:r>
              <a:rPr lang="de-DE" dirty="0" err="1" smtClean="0"/>
              <a:t>bogus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ruby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sz="1600" dirty="0" smtClean="0">
                <a:hlinkClick r:id="rId4"/>
              </a:rPr>
              <a:t>https://github.com/psyho/bogus</a:t>
            </a:r>
            <a:r>
              <a:rPr lang="de-DE" sz="1600" dirty="0" smtClean="0"/>
              <a:t> </a:t>
            </a:r>
            <a:endParaRPr lang="de-DE" sz="1200" dirty="0" smtClean="0"/>
          </a:p>
          <a:p>
            <a:r>
              <a:rPr lang="de-DE" dirty="0" err="1" smtClean="0"/>
              <a:t>midje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clojure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sz="1600" dirty="0" smtClean="0">
                <a:hlinkClick r:id="rId5"/>
              </a:rPr>
              <a:t>https://github.com/marick/Midje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1354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pic>
        <p:nvPicPr>
          <p:cNvPr id="12" name="Picture 2" descr="C:\Users\Robin\Documents\GitHub\chado presentation\spring-315247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2427734"/>
            <a:ext cx="1008111" cy="667086"/>
          </a:xfrm>
          <a:prstGeom prst="rect">
            <a:avLst/>
          </a:prstGeom>
          <a:noFill/>
        </p:spPr>
      </p:pic>
      <p:sp>
        <p:nvSpPr>
          <p:cNvPr id="13" name="Rechteck 12"/>
          <p:cNvSpPr/>
          <p:nvPr/>
        </p:nvSpPr>
        <p:spPr>
          <a:xfrm>
            <a:off x="1403648" y="2593236"/>
            <a:ext cx="7344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https://pixabay.com/de/fr%C3%BChling-hintergrund-gr%C3%BCn-gras-315247/</a:t>
            </a:r>
            <a:endParaRPr lang="de-DE" sz="1600" dirty="0"/>
          </a:p>
        </p:txBody>
      </p:sp>
      <p:pic>
        <p:nvPicPr>
          <p:cNvPr id="14" name="Picture 2" descr="C:\Users\Robin\Documents\GitHub\chado presentation\teapot-516024_128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79790"/>
            <a:ext cx="1008112" cy="671880"/>
          </a:xfrm>
          <a:prstGeom prst="rect">
            <a:avLst/>
          </a:prstGeom>
          <a:noFill/>
        </p:spPr>
      </p:pic>
      <p:pic>
        <p:nvPicPr>
          <p:cNvPr id="15" name="Picture 2" descr="C:\Users\Robin\Documents\GitHub\chado presentation\tea-623796_128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624417"/>
            <a:ext cx="1013582" cy="675525"/>
          </a:xfrm>
          <a:prstGeom prst="rect">
            <a:avLst/>
          </a:prstGeom>
          <a:noFill/>
        </p:spPr>
      </p:pic>
      <p:sp>
        <p:nvSpPr>
          <p:cNvPr id="16" name="Rechteck 15"/>
          <p:cNvSpPr/>
          <p:nvPr/>
        </p:nvSpPr>
        <p:spPr>
          <a:xfrm>
            <a:off x="1403648" y="1297092"/>
            <a:ext cx="7344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https://pixabay.com/de/teekanne-trinken-pokal-getr%C3%A4nke-516024/</a:t>
            </a:r>
            <a:endParaRPr lang="de-DE" sz="1600" dirty="0"/>
          </a:p>
        </p:txBody>
      </p:sp>
      <p:sp>
        <p:nvSpPr>
          <p:cNvPr id="17" name="Rechteck 16"/>
          <p:cNvSpPr/>
          <p:nvPr/>
        </p:nvSpPr>
        <p:spPr>
          <a:xfrm>
            <a:off x="1403648" y="3795886"/>
            <a:ext cx="7344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https://pixabay.com/de/tee-bauernhaus-hand-frisch-623796/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1354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pic>
        <p:nvPicPr>
          <p:cNvPr id="3074" name="Picture 2" descr="C:\Users\Robin\Documents\GitHub\chado presentation\692px-Monk_in_Tashilhunpo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997" y="2436492"/>
            <a:ext cx="627611" cy="814647"/>
          </a:xfrm>
          <a:prstGeom prst="rect">
            <a:avLst/>
          </a:prstGeom>
          <a:noFill/>
        </p:spPr>
      </p:pic>
      <p:pic>
        <p:nvPicPr>
          <p:cNvPr id="3075" name="Picture 3" descr="C:\Users\Robin\Documents\GitHub\chado presentation\640px-Teahouse-Nanj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1" y="3779115"/>
            <a:ext cx="960120" cy="71905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>
          <a:xfrm>
            <a:off x="1220650" y="2358628"/>
            <a:ext cx="78843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„Monk in Tashilhunpo3“ von Antoine </a:t>
            </a:r>
            <a:r>
              <a:rPr lang="de-DE" sz="1600" dirty="0" err="1" smtClean="0"/>
              <a:t>Taveneaux</a:t>
            </a:r>
            <a:r>
              <a:rPr lang="de-DE" sz="1600" dirty="0" smtClean="0"/>
              <a:t> - Eigenes Werk. Lizenziert unter CC BY-SA 3.0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https://commons.wikimedia.org/wiki/File:Monk_in_Tashilhunpo3.jpg#/media/File:Monk_in_Tashilhunpo3.jpg</a:t>
            </a:r>
            <a:endParaRPr lang="de-DE" sz="1600" dirty="0"/>
          </a:p>
        </p:txBody>
      </p:sp>
      <p:sp>
        <p:nvSpPr>
          <p:cNvPr id="11" name="Rechteck 10"/>
          <p:cNvSpPr/>
          <p:nvPr/>
        </p:nvSpPr>
        <p:spPr>
          <a:xfrm>
            <a:off x="1220650" y="3684969"/>
            <a:ext cx="7812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</a:t>
            </a:r>
            <a:r>
              <a:rPr lang="de-DE" sz="1600" dirty="0" err="1" smtClean="0"/>
              <a:t>Teahouse</a:t>
            </a:r>
            <a:r>
              <a:rPr lang="de-DE" sz="1600" dirty="0" smtClean="0"/>
              <a:t>-Nanjing“ von </a:t>
            </a:r>
            <a:r>
              <a:rPr lang="de-DE" sz="1600" dirty="0" err="1" smtClean="0"/>
              <a:t>Gisling</a:t>
            </a:r>
            <a:r>
              <a:rPr lang="de-DE" sz="1600" dirty="0" smtClean="0"/>
              <a:t> - Eigenes Werk. Lizenziert unter CC BY 3.0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https://commons.wikimedia.org/wiki/File:Teahouse-Nanjing.jpg#/media/File:Teahouse-Nanjing.jpg</a:t>
            </a:r>
            <a:endParaRPr lang="de-DE" sz="1600" dirty="0"/>
          </a:p>
        </p:txBody>
      </p:sp>
      <p:sp>
        <p:nvSpPr>
          <p:cNvPr id="15" name="Rechteck 14"/>
          <p:cNvSpPr/>
          <p:nvPr/>
        </p:nvSpPr>
        <p:spPr>
          <a:xfrm>
            <a:off x="1220650" y="1236697"/>
            <a:ext cx="77438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</a:t>
            </a:r>
            <a:r>
              <a:rPr lang="de-DE" sz="1600" dirty="0" err="1" smtClean="0"/>
              <a:t>Chapei</a:t>
            </a:r>
            <a:r>
              <a:rPr lang="de-DE" sz="1600" dirty="0" smtClean="0"/>
              <a:t>“ von Original </a:t>
            </a:r>
            <a:r>
              <a:rPr lang="de-DE" sz="1600" dirty="0" err="1" smtClean="0"/>
              <a:t>uploader</a:t>
            </a:r>
            <a:r>
              <a:rPr lang="de-DE" sz="1600" dirty="0" smtClean="0"/>
              <a:t> was </a:t>
            </a:r>
            <a:r>
              <a:rPr lang="de-DE" sz="1600" dirty="0" err="1" smtClean="0"/>
              <a:t>Commonsenses</a:t>
            </a:r>
            <a:r>
              <a:rPr lang="de-DE" sz="1600" dirty="0" smtClean="0"/>
              <a:t> </a:t>
            </a:r>
            <a:r>
              <a:rPr lang="de-DE" sz="1600" dirty="0" err="1" smtClean="0"/>
              <a:t>at</a:t>
            </a:r>
            <a:r>
              <a:rPr lang="de-DE" sz="1600" dirty="0" smtClean="0"/>
              <a:t> </a:t>
            </a:r>
            <a:r>
              <a:rPr lang="de-DE" sz="1600" dirty="0" err="1" smtClean="0"/>
              <a:t>ja.wikipedia</a:t>
            </a:r>
            <a:r>
              <a:rPr lang="de-DE" sz="1600" dirty="0" smtClean="0"/>
              <a:t> - </a:t>
            </a:r>
            <a:r>
              <a:rPr lang="de-DE" sz="1600" dirty="0" err="1" smtClean="0"/>
              <a:t>Originally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ja.wikipedia</a:t>
            </a:r>
            <a:r>
              <a:rPr lang="de-DE" sz="1600" dirty="0" smtClean="0"/>
              <a:t>; </a:t>
            </a:r>
            <a:r>
              <a:rPr lang="de-DE" sz="1600" dirty="0" err="1" smtClean="0"/>
              <a:t>description</a:t>
            </a:r>
            <a:r>
              <a:rPr lang="de-DE" sz="1600" dirty="0" smtClean="0"/>
              <a:t> </a:t>
            </a:r>
            <a:r>
              <a:rPr lang="de-DE" sz="1600" dirty="0" err="1" smtClean="0"/>
              <a:t>page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/was </a:t>
            </a:r>
            <a:r>
              <a:rPr lang="de-DE" sz="1600" dirty="0" err="1" smtClean="0"/>
              <a:t>here</a:t>
            </a:r>
            <a:r>
              <a:rPr lang="de-DE" sz="1600" dirty="0" smtClean="0"/>
              <a:t>.. Lizenziert unter CC BY-SA 3.0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https://commons.wikimedia.org/wiki/File:Chapei.jpg#/media/File:Chapei.jpg</a:t>
            </a:r>
            <a:endParaRPr lang="de-DE" sz="1600" dirty="0"/>
          </a:p>
        </p:txBody>
      </p:sp>
      <p:pic>
        <p:nvPicPr>
          <p:cNvPr id="16" name="Picture 2" descr="C:\Users\Robin\Documents\GitHub\chado presentation\640px-Chape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275606"/>
            <a:ext cx="936104" cy="7010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13544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Sources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220650" y="134761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https://pixabay.com/get/ef3cb0082afd1c22d2524518a33219c8b66ae3d11fb2134590f3c279/teapot-691729_1280.jpg</a:t>
            </a:r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1220650" y="2283718"/>
            <a:ext cx="7740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</a:t>
            </a:r>
            <a:r>
              <a:rPr lang="de-DE" sz="1600" dirty="0" err="1" smtClean="0"/>
              <a:t>Revox-reel-to-reel</a:t>
            </a:r>
            <a:r>
              <a:rPr lang="de-DE" sz="1600" dirty="0" smtClean="0"/>
              <a:t>“ von User Iain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en:Wikipedia</a:t>
            </a:r>
            <a:r>
              <a:rPr lang="de-DE" sz="1600" dirty="0" smtClean="0"/>
              <a:t>, 06:55, 16 June 2006 (UTC) - </a:t>
            </a:r>
            <a:r>
              <a:rPr lang="de-DE" sz="1600" dirty="0" err="1" smtClean="0"/>
              <a:t>My</a:t>
            </a:r>
            <a:r>
              <a:rPr lang="de-DE" sz="1600" dirty="0" smtClean="0"/>
              <a:t> Original </a:t>
            </a:r>
            <a:r>
              <a:rPr lang="de-DE" sz="1600" dirty="0" err="1" smtClean="0"/>
              <a:t>Photo</a:t>
            </a:r>
            <a:r>
              <a:rPr lang="de-DE" sz="1600" dirty="0" smtClean="0"/>
              <a:t>. Lizenziert unter Gemeinfrei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https://commons.wikimedia.org/wiki/File:Revox-reel-to-reel.JPG#/media/File:Revox-reel-to-reel.JPG</a:t>
            </a:r>
            <a:endParaRPr lang="de-DE" sz="1600" dirty="0"/>
          </a:p>
        </p:txBody>
      </p:sp>
      <p:pic>
        <p:nvPicPr>
          <p:cNvPr id="10" name="Picture 2" descr="C:\Users\Robin\Documents\GitHub\chado presentation\rekor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45736"/>
            <a:ext cx="864096" cy="706988"/>
          </a:xfrm>
          <a:prstGeom prst="rect">
            <a:avLst/>
          </a:prstGeom>
          <a:noFill/>
        </p:spPr>
      </p:pic>
      <p:sp>
        <p:nvSpPr>
          <p:cNvPr id="12" name="Rechteck 11"/>
          <p:cNvSpPr/>
          <p:nvPr/>
        </p:nvSpPr>
        <p:spPr>
          <a:xfrm>
            <a:off x="1220650" y="3597864"/>
            <a:ext cx="7740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„Optische </a:t>
            </a:r>
            <a:r>
              <a:rPr lang="de-DE" sz="1600" dirty="0" err="1" smtClean="0"/>
              <a:t>illusion</a:t>
            </a:r>
            <a:r>
              <a:rPr lang="de-DE" sz="1600" dirty="0" smtClean="0"/>
              <a:t> piano“ von ​German </a:t>
            </a:r>
            <a:r>
              <a:rPr lang="de-DE" sz="1600" dirty="0" err="1" smtClean="0"/>
              <a:t>Wikipedia</a:t>
            </a:r>
            <a:r>
              <a:rPr lang="de-DE" sz="1600" dirty="0" smtClean="0"/>
              <a:t> Benutzer Roger. Lizenziert unter GFDL über </a:t>
            </a:r>
            <a:r>
              <a:rPr lang="de-DE" sz="1600" dirty="0" err="1" smtClean="0"/>
              <a:t>Wikimedia</a:t>
            </a:r>
            <a:r>
              <a:rPr lang="de-DE" sz="1600" dirty="0" smtClean="0"/>
              <a:t> </a:t>
            </a:r>
            <a:r>
              <a:rPr lang="de-DE" sz="1600" dirty="0" err="1" smtClean="0"/>
              <a:t>Commons</a:t>
            </a:r>
            <a:r>
              <a:rPr lang="de-DE" sz="1600" dirty="0" smtClean="0"/>
              <a:t> - https://commons.wikimedia.org/wiki/File:Optische_illusion_piano.jpg#/media/File:Optische_illusion_piano.jpg</a:t>
            </a:r>
            <a:endParaRPr lang="de-DE" sz="1600" dirty="0"/>
          </a:p>
        </p:txBody>
      </p:sp>
      <p:pic>
        <p:nvPicPr>
          <p:cNvPr id="13" name="Picture 2" descr="C:\Users\Robin\Documents\GitHub\chado presentation\Optische_illusion_pia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19" y="3759882"/>
            <a:ext cx="874383" cy="612068"/>
          </a:xfrm>
          <a:prstGeom prst="rect">
            <a:avLst/>
          </a:prstGeom>
          <a:noFill/>
        </p:spPr>
      </p:pic>
      <p:pic>
        <p:nvPicPr>
          <p:cNvPr id="11" name="Picture 2" descr="C:\Users\Robin\Documents\GitHub\chado presentation\teapot-691729_128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347614"/>
            <a:ext cx="863546" cy="57547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C:\Users\Robin\Documents\GitHub\chado presentation\spring-315247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07257"/>
            <a:ext cx="9144000" cy="60507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Integrated Tests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Scam</a:t>
            </a:r>
            <a:r>
              <a:rPr lang="de-DE" dirty="0" smtClean="0"/>
              <a:t> (2010)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777875" y="4462463"/>
            <a:ext cx="764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http://</a:t>
            </a:r>
            <a:r>
              <a:rPr lang="de-DE" dirty="0" err="1"/>
              <a:t>blog.thecodewhisperer.com</a:t>
            </a:r>
            <a:r>
              <a:rPr lang="de-DE" dirty="0"/>
              <a:t>/</a:t>
            </a:r>
            <a:r>
              <a:rPr lang="de-DE" dirty="0" err="1"/>
              <a:t>blog</a:t>
            </a:r>
            <a:r>
              <a:rPr lang="de-DE" dirty="0"/>
              <a:t>/</a:t>
            </a:r>
            <a:r>
              <a:rPr lang="de-DE" dirty="0" err="1"/>
              <a:t>categories</a:t>
            </a:r>
            <a:r>
              <a:rPr lang="de-DE" dirty="0"/>
              <a:t>/</a:t>
            </a:r>
            <a:r>
              <a:rPr lang="de-DE" dirty="0" err="1"/>
              <a:t>integrated</a:t>
            </a:r>
            <a:r>
              <a:rPr lang="de-DE" dirty="0"/>
              <a:t>-tests-</a:t>
            </a:r>
            <a:r>
              <a:rPr lang="de-DE" dirty="0" err="1"/>
              <a:t>are</a:t>
            </a:r>
            <a:r>
              <a:rPr lang="de-DE" dirty="0"/>
              <a:t>-a-</a:t>
            </a:r>
            <a:r>
              <a:rPr lang="de-DE" dirty="0" err="1"/>
              <a:t>scam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6000" y="1809750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023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bin\Documents\GitHub\chado presentation\teapot-691729_12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569542"/>
            <a:ext cx="9144000" cy="60936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hteck 6"/>
          <p:cNvSpPr/>
          <p:nvPr/>
        </p:nvSpPr>
        <p:spPr>
          <a:xfrm>
            <a:off x="0" y="-380578"/>
            <a:ext cx="9144000" cy="5832648"/>
          </a:xfrm>
          <a:prstGeom prst="rect">
            <a:avLst/>
          </a:prstGeom>
          <a:solidFill>
            <a:srgbClr val="FFFFF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de-DE" dirty="0" smtClean="0"/>
              <a:t>Integrated Tests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Scam</a:t>
            </a:r>
            <a:r>
              <a:rPr lang="de-DE" dirty="0" smtClean="0"/>
              <a:t> (2010)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123728" y="1995686"/>
            <a:ext cx="49605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dirty="0" smtClean="0"/>
              <a:t>Integrated </a:t>
            </a:r>
            <a:r>
              <a:rPr lang="de-DE" sz="4400" dirty="0" err="1" smtClean="0"/>
              <a:t>tests</a:t>
            </a:r>
            <a:endParaRPr lang="de-DE" sz="4400" dirty="0" smtClean="0"/>
          </a:p>
          <a:p>
            <a:pPr algn="ctr"/>
            <a:r>
              <a:rPr lang="de-DE" sz="4400" dirty="0" smtClean="0"/>
              <a:t> </a:t>
            </a:r>
            <a:r>
              <a:rPr lang="de-DE" sz="4400" dirty="0" err="1" smtClean="0"/>
              <a:t>are</a:t>
            </a:r>
            <a:r>
              <a:rPr lang="de-DE" sz="4400" dirty="0" smtClean="0"/>
              <a:t> not </a:t>
            </a:r>
            <a:r>
              <a:rPr lang="de-DE" sz="4400" dirty="0" err="1" smtClean="0"/>
              <a:t>the</a:t>
            </a:r>
            <a:r>
              <a:rPr lang="de-DE" sz="4400" dirty="0" smtClean="0"/>
              <a:t> same </a:t>
            </a:r>
            <a:r>
              <a:rPr lang="de-DE" sz="4400" dirty="0" err="1" smtClean="0"/>
              <a:t>as</a:t>
            </a:r>
            <a:r>
              <a:rPr lang="de-DE" sz="4400" dirty="0" smtClean="0"/>
              <a:t> </a:t>
            </a:r>
          </a:p>
          <a:p>
            <a:pPr algn="ctr"/>
            <a:r>
              <a:rPr lang="de-DE" sz="4400" dirty="0" err="1" smtClean="0"/>
              <a:t>integration</a:t>
            </a:r>
            <a:r>
              <a:rPr lang="de-DE" sz="4400" dirty="0" smtClean="0"/>
              <a:t> </a:t>
            </a:r>
            <a:r>
              <a:rPr lang="de-DE" sz="4400" dirty="0" err="1" smtClean="0"/>
              <a:t>tests</a:t>
            </a:r>
            <a:endParaRPr lang="de-DE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Outside-In „London School“ (2009)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2057" y="1047750"/>
            <a:ext cx="2438095" cy="324063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377532" y="4515966"/>
            <a:ext cx="500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http://</a:t>
            </a:r>
            <a:r>
              <a:rPr lang="de-DE" dirty="0" err="1"/>
              <a:t>www.growing-object-oriented-software.com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7326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</p:txBody>
      </p:sp>
      <p:pic>
        <p:nvPicPr>
          <p:cNvPr id="1026" name="Picture 2" descr="C:\Users\Robin\Documents\GitHub\chado presentation\spin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2582" y="1246609"/>
            <a:ext cx="3101586" cy="3111959"/>
          </a:xfrm>
          <a:prstGeom prst="rect">
            <a:avLst/>
          </a:prstGeom>
          <a:noFill/>
        </p:spPr>
      </p:pic>
      <p:sp>
        <p:nvSpPr>
          <p:cNvPr id="6" name="Abgerundetes Rechteck 5"/>
          <p:cNvSpPr/>
          <p:nvPr/>
        </p:nvSpPr>
        <p:spPr>
          <a:xfrm>
            <a:off x="755576" y="1113588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27584" y="1367935"/>
            <a:ext cx="73448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err="1" smtClean="0">
                <a:solidFill>
                  <a:schemeClr val="bg1"/>
                </a:solidFill>
                <a:latin typeface="Constantia" pitchFamily="18" charset="0"/>
              </a:rPr>
              <a:t>Mititei</a:t>
            </a:r>
            <a:endParaRPr lang="de-DE" sz="2800" dirty="0" smtClean="0">
              <a:solidFill>
                <a:schemeClr val="bg1"/>
              </a:solidFill>
              <a:latin typeface="Constantia" pitchFamily="18" charset="0"/>
            </a:endParaRPr>
          </a:p>
          <a:p>
            <a:pPr algn="r"/>
            <a:r>
              <a:rPr lang="de-DE" sz="3200" dirty="0" err="1" smtClean="0">
                <a:solidFill>
                  <a:schemeClr val="bg1"/>
                </a:solidFill>
              </a:rPr>
              <a:t>is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much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more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err="1" smtClean="0">
                <a:solidFill>
                  <a:schemeClr val="bg1"/>
                </a:solidFill>
              </a:rPr>
              <a:t>wholesome</a:t>
            </a:r>
            <a:r>
              <a:rPr lang="de-DE" sz="32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if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you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replace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it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4800" i="1" dirty="0" err="1" smtClean="0">
                <a:solidFill>
                  <a:schemeClr val="bg1"/>
                </a:solidFill>
              </a:rPr>
              <a:t>right</a:t>
            </a:r>
            <a:r>
              <a:rPr lang="de-DE" sz="4800" i="1" dirty="0" smtClean="0">
                <a:solidFill>
                  <a:schemeClr val="bg1"/>
                </a:solidFill>
              </a:rPr>
              <a:t> </a:t>
            </a:r>
            <a:r>
              <a:rPr lang="de-DE" sz="4800" i="1" dirty="0" err="1" smtClean="0">
                <a:solidFill>
                  <a:schemeClr val="bg1"/>
                </a:solidFill>
              </a:rPr>
              <a:t>before</a:t>
            </a:r>
            <a:r>
              <a:rPr lang="de-DE" sz="4400" i="1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serving</a:t>
            </a:r>
            <a:endParaRPr lang="de-DE" sz="2400" dirty="0" smtClean="0">
              <a:solidFill>
                <a:schemeClr val="bg1"/>
              </a:solidFill>
            </a:endParaRPr>
          </a:p>
          <a:p>
            <a:r>
              <a:rPr lang="de-DE" sz="2400" dirty="0" smtClean="0">
                <a:solidFill>
                  <a:schemeClr val="bg1"/>
                </a:solidFill>
              </a:rPr>
              <a:t>                                                                 </a:t>
            </a:r>
            <a:r>
              <a:rPr lang="de-DE" sz="2400" dirty="0" err="1" smtClean="0">
                <a:solidFill>
                  <a:schemeClr val="bg1"/>
                </a:solidFill>
              </a:rPr>
              <a:t>with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4400" b="1" dirty="0" err="1" smtClean="0">
                <a:solidFill>
                  <a:schemeClr val="bg1"/>
                </a:solidFill>
                <a:latin typeface="Bernard MT Condensed" pitchFamily="18" charset="0"/>
              </a:rPr>
              <a:t>spinach</a:t>
            </a:r>
            <a:r>
              <a:rPr lang="de-DE" sz="2800" dirty="0" smtClean="0">
                <a:solidFill>
                  <a:schemeClr val="bg1"/>
                </a:solidFill>
              </a:rPr>
              <a:t>.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06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Robin\Documents\GitHub\chado presentation\spin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2582" y="1246609"/>
            <a:ext cx="3101586" cy="3111959"/>
          </a:xfrm>
          <a:prstGeom prst="rect">
            <a:avLst/>
          </a:prstGeom>
          <a:noFill/>
        </p:spPr>
      </p:pic>
      <p:sp>
        <p:nvSpPr>
          <p:cNvPr id="6" name="Abgerundetes Rechteck 5"/>
          <p:cNvSpPr/>
          <p:nvPr/>
        </p:nvSpPr>
        <p:spPr>
          <a:xfrm>
            <a:off x="755576" y="1113588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5616" y="1437624"/>
            <a:ext cx="6840760" cy="2962424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dynamic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language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create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objects</a:t>
            </a:r>
            <a:r>
              <a:rPr lang="de-DE" dirty="0" smtClean="0">
                <a:solidFill>
                  <a:schemeClr val="bg1"/>
                </a:solidFill>
              </a:rPr>
              <a:t> on </a:t>
            </a:r>
            <a:r>
              <a:rPr lang="de-DE" dirty="0" err="1" smtClean="0">
                <a:solidFill>
                  <a:schemeClr val="bg1"/>
                </a:solidFill>
              </a:rPr>
              <a:t>the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fly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change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objects</a:t>
            </a:r>
            <a:r>
              <a:rPr lang="de-DE" dirty="0" smtClean="0">
                <a:solidFill>
                  <a:schemeClr val="bg1"/>
                </a:solidFill>
              </a:rPr>
              <a:t> on </a:t>
            </a:r>
            <a:r>
              <a:rPr lang="de-DE" dirty="0" err="1" smtClean="0">
                <a:solidFill>
                  <a:schemeClr val="bg1"/>
                </a:solidFill>
              </a:rPr>
              <a:t>the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fly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err="1" smtClean="0">
                <a:solidFill>
                  <a:schemeClr val="bg1"/>
                </a:solidFill>
              </a:rPr>
              <a:t>functions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are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first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class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objects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pPr>
              <a:buFont typeface="Symbol"/>
              <a:buChar char="Þ"/>
            </a:pP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very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powerful, </a:t>
            </a:r>
            <a:b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but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can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be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very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mic Sans MS" pitchFamily="66" charset="0"/>
              </a:rPr>
              <a:t>error-prone</a:t>
            </a:r>
            <a:r>
              <a:rPr lang="de-DE" dirty="0" smtClean="0">
                <a:solidFill>
                  <a:schemeClr val="bg1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</p:txBody>
      </p:sp>
    </p:spTree>
    <p:extLst>
      <p:ext uri="{BB962C8B-B14F-4D97-AF65-F5344CB8AC3E}">
        <p14:creationId xmlns="" xmlns:p14="http://schemas.microsoft.com/office/powerpoint/2010/main" val="20428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obin\Documents\GitHub\chado presentation\spin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2582" y="1246609"/>
            <a:ext cx="3101586" cy="3111959"/>
          </a:xfrm>
          <a:prstGeom prst="rect">
            <a:avLst/>
          </a:prstGeom>
          <a:noFill/>
        </p:spPr>
      </p:pic>
      <p:sp>
        <p:nvSpPr>
          <p:cNvPr id="6" name="Abgerundetes Rechteck 5"/>
          <p:cNvSpPr/>
          <p:nvPr/>
        </p:nvSpPr>
        <p:spPr>
          <a:xfrm>
            <a:off x="755576" y="1113588"/>
            <a:ext cx="7488832" cy="3510390"/>
          </a:xfrm>
          <a:prstGeom prst="roundRect">
            <a:avLst/>
          </a:prstGeom>
          <a:solidFill>
            <a:srgbClr val="17375E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>
                <a:latin typeface="Comic Sans MS" pitchFamily="66" charset="0"/>
              </a:rPr>
              <a:t>code</a:t>
            </a:r>
            <a:r>
              <a:rPr lang="de-DE" sz="5400" dirty="0" smtClean="0">
                <a:latin typeface="Comic Sans MS" pitchFamily="66" charset="0"/>
              </a:rPr>
              <a:t> </a:t>
            </a:r>
            <a:r>
              <a:rPr lang="de-DE" sz="5400" dirty="0" err="1" smtClean="0">
                <a:latin typeface="Comic Sans MS" pitchFamily="66" charset="0"/>
              </a:rPr>
              <a:t>example</a:t>
            </a:r>
            <a:endParaRPr lang="de-DE" dirty="0">
              <a:latin typeface="Comic Sans MS" pitchFamily="66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Idiosyncrasies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Javascript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Bildschirmpräsentation (16:9)</PresentationFormat>
  <Paragraphs>209</Paragraphs>
  <Slides>34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Larissa-Design</vt:lpstr>
      <vt:lpstr>Who is testing the mocks?</vt:lpstr>
      <vt:lpstr>agenda</vt:lpstr>
      <vt:lpstr>Motivation</vt:lpstr>
      <vt:lpstr>Integrated Tests are a Scam (2010)</vt:lpstr>
      <vt:lpstr>Integrated Tests are a Scam (2010)</vt:lpstr>
      <vt:lpstr>Outside-In „London School“ (2009)</vt:lpstr>
      <vt:lpstr>Idiosyncrasies of Javascript</vt:lpstr>
      <vt:lpstr>Idiosyncrasies of Javascript</vt:lpstr>
      <vt:lpstr>Idiosyncrasies of Javascript</vt:lpstr>
      <vt:lpstr>Back to now</vt:lpstr>
      <vt:lpstr>agenda</vt:lpstr>
      <vt:lpstr> Test Doubles</vt:lpstr>
      <vt:lpstr>Test Doubles</vt:lpstr>
      <vt:lpstr>Test Doubles</vt:lpstr>
      <vt:lpstr>Test Doubles</vt:lpstr>
      <vt:lpstr>Test Doubles</vt:lpstr>
      <vt:lpstr>to mock = to mimic</vt:lpstr>
      <vt:lpstr>Folie 18</vt:lpstr>
      <vt:lpstr>agenda</vt:lpstr>
      <vt:lpstr>Assume-Verify-Approach</vt:lpstr>
      <vt:lpstr>Assume-Verify-Approach</vt:lpstr>
      <vt:lpstr>Assume-Verify-Approach</vt:lpstr>
      <vt:lpstr>agenda</vt:lpstr>
      <vt:lpstr>Folie 24</vt:lpstr>
      <vt:lpstr>Restaurant simulation</vt:lpstr>
      <vt:lpstr>Restaurant simulation</vt:lpstr>
      <vt:lpstr>Folie 27</vt:lpstr>
      <vt:lpstr>Summary</vt:lpstr>
      <vt:lpstr>Folie 29</vt:lpstr>
      <vt:lpstr>Links</vt:lpstr>
      <vt:lpstr>Sources</vt:lpstr>
      <vt:lpstr>Sources</vt:lpstr>
      <vt:lpstr>Sources</vt:lpstr>
      <vt:lpstr>Folie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simulation with chadojs</dc:title>
  <dc:creator>Robin Danzinger</dc:creator>
  <cp:lastModifiedBy>Robin Danzinger</cp:lastModifiedBy>
  <cp:revision>301</cp:revision>
  <dcterms:created xsi:type="dcterms:W3CDTF">2015-05-14T13:13:34Z</dcterms:created>
  <dcterms:modified xsi:type="dcterms:W3CDTF">2016-05-14T17:03:34Z</dcterms:modified>
</cp:coreProperties>
</file>