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60" r:id="rId2"/>
    <p:sldId id="306" r:id="rId3"/>
    <p:sldId id="262" r:id="rId4"/>
    <p:sldId id="263" r:id="rId5"/>
    <p:sldId id="316" r:id="rId6"/>
    <p:sldId id="264" r:id="rId7"/>
    <p:sldId id="265" r:id="rId8"/>
    <p:sldId id="266" r:id="rId9"/>
    <p:sldId id="267" r:id="rId10"/>
    <p:sldId id="268" r:id="rId11"/>
    <p:sldId id="311" r:id="rId12"/>
    <p:sldId id="271" r:id="rId13"/>
    <p:sldId id="329" r:id="rId14"/>
    <p:sldId id="320" r:id="rId15"/>
    <p:sldId id="324" r:id="rId16"/>
    <p:sldId id="323" r:id="rId17"/>
    <p:sldId id="327" r:id="rId18"/>
    <p:sldId id="321" r:id="rId19"/>
    <p:sldId id="326" r:id="rId20"/>
    <p:sldId id="322" r:id="rId21"/>
    <p:sldId id="325" r:id="rId22"/>
    <p:sldId id="328" r:id="rId23"/>
    <p:sldId id="330" r:id="rId24"/>
    <p:sldId id="272" r:id="rId25"/>
    <p:sldId id="273" r:id="rId26"/>
    <p:sldId id="274" r:id="rId27"/>
    <p:sldId id="275" r:id="rId28"/>
    <p:sldId id="318" r:id="rId29"/>
    <p:sldId id="277" r:id="rId30"/>
    <p:sldId id="312" r:id="rId31"/>
    <p:sldId id="279" r:id="rId32"/>
    <p:sldId id="280" r:id="rId33"/>
    <p:sldId id="281" r:id="rId34"/>
    <p:sldId id="313" r:id="rId35"/>
    <p:sldId id="283" r:id="rId36"/>
    <p:sldId id="284" r:id="rId37"/>
    <p:sldId id="285" r:id="rId38"/>
    <p:sldId id="286" r:id="rId39"/>
    <p:sldId id="309" r:id="rId40"/>
    <p:sldId id="289" r:id="rId41"/>
    <p:sldId id="290" r:id="rId42"/>
    <p:sldId id="291" r:id="rId43"/>
    <p:sldId id="314" r:id="rId44"/>
    <p:sldId id="292" r:id="rId45"/>
    <p:sldId id="315" r:id="rId46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4C2F"/>
    <a:srgbClr val="17375E"/>
    <a:srgbClr val="4F81BD"/>
    <a:srgbClr val="EBFFD9"/>
    <a:srgbClr val="86868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540" autoAdjust="0"/>
  </p:normalViewPr>
  <p:slideViewPr>
    <p:cSldViewPr>
      <p:cViewPr varScale="1">
        <p:scale>
          <a:sx n="77" d="100"/>
          <a:sy n="77" d="100"/>
        </p:scale>
        <p:origin x="-90" y="-4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BE830D-4B1D-43AC-B523-377B51CEDACB}" type="datetimeFigureOut">
              <a:rPr lang="de-DE" smtClean="0"/>
              <a:pPr/>
              <a:t>17.05.2016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09E338-0634-4D54-A97B-56A83111FA0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0919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I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term</a:t>
            </a:r>
            <a:r>
              <a:rPr lang="de-DE" dirty="0" smtClean="0"/>
              <a:t> </a:t>
            </a:r>
            <a:r>
              <a:rPr lang="de-DE" dirty="0" err="1" smtClean="0"/>
              <a:t>integrated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mean</a:t>
            </a:r>
            <a:r>
              <a:rPr lang="de-DE" dirty="0" smtClean="0"/>
              <a:t> </a:t>
            </a:r>
            <a:r>
              <a:rPr lang="de-DE" dirty="0" err="1" smtClean="0"/>
              <a:t>any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 </a:t>
            </a:r>
            <a:r>
              <a:rPr lang="de-DE" dirty="0" err="1" smtClean="0"/>
              <a:t>whose</a:t>
            </a:r>
            <a:r>
              <a:rPr lang="de-DE" dirty="0" smtClean="0"/>
              <a:t> </a:t>
            </a:r>
            <a:r>
              <a:rPr lang="de-DE" dirty="0" err="1" smtClean="0"/>
              <a:t>result</a:t>
            </a:r>
            <a:r>
              <a:rPr lang="de-DE" dirty="0" smtClean="0"/>
              <a:t> (pass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fail</a:t>
            </a:r>
            <a:r>
              <a:rPr lang="de-DE" dirty="0" smtClean="0"/>
              <a:t>) </a:t>
            </a:r>
            <a:r>
              <a:rPr lang="de-DE" dirty="0" err="1" smtClean="0"/>
              <a:t>depends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correctness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implementation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piece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non-trivial </a:t>
            </a:r>
            <a:r>
              <a:rPr lang="de-DE" dirty="0" err="1" smtClean="0"/>
              <a:t>behavior</a:t>
            </a:r>
            <a:r>
              <a:rPr lang="de-DE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Unit Tests </a:t>
            </a:r>
            <a:r>
              <a:rPr lang="de-DE" dirty="0" err="1" smtClean="0"/>
              <a:t>often</a:t>
            </a:r>
            <a:r>
              <a:rPr lang="de-DE" dirty="0" smtClean="0"/>
              <a:t> not </a:t>
            </a:r>
            <a:r>
              <a:rPr lang="de-DE" dirty="0" err="1" smtClean="0"/>
              <a:t>enough</a:t>
            </a:r>
            <a:r>
              <a:rPr lang="de-DE" dirty="0" smtClean="0"/>
              <a:t>. </a:t>
            </a:r>
            <a:r>
              <a:rPr lang="de-DE" dirty="0" err="1" smtClean="0"/>
              <a:t>Defects</a:t>
            </a:r>
            <a:r>
              <a:rPr lang="de-DE" dirty="0" smtClean="0"/>
              <a:t> in </a:t>
            </a:r>
            <a:r>
              <a:rPr lang="de-DE" dirty="0" err="1" smtClean="0"/>
              <a:t>software</a:t>
            </a:r>
            <a:r>
              <a:rPr lang="de-DE" dirty="0" smtClean="0"/>
              <a:t> </a:t>
            </a:r>
            <a:r>
              <a:rPr lang="de-DE" dirty="0" err="1" smtClean="0"/>
              <a:t>although</a:t>
            </a:r>
            <a:r>
              <a:rPr lang="de-DE" dirty="0" smtClean="0"/>
              <a:t> high </a:t>
            </a:r>
            <a:r>
              <a:rPr lang="de-DE" dirty="0" err="1" smtClean="0"/>
              <a:t>coverage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unit</a:t>
            </a:r>
            <a:r>
              <a:rPr lang="de-DE" dirty="0" smtClean="0"/>
              <a:t> </a:t>
            </a:r>
            <a:r>
              <a:rPr lang="de-DE" dirty="0" err="1" smtClean="0"/>
              <a:t>tests</a:t>
            </a:r>
            <a:r>
              <a:rPr lang="de-DE" baseline="0" dirty="0" smtClean="0"/>
              <a:t> -&gt; „</a:t>
            </a:r>
            <a:r>
              <a:rPr lang="de-DE" baseline="0" dirty="0" err="1" smtClean="0"/>
              <a:t>Let‘s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write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integrated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tests</a:t>
            </a:r>
            <a:r>
              <a:rPr lang="de-DE" baseline="0" dirty="0" smtClean="0"/>
              <a:t>!“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BANG - </a:t>
            </a:r>
            <a:r>
              <a:rPr lang="de-DE" dirty="0" err="1" smtClean="0"/>
              <a:t>Combinatory</a:t>
            </a:r>
            <a:r>
              <a:rPr lang="de-DE" dirty="0" smtClean="0"/>
              <a:t> </a:t>
            </a:r>
            <a:r>
              <a:rPr lang="de-DE" dirty="0" err="1" smtClean="0"/>
              <a:t>explosion</a:t>
            </a:r>
            <a:r>
              <a:rPr lang="de-DE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----- Besprechungsnotizen (16.05.16 18:24) -----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Testing your functions in an integrated runtime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vs.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Test that your modules work even when integrated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9E338-0634-4D54-A97B-56A83111FA06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883834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Inside-Out – Starts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innermost</a:t>
            </a:r>
            <a:r>
              <a:rPr lang="de-DE" dirty="0" smtClean="0"/>
              <a:t> </a:t>
            </a:r>
            <a:r>
              <a:rPr lang="de-DE" dirty="0" err="1" smtClean="0"/>
              <a:t>unit</a:t>
            </a:r>
            <a:endParaRPr lang="de-DE" dirty="0" smtClean="0"/>
          </a:p>
          <a:p>
            <a:r>
              <a:rPr lang="de-DE" dirty="0" err="1" smtClean="0"/>
              <a:t>Risks</a:t>
            </a:r>
            <a:r>
              <a:rPr lang="de-DE" dirty="0" smtClean="0"/>
              <a:t> -&gt; </a:t>
            </a:r>
            <a:r>
              <a:rPr lang="de-DE" dirty="0" err="1" smtClean="0"/>
              <a:t>overengineering</a:t>
            </a:r>
            <a:endParaRPr lang="de-DE" dirty="0" smtClean="0"/>
          </a:p>
          <a:p>
            <a:r>
              <a:rPr lang="de-DE" dirty="0" smtClean="0"/>
              <a:t>          -&gt;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doesn‘t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meet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client‘s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requirements</a:t>
            </a:r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smtClean="0"/>
              <a:t>Outside-In – </a:t>
            </a:r>
            <a:r>
              <a:rPr lang="de-DE" baseline="0" dirty="0" err="1" smtClean="0"/>
              <a:t>starts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clientside</a:t>
            </a:r>
            <a:endParaRPr lang="de-DE" baseline="0" dirty="0" smtClean="0"/>
          </a:p>
          <a:p>
            <a:r>
              <a:rPr lang="de-DE" baseline="0" dirty="0" smtClean="0"/>
              <a:t>Tests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driven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client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usage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9E338-0634-4D54-A97B-56A83111FA06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636513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girlfriend</a:t>
            </a:r>
            <a:r>
              <a:rPr lang="de-DE" dirty="0" smtClean="0"/>
              <a:t> </a:t>
            </a:r>
            <a:r>
              <a:rPr lang="de-DE" dirty="0" err="1" smtClean="0"/>
              <a:t>orders</a:t>
            </a:r>
            <a:r>
              <a:rPr lang="de-DE" dirty="0" smtClean="0"/>
              <a:t> </a:t>
            </a:r>
            <a:r>
              <a:rPr lang="de-DE" dirty="0" err="1" smtClean="0"/>
              <a:t>Mititei</a:t>
            </a:r>
            <a:endParaRPr lang="de-DE" dirty="0" smtClean="0"/>
          </a:p>
          <a:p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want</a:t>
            </a:r>
            <a:r>
              <a:rPr lang="de-DE" dirty="0" smtClean="0"/>
              <a:t> her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healthy</a:t>
            </a:r>
            <a:r>
              <a:rPr lang="de-DE" dirty="0" smtClean="0"/>
              <a:t> </a:t>
            </a:r>
            <a:r>
              <a:rPr lang="de-DE" dirty="0" err="1" smtClean="0"/>
              <a:t>food</a:t>
            </a:r>
            <a:endParaRPr lang="de-DE" dirty="0" smtClean="0"/>
          </a:p>
          <a:p>
            <a:r>
              <a:rPr lang="de-DE" dirty="0" smtClean="0"/>
              <a:t>The </a:t>
            </a:r>
            <a:r>
              <a:rPr lang="de-DE" dirty="0" err="1" smtClean="0"/>
              <a:t>waiter</a:t>
            </a:r>
            <a:r>
              <a:rPr lang="de-DE" dirty="0" smtClean="0"/>
              <a:t> </a:t>
            </a:r>
            <a:r>
              <a:rPr lang="de-DE" dirty="0" err="1" smtClean="0"/>
              <a:t>brings</a:t>
            </a:r>
            <a:r>
              <a:rPr lang="de-DE" dirty="0" smtClean="0"/>
              <a:t> </a:t>
            </a:r>
            <a:r>
              <a:rPr lang="de-DE" dirty="0" err="1" smtClean="0"/>
              <a:t>Mititei</a:t>
            </a:r>
            <a:endParaRPr lang="de-DE" dirty="0" smtClean="0"/>
          </a:p>
          <a:p>
            <a:r>
              <a:rPr lang="de-DE" dirty="0" err="1" smtClean="0"/>
              <a:t>She</a:t>
            </a:r>
            <a:r>
              <a:rPr lang="de-DE" dirty="0" smtClean="0"/>
              <a:t> </a:t>
            </a:r>
            <a:r>
              <a:rPr lang="de-DE" dirty="0" err="1" smtClean="0"/>
              <a:t>looks</a:t>
            </a:r>
            <a:r>
              <a:rPr lang="de-DE" dirty="0" smtClean="0"/>
              <a:t> </a:t>
            </a:r>
            <a:r>
              <a:rPr lang="de-DE" dirty="0" err="1" smtClean="0"/>
              <a:t>away</a:t>
            </a:r>
            <a:r>
              <a:rPr lang="de-DE" dirty="0" smtClean="0"/>
              <a:t> –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suddenly</a:t>
            </a:r>
            <a:r>
              <a:rPr lang="de-DE" dirty="0" smtClean="0"/>
              <a:t> (</a:t>
            </a:r>
            <a:r>
              <a:rPr lang="de-DE" dirty="0" err="1" smtClean="0"/>
              <a:t>magically</a:t>
            </a:r>
            <a:r>
              <a:rPr lang="de-DE" dirty="0" smtClean="0"/>
              <a:t>)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becomes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spinach</a:t>
            </a:r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smtClean="0"/>
              <a:t>Cool / </a:t>
            </a:r>
            <a:r>
              <a:rPr lang="de-DE" baseline="0" dirty="0" err="1" smtClean="0"/>
              <a:t>Spooky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9E338-0634-4D54-A97B-56A83111FA06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9E338-0634-4D54-A97B-56A83111FA06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9E338-0634-4D54-A97B-56A83111FA06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Generic</a:t>
            </a:r>
            <a:r>
              <a:rPr lang="de-DE" dirty="0" smtClean="0"/>
              <a:t> Term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replacing</a:t>
            </a:r>
            <a:r>
              <a:rPr lang="de-DE" dirty="0" smtClean="0"/>
              <a:t> </a:t>
            </a:r>
            <a:r>
              <a:rPr lang="de-DE" dirty="0" err="1" smtClean="0"/>
              <a:t>production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inside</a:t>
            </a:r>
            <a:r>
              <a:rPr lang="de-DE" dirty="0" smtClean="0"/>
              <a:t> </a:t>
            </a:r>
            <a:r>
              <a:rPr lang="de-DE" dirty="0" err="1" smtClean="0"/>
              <a:t>tests</a:t>
            </a:r>
            <a:endParaRPr lang="de-DE" dirty="0" smtClean="0"/>
          </a:p>
          <a:p>
            <a:r>
              <a:rPr lang="de-DE" dirty="0" smtClean="0"/>
              <a:t>JAVA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JAVA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JAVA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JAVA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JAVA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JAVA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JAVA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JAVA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9E338-0634-4D54-A97B-56A83111FA06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947478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Sometimes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test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asserts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methods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mock</a:t>
            </a:r>
            <a:r>
              <a:rPr lang="de-DE" baseline="0" dirty="0" smtClean="0"/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9E338-0634-4D54-A97B-56A83111FA06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947478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17.05.2016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17.05.2016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17.05.2016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17.05.2016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17.05.2016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17.05.2016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17.05.2016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17.05.2016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17.05.2016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17.05.2016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17.05.2016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17.05.2016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xunitpatterns.com/Test%20Stub.html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xunitpatterns.com/Test%20Stub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xunitpatterns.com/Test%20Stub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xunitpatterns.com/Test%20Stub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thecodewhisperer.com/blog/categories/integrated-tests-are-a-scam" TargetMode="External"/><Relationship Id="rId2" Type="http://schemas.openxmlformats.org/officeDocument/2006/relationships/hyperlink" Target="https://github.com/robindanzinger/chadoj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marick/Midje" TargetMode="External"/><Relationship Id="rId4" Type="http://schemas.openxmlformats.org/officeDocument/2006/relationships/hyperlink" Target="https://github.com/psyho/bogus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:\Users\Robin\Documents\GitHub\chado presentation\640px-Teahouse-Nanjin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"/>
            <a:ext cx="9144000" cy="5143504"/>
          </a:xfrm>
          <a:prstGeom prst="rect">
            <a:avLst/>
          </a:prstGeom>
          <a:noFill/>
        </p:spPr>
      </p:pic>
      <p:sp>
        <p:nvSpPr>
          <p:cNvPr id="8" name="Rechteck 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705529"/>
            <a:ext cx="7772400" cy="1102519"/>
          </a:xfrm>
        </p:spPr>
        <p:txBody>
          <a:bodyPr>
            <a:normAutofit/>
          </a:bodyPr>
          <a:lstStyle/>
          <a:p>
            <a:r>
              <a:rPr lang="de-DE" dirty="0" smtClean="0">
                <a:latin typeface="Cooper Black" pitchFamily="18" charset="0"/>
              </a:rPr>
              <a:t>Who </a:t>
            </a:r>
            <a:r>
              <a:rPr lang="de-DE" dirty="0" err="1" smtClean="0">
                <a:latin typeface="Cooper Black" pitchFamily="18" charset="0"/>
              </a:rPr>
              <a:t>is</a:t>
            </a:r>
            <a:r>
              <a:rPr lang="de-DE" dirty="0" smtClean="0">
                <a:latin typeface="Cooper Black" pitchFamily="18" charset="0"/>
              </a:rPr>
              <a:t> </a:t>
            </a:r>
            <a:r>
              <a:rPr lang="de-DE" dirty="0" err="1" smtClean="0">
                <a:latin typeface="Cooper Black" pitchFamily="18" charset="0"/>
              </a:rPr>
              <a:t>testing</a:t>
            </a:r>
            <a:r>
              <a:rPr lang="de-DE" dirty="0" smtClean="0">
                <a:latin typeface="Cooper Black" pitchFamily="18" charset="0"/>
              </a:rPr>
              <a:t> </a:t>
            </a:r>
            <a:r>
              <a:rPr lang="de-DE" dirty="0" err="1" smtClean="0">
                <a:latin typeface="Cooper Black" pitchFamily="18" charset="0"/>
              </a:rPr>
              <a:t>the</a:t>
            </a:r>
            <a:r>
              <a:rPr lang="de-DE" dirty="0" smtClean="0">
                <a:latin typeface="Cooper Black" pitchFamily="18" charset="0"/>
              </a:rPr>
              <a:t> </a:t>
            </a:r>
            <a:r>
              <a:rPr lang="de-DE" dirty="0" err="1" smtClean="0">
                <a:latin typeface="Cooper Black" pitchFamily="18" charset="0"/>
              </a:rPr>
              <a:t>mocks</a:t>
            </a:r>
            <a:r>
              <a:rPr lang="de-DE" dirty="0" smtClean="0">
                <a:latin typeface="Cooper Black" pitchFamily="18" charset="0"/>
              </a:rPr>
              <a:t>?</a:t>
            </a:r>
            <a:endParaRPr lang="de-DE" dirty="0">
              <a:latin typeface="Cooper Black" pitchFamily="18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31640" y="2535442"/>
            <a:ext cx="6400800" cy="612372"/>
          </a:xfrm>
          <a:noFill/>
          <a:ln>
            <a:noFill/>
          </a:ln>
        </p:spPr>
        <p:txBody>
          <a:bodyPr/>
          <a:lstStyle/>
          <a:p>
            <a:r>
              <a:rPr lang="de-DE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 </a:t>
            </a:r>
            <a:r>
              <a:rPr lang="de-DE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assume-verify-approach</a:t>
            </a:r>
            <a:endParaRPr lang="de-DE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940153" y="4794706"/>
            <a:ext cx="3205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Andreas Leidig, Robin </a:t>
            </a:r>
            <a:r>
              <a:rPr lang="de-DE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Danzinger</a:t>
            </a:r>
            <a:endParaRPr lang="de-DE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Robin\Documents\GitHub\chado presentation\640px-Chape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9200" y="2139702"/>
            <a:ext cx="4005064" cy="3003798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now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don‘t</a:t>
            </a:r>
            <a:r>
              <a:rPr lang="de-DE" dirty="0" smtClean="0"/>
              <a:t> </a:t>
            </a:r>
            <a:r>
              <a:rPr lang="de-DE" dirty="0" err="1" smtClean="0"/>
              <a:t>want</a:t>
            </a:r>
            <a:r>
              <a:rPr lang="de-DE" dirty="0" smtClean="0"/>
              <a:t> </a:t>
            </a:r>
            <a:r>
              <a:rPr lang="de-DE" dirty="0" err="1" smtClean="0"/>
              <a:t>integrated</a:t>
            </a:r>
            <a:r>
              <a:rPr lang="de-DE" dirty="0" smtClean="0"/>
              <a:t> </a:t>
            </a:r>
            <a:r>
              <a:rPr lang="de-DE" dirty="0" err="1" smtClean="0"/>
              <a:t>tests</a:t>
            </a:r>
            <a:endParaRPr lang="de-DE" dirty="0" smtClean="0"/>
          </a:p>
          <a:p>
            <a:r>
              <a:rPr lang="de-DE" dirty="0" smtClean="0"/>
              <a:t>but </a:t>
            </a:r>
            <a:r>
              <a:rPr lang="de-DE" dirty="0" err="1" smtClean="0"/>
              <a:t>integration</a:t>
            </a:r>
            <a:r>
              <a:rPr lang="de-DE" dirty="0" smtClean="0"/>
              <a:t> </a:t>
            </a:r>
            <a:r>
              <a:rPr lang="de-DE" dirty="0" err="1" smtClean="0"/>
              <a:t>tests</a:t>
            </a:r>
            <a:endParaRPr lang="de-DE" dirty="0" smtClean="0"/>
          </a:p>
          <a:p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like</a:t>
            </a:r>
            <a:r>
              <a:rPr lang="de-DE" dirty="0" smtClean="0"/>
              <a:t> London School</a:t>
            </a:r>
          </a:p>
          <a:p>
            <a:pPr lvl="2"/>
            <a:r>
              <a:rPr lang="de-DE" dirty="0" err="1" smtClean="0"/>
              <a:t>many</a:t>
            </a:r>
            <a:r>
              <a:rPr lang="de-DE" dirty="0" smtClean="0"/>
              <a:t> </a:t>
            </a:r>
            <a:r>
              <a:rPr lang="de-DE" dirty="0" err="1" smtClean="0"/>
              <a:t>isolated</a:t>
            </a:r>
            <a:r>
              <a:rPr lang="de-DE" dirty="0" smtClean="0"/>
              <a:t> </a:t>
            </a:r>
            <a:r>
              <a:rPr lang="de-DE" dirty="0" err="1" smtClean="0"/>
              <a:t>tests</a:t>
            </a:r>
            <a:endParaRPr lang="de-DE" dirty="0" smtClean="0"/>
          </a:p>
          <a:p>
            <a:pPr lvl="2"/>
            <a:r>
              <a:rPr lang="de-DE" dirty="0" smtClean="0"/>
              <a:t>„heavy </a:t>
            </a:r>
            <a:r>
              <a:rPr lang="de-DE" dirty="0" err="1" smtClean="0"/>
              <a:t>mocking</a:t>
            </a:r>
            <a:r>
              <a:rPr lang="de-DE" dirty="0" smtClean="0"/>
              <a:t>“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Robin\Documents\GitHub\chado presentation\teapot-516024_128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-380578"/>
            <a:ext cx="9144000" cy="6094230"/>
          </a:xfrm>
          <a:prstGeom prst="rect">
            <a:avLst/>
          </a:prstGeom>
          <a:noFill/>
        </p:spPr>
      </p:pic>
      <p:sp>
        <p:nvSpPr>
          <p:cNvPr id="6" name="Rechteck 5"/>
          <p:cNvSpPr/>
          <p:nvPr/>
        </p:nvSpPr>
        <p:spPr>
          <a:xfrm>
            <a:off x="0" y="-380578"/>
            <a:ext cx="9144000" cy="5832648"/>
          </a:xfrm>
          <a:prstGeom prst="rect">
            <a:avLst/>
          </a:prstGeom>
          <a:solidFill>
            <a:srgbClr val="FFFFF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Motivation</a:t>
            </a:r>
          </a:p>
          <a:p>
            <a:r>
              <a:rPr lang="de-DE" dirty="0" err="1" smtClean="0"/>
              <a:t>Idiosyncrasies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Javascript</a:t>
            </a:r>
            <a:endParaRPr lang="de-DE" dirty="0" smtClean="0"/>
          </a:p>
          <a:p>
            <a:r>
              <a:rPr lang="de-DE" b="1" dirty="0" smtClean="0"/>
              <a:t>Test Doubles</a:t>
            </a:r>
          </a:p>
          <a:p>
            <a:r>
              <a:rPr lang="de-DE" dirty="0" err="1" smtClean="0"/>
              <a:t>Assume</a:t>
            </a:r>
            <a:r>
              <a:rPr lang="de-DE" dirty="0" smtClean="0"/>
              <a:t>-</a:t>
            </a:r>
            <a:r>
              <a:rPr lang="de-DE" dirty="0" err="1" smtClean="0"/>
              <a:t>Verify</a:t>
            </a:r>
            <a:r>
              <a:rPr lang="de-DE" dirty="0" smtClean="0"/>
              <a:t>-Approach</a:t>
            </a:r>
          </a:p>
          <a:p>
            <a:r>
              <a:rPr lang="de-DE" dirty="0" err="1" smtClean="0"/>
              <a:t>Chadojs</a:t>
            </a:r>
            <a:endParaRPr lang="de-DE" dirty="0" smtClean="0"/>
          </a:p>
          <a:p>
            <a:r>
              <a:rPr lang="de-DE" dirty="0" err="1" smtClean="0"/>
              <a:t>Discussion</a:t>
            </a:r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 Test Doubles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in </a:t>
            </a:r>
            <a:r>
              <a:rPr lang="de-DE" dirty="0" err="1" smtClean="0"/>
              <a:t>everyday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often</a:t>
            </a:r>
            <a:r>
              <a:rPr lang="de-DE" dirty="0" smtClean="0"/>
              <a:t>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precise</a:t>
            </a:r>
            <a:r>
              <a:rPr lang="de-DE" dirty="0" smtClean="0"/>
              <a:t> </a:t>
            </a:r>
            <a:r>
              <a:rPr lang="de-DE" dirty="0" err="1" smtClean="0"/>
              <a:t>distinction</a:t>
            </a:r>
            <a:endParaRPr lang="de-DE" dirty="0" smtClean="0"/>
          </a:p>
          <a:p>
            <a:r>
              <a:rPr lang="de-DE" dirty="0" err="1"/>
              <a:t>stub</a:t>
            </a:r>
            <a:r>
              <a:rPr lang="de-DE" dirty="0"/>
              <a:t>, </a:t>
            </a:r>
            <a:r>
              <a:rPr lang="de-DE" dirty="0" err="1"/>
              <a:t>fake</a:t>
            </a:r>
            <a:r>
              <a:rPr lang="de-DE" dirty="0"/>
              <a:t>, </a:t>
            </a:r>
            <a:r>
              <a:rPr lang="de-DE" dirty="0" err="1"/>
              <a:t>spy</a:t>
            </a:r>
            <a:r>
              <a:rPr lang="de-DE" dirty="0"/>
              <a:t>, </a:t>
            </a:r>
            <a:r>
              <a:rPr lang="de-DE" dirty="0" err="1"/>
              <a:t>mock</a:t>
            </a:r>
            <a:endParaRPr lang="de-DE" dirty="0"/>
          </a:p>
          <a:p>
            <a:endParaRPr lang="de-DE" dirty="0" smtClean="0"/>
          </a:p>
        </p:txBody>
      </p:sp>
      <p:pic>
        <p:nvPicPr>
          <p:cNvPr id="6" name="Picture 3" descr="C:\Users\Robin\Documents\GitHub\chado presentation\weitere teebilder\flowers-774816_128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2672580"/>
            <a:ext cx="2119164" cy="2119164"/>
          </a:xfrm>
          <a:prstGeom prst="rect">
            <a:avLst/>
          </a:prstGeom>
          <a:noFill/>
        </p:spPr>
      </p:pic>
      <p:pic>
        <p:nvPicPr>
          <p:cNvPr id="7" name="Picture 4" descr="C:\Users\Robin\Documents\GitHub\chado presentation\weitere teebilder\dried-flower-782768_128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2672580"/>
            <a:ext cx="2051720" cy="2051720"/>
          </a:xfrm>
          <a:prstGeom prst="rect">
            <a:avLst/>
          </a:prstGeom>
          <a:noFill/>
        </p:spPr>
      </p:pic>
      <p:pic>
        <p:nvPicPr>
          <p:cNvPr id="8" name="Picture 5" descr="C:\Users\Robin\Documents\GitHub\chado presentation\weitere teebilder\dried-774823_1280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32240" y="2672580"/>
            <a:ext cx="2110880" cy="2110880"/>
          </a:xfrm>
          <a:prstGeom prst="rect">
            <a:avLst/>
          </a:prstGeom>
          <a:noFill/>
        </p:spPr>
      </p:pic>
      <p:pic>
        <p:nvPicPr>
          <p:cNvPr id="9" name="Picture 6" descr="C:\Users\Robin\Documents\GitHub\chado presentation\weitere teebilder\bilberry-774826_1280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7504" y="2672580"/>
            <a:ext cx="2131418" cy="21314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418356"/>
            <a:ext cx="4906888" cy="857250"/>
          </a:xfrm>
        </p:spPr>
        <p:txBody>
          <a:bodyPr>
            <a:normAutofit/>
          </a:bodyPr>
          <a:lstStyle/>
          <a:p>
            <a:r>
              <a:rPr lang="de-DE" dirty="0" smtClean="0"/>
              <a:t> SUT (</a:t>
            </a:r>
            <a:r>
              <a:rPr lang="de-DE" dirty="0" err="1" smtClean="0"/>
              <a:t>KlassA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95536" y="1673389"/>
            <a:ext cx="83529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err="1" smtClean="0">
                <a:solidFill>
                  <a:srgbClr val="660066"/>
                </a:solidFill>
                <a:latin typeface="Source Code Pro"/>
                <a:cs typeface="Source Code Pro"/>
              </a:rPr>
              <a:t>public</a:t>
            </a:r>
            <a:r>
              <a:rPr lang="de-DE" sz="1600" b="1" dirty="0" smtClean="0">
                <a:solidFill>
                  <a:srgbClr val="660066"/>
                </a:solidFill>
                <a:latin typeface="Source Code Pro"/>
                <a:cs typeface="Source Code Pro"/>
              </a:rPr>
              <a:t> </a:t>
            </a:r>
            <a:r>
              <a:rPr lang="de-DE" sz="1600" b="1" dirty="0" err="1" smtClean="0">
                <a:solidFill>
                  <a:srgbClr val="660066"/>
                </a:solidFill>
                <a:latin typeface="Source Code Pro"/>
                <a:cs typeface="Source Code Pro"/>
              </a:rPr>
              <a:t>class</a:t>
            </a:r>
            <a:r>
              <a:rPr lang="de-DE" sz="1600" dirty="0" smtClean="0">
                <a:latin typeface="Source Code Pro"/>
                <a:cs typeface="Source Code Pro"/>
              </a:rPr>
              <a:t> </a:t>
            </a:r>
            <a:r>
              <a:rPr lang="de-DE" sz="1600" dirty="0" err="1" smtClean="0">
                <a:latin typeface="Source Code Pro"/>
                <a:cs typeface="Source Code Pro"/>
              </a:rPr>
              <a:t>KlassA</a:t>
            </a:r>
            <a:r>
              <a:rPr lang="de-DE" sz="1600" dirty="0" smtClean="0">
                <a:latin typeface="Source Code Pro"/>
                <a:cs typeface="Source Code Pro"/>
              </a:rPr>
              <a:t> </a:t>
            </a:r>
            <a:r>
              <a:rPr lang="de-DE" sz="1600" dirty="0">
                <a:latin typeface="Source Code Pro"/>
                <a:cs typeface="Source Code Pro"/>
              </a:rPr>
              <a:t>{</a:t>
            </a:r>
          </a:p>
          <a:p>
            <a:endParaRPr lang="de-DE" sz="1600" dirty="0" smtClean="0">
              <a:latin typeface="Source Code Pro"/>
              <a:cs typeface="Source Code Pro"/>
            </a:endParaRPr>
          </a:p>
          <a:p>
            <a:r>
              <a:rPr lang="de-DE" sz="1600" dirty="0" smtClean="0">
                <a:latin typeface="Source Code Pro"/>
                <a:cs typeface="Source Code Pro"/>
              </a:rPr>
              <a:t>   </a:t>
            </a:r>
            <a:r>
              <a:rPr lang="de-DE" sz="1600" b="1" dirty="0" smtClean="0">
                <a:solidFill>
                  <a:srgbClr val="660066"/>
                </a:solidFill>
                <a:latin typeface="Source Code Pro"/>
                <a:cs typeface="Source Code Pro"/>
              </a:rPr>
              <a:t>private</a:t>
            </a:r>
            <a:r>
              <a:rPr lang="de-DE" sz="1600" dirty="0">
                <a:latin typeface="Source Code Pro"/>
                <a:cs typeface="Source Code Pro"/>
              </a:rPr>
              <a:t> </a:t>
            </a:r>
            <a:r>
              <a:rPr lang="de-DE" sz="1600" dirty="0" err="1" smtClean="0">
                <a:latin typeface="Source Code Pro"/>
                <a:cs typeface="Source Code Pro"/>
              </a:rPr>
              <a:t>KlassB</a:t>
            </a:r>
            <a:r>
              <a:rPr lang="de-DE" sz="1600" dirty="0" smtClean="0">
                <a:latin typeface="Source Code Pro"/>
                <a:cs typeface="Source Code Pro"/>
              </a:rPr>
              <a:t> </a:t>
            </a:r>
            <a:r>
              <a:rPr lang="de-DE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Source Code Pro"/>
                <a:cs typeface="Source Code Pro"/>
              </a:rPr>
              <a:t>klassB</a:t>
            </a:r>
            <a:r>
              <a:rPr lang="de-DE" sz="1600" dirty="0" smtClean="0">
                <a:latin typeface="Source Code Pro"/>
                <a:cs typeface="Source Code Pro"/>
              </a:rPr>
              <a:t>;</a:t>
            </a:r>
            <a:endParaRPr lang="de-DE" sz="1600" dirty="0">
              <a:latin typeface="Source Code Pro"/>
              <a:cs typeface="Source Code Pro"/>
            </a:endParaRPr>
          </a:p>
          <a:p>
            <a:endParaRPr lang="de-DE" sz="1600" b="1" dirty="0" smtClean="0">
              <a:solidFill>
                <a:srgbClr val="660066"/>
              </a:solidFill>
              <a:latin typeface="Source Code Pro"/>
              <a:cs typeface="Source Code Pro"/>
            </a:endParaRPr>
          </a:p>
          <a:p>
            <a:r>
              <a:rPr lang="de-DE" sz="1600" b="1" dirty="0" smtClean="0">
                <a:solidFill>
                  <a:srgbClr val="660066"/>
                </a:solidFill>
                <a:latin typeface="Source Code Pro"/>
                <a:cs typeface="Source Code Pro"/>
              </a:rPr>
              <a:t>   </a:t>
            </a:r>
            <a:r>
              <a:rPr lang="de-DE" sz="1600" b="1" dirty="0" err="1" smtClean="0">
                <a:solidFill>
                  <a:srgbClr val="660066"/>
                </a:solidFill>
                <a:latin typeface="Source Code Pro"/>
                <a:cs typeface="Source Code Pro"/>
              </a:rPr>
              <a:t>public</a:t>
            </a:r>
            <a:r>
              <a:rPr lang="de-DE" sz="1600" b="1" dirty="0" smtClean="0">
                <a:solidFill>
                  <a:srgbClr val="660066"/>
                </a:solidFill>
                <a:latin typeface="Source Code Pro"/>
                <a:cs typeface="Source Code Pro"/>
              </a:rPr>
              <a:t> </a:t>
            </a:r>
            <a:r>
              <a:rPr lang="de-DE" sz="1600" dirty="0" err="1" smtClean="0">
                <a:latin typeface="Source Code Pro"/>
                <a:cs typeface="Source Code Pro"/>
              </a:rPr>
              <a:t>KlassA</a:t>
            </a:r>
            <a:r>
              <a:rPr lang="de-DE" sz="1600" dirty="0" smtClean="0">
                <a:latin typeface="Source Code Pro"/>
                <a:cs typeface="Source Code Pro"/>
              </a:rPr>
              <a:t>(</a:t>
            </a:r>
            <a:r>
              <a:rPr lang="de-DE" sz="1600" dirty="0" err="1" smtClean="0">
                <a:latin typeface="Source Code Pro"/>
                <a:cs typeface="Source Code Pro"/>
              </a:rPr>
              <a:t>KlassB</a:t>
            </a:r>
            <a:r>
              <a:rPr lang="de-DE" sz="1600" dirty="0" smtClean="0">
                <a:latin typeface="Source Code Pro"/>
                <a:cs typeface="Source Code Pro"/>
              </a:rPr>
              <a:t> </a:t>
            </a:r>
            <a:r>
              <a:rPr lang="de-DE" sz="1600" dirty="0" err="1" smtClean="0">
                <a:solidFill>
                  <a:srgbClr val="948A54"/>
                </a:solidFill>
                <a:latin typeface="Source Code Pro"/>
                <a:cs typeface="Source Code Pro"/>
              </a:rPr>
              <a:t>klassB</a:t>
            </a:r>
            <a:r>
              <a:rPr lang="de-DE" sz="1600" dirty="0" smtClean="0">
                <a:latin typeface="Source Code Pro"/>
                <a:cs typeface="Source Code Pro"/>
              </a:rPr>
              <a:t>) </a:t>
            </a:r>
            <a:r>
              <a:rPr lang="de-DE" sz="1600" dirty="0">
                <a:latin typeface="Source Code Pro"/>
                <a:cs typeface="Source Code Pro"/>
              </a:rPr>
              <a:t>{ </a:t>
            </a:r>
            <a:r>
              <a:rPr lang="de-DE" sz="1600" b="1" dirty="0" err="1" smtClean="0">
                <a:solidFill>
                  <a:srgbClr val="660066"/>
                </a:solidFill>
                <a:latin typeface="Source Code Pro"/>
                <a:cs typeface="Source Code Pro"/>
              </a:rPr>
              <a:t>this</a:t>
            </a:r>
            <a:r>
              <a:rPr lang="de-DE" sz="1600" dirty="0" err="1" smtClean="0">
                <a:latin typeface="Source Code Pro"/>
                <a:cs typeface="Source Code Pro"/>
              </a:rPr>
              <a:t>.</a:t>
            </a:r>
            <a:r>
              <a:rPr lang="de-DE" sz="1600" dirty="0" err="1" smtClean="0">
                <a:solidFill>
                  <a:srgbClr val="558ED5"/>
                </a:solidFill>
                <a:latin typeface="Source Code Pro"/>
                <a:cs typeface="Source Code Pro"/>
              </a:rPr>
              <a:t>klassB</a:t>
            </a:r>
            <a:r>
              <a:rPr lang="de-DE" sz="1600" dirty="0">
                <a:latin typeface="Source Code Pro"/>
                <a:cs typeface="Source Code Pro"/>
              </a:rPr>
              <a:t> </a:t>
            </a:r>
            <a:r>
              <a:rPr lang="de-DE" sz="1600" dirty="0" smtClean="0">
                <a:latin typeface="Source Code Pro"/>
                <a:cs typeface="Source Code Pro"/>
              </a:rPr>
              <a:t>= </a:t>
            </a:r>
            <a:r>
              <a:rPr lang="de-DE" sz="1600" dirty="0" err="1">
                <a:solidFill>
                  <a:srgbClr val="948A54"/>
                </a:solidFill>
                <a:latin typeface="Source Code Pro"/>
                <a:cs typeface="Source Code Pro"/>
              </a:rPr>
              <a:t>klassB</a:t>
            </a:r>
            <a:r>
              <a:rPr lang="de-DE" sz="1600" dirty="0" smtClean="0">
                <a:latin typeface="Source Code Pro"/>
                <a:cs typeface="Source Code Pro"/>
              </a:rPr>
              <a:t>; </a:t>
            </a:r>
            <a:r>
              <a:rPr lang="de-DE" sz="1600" dirty="0">
                <a:latin typeface="Source Code Pro"/>
                <a:cs typeface="Source Code Pro"/>
              </a:rPr>
              <a:t>}</a:t>
            </a:r>
          </a:p>
          <a:p>
            <a:endParaRPr lang="de-DE" sz="1600" dirty="0">
              <a:latin typeface="Source Code Pro"/>
              <a:cs typeface="Source Code Pro"/>
            </a:endParaRPr>
          </a:p>
          <a:p>
            <a:r>
              <a:rPr lang="de-DE" sz="1600" b="1" dirty="0" smtClean="0">
                <a:solidFill>
                  <a:srgbClr val="660066"/>
                </a:solidFill>
                <a:latin typeface="Source Code Pro"/>
                <a:cs typeface="Source Code Pro"/>
              </a:rPr>
              <a:t>   </a:t>
            </a:r>
            <a:r>
              <a:rPr lang="de-DE" sz="1600" b="1" dirty="0" err="1" smtClean="0">
                <a:solidFill>
                  <a:srgbClr val="660066"/>
                </a:solidFill>
                <a:latin typeface="Source Code Pro"/>
                <a:cs typeface="Source Code Pro"/>
              </a:rPr>
              <a:t>public</a:t>
            </a:r>
            <a:r>
              <a:rPr lang="de-DE" sz="1600" b="1" dirty="0" smtClean="0">
                <a:solidFill>
                  <a:srgbClr val="660066"/>
                </a:solidFill>
                <a:latin typeface="Source Code Pro"/>
                <a:cs typeface="Source Code Pro"/>
              </a:rPr>
              <a:t> </a:t>
            </a:r>
            <a:r>
              <a:rPr lang="de-DE" sz="1600" b="1" dirty="0" err="1" smtClean="0">
                <a:solidFill>
                  <a:srgbClr val="660066"/>
                </a:solidFill>
                <a:latin typeface="Source Code Pro"/>
                <a:cs typeface="Source Code Pro"/>
              </a:rPr>
              <a:t>boolean</a:t>
            </a:r>
            <a:r>
              <a:rPr lang="de-DE" sz="1600" dirty="0" smtClean="0">
                <a:latin typeface="Source Code Pro"/>
                <a:cs typeface="Source Code Pro"/>
              </a:rPr>
              <a:t> </a:t>
            </a:r>
            <a:r>
              <a:rPr lang="de-DE" sz="1600" dirty="0" err="1" smtClean="0">
                <a:latin typeface="Source Code Pro"/>
                <a:cs typeface="Source Code Pro"/>
              </a:rPr>
              <a:t>anInterestingMethod</a:t>
            </a:r>
            <a:r>
              <a:rPr lang="de-DE" sz="1600" dirty="0" smtClean="0">
                <a:latin typeface="Source Code Pro"/>
                <a:cs typeface="Source Code Pro"/>
              </a:rPr>
              <a:t>(</a:t>
            </a:r>
            <a:r>
              <a:rPr lang="de-DE" sz="1600" dirty="0">
                <a:latin typeface="Source Code Pro"/>
                <a:cs typeface="Source Code Pro"/>
              </a:rPr>
              <a:t>) </a:t>
            </a:r>
            <a:r>
              <a:rPr lang="de-DE" sz="1600" dirty="0" smtClean="0">
                <a:latin typeface="Source Code Pro"/>
                <a:cs typeface="Source Code Pro"/>
              </a:rPr>
              <a:t>{</a:t>
            </a:r>
          </a:p>
          <a:p>
            <a:r>
              <a:rPr lang="de-DE" sz="1600" b="1" dirty="0">
                <a:solidFill>
                  <a:srgbClr val="660066"/>
                </a:solidFill>
                <a:latin typeface="Source Code Pro"/>
                <a:cs typeface="Source Code Pro"/>
              </a:rPr>
              <a:t> </a:t>
            </a:r>
            <a:r>
              <a:rPr lang="de-DE" sz="1600" b="1" dirty="0" smtClean="0">
                <a:solidFill>
                  <a:srgbClr val="660066"/>
                </a:solidFill>
                <a:latin typeface="Source Code Pro"/>
                <a:cs typeface="Source Code Pro"/>
              </a:rPr>
              <a:t>     </a:t>
            </a:r>
            <a:r>
              <a:rPr lang="de-DE" sz="1600" b="1" dirty="0" err="1" smtClean="0">
                <a:solidFill>
                  <a:srgbClr val="660066"/>
                </a:solidFill>
                <a:latin typeface="Source Code Pro"/>
                <a:cs typeface="Source Code Pro"/>
              </a:rPr>
              <a:t>return</a:t>
            </a:r>
            <a:r>
              <a:rPr lang="de-DE" sz="1600" b="1" dirty="0" smtClean="0">
                <a:solidFill>
                  <a:srgbClr val="660066"/>
                </a:solidFill>
                <a:latin typeface="Source Code Pro"/>
                <a:cs typeface="Source Code Pro"/>
              </a:rPr>
              <a:t> </a:t>
            </a:r>
            <a:r>
              <a:rPr lang="de-DE" sz="1600" b="1" dirty="0" err="1" smtClean="0">
                <a:solidFill>
                  <a:srgbClr val="660066"/>
                </a:solidFill>
                <a:latin typeface="Source Code Pro"/>
                <a:cs typeface="Source Code Pro"/>
              </a:rPr>
              <a:t>this</a:t>
            </a:r>
            <a:r>
              <a:rPr lang="de-DE" sz="1600" dirty="0" err="1" smtClean="0">
                <a:latin typeface="Source Code Pro"/>
                <a:cs typeface="Source Code Pro"/>
              </a:rPr>
              <a:t>.</a:t>
            </a:r>
            <a:r>
              <a:rPr lang="de-DE" sz="1600" dirty="0" err="1" smtClean="0">
                <a:solidFill>
                  <a:srgbClr val="558ED5"/>
                </a:solidFill>
                <a:latin typeface="Source Code Pro"/>
                <a:cs typeface="Source Code Pro"/>
              </a:rPr>
              <a:t>klassB</a:t>
            </a:r>
            <a:r>
              <a:rPr lang="de-DE" sz="1600" dirty="0" err="1" smtClean="0">
                <a:latin typeface="Source Code Pro"/>
                <a:cs typeface="Source Code Pro"/>
              </a:rPr>
              <a:t>.helpDoTheWork</a:t>
            </a:r>
            <a:r>
              <a:rPr lang="de-DE" sz="1600" dirty="0" smtClean="0">
                <a:latin typeface="Source Code Pro"/>
                <a:cs typeface="Source Code Pro"/>
              </a:rPr>
              <a:t>() &lt; 10; </a:t>
            </a:r>
          </a:p>
          <a:p>
            <a:r>
              <a:rPr lang="de-DE" sz="1600" dirty="0">
                <a:latin typeface="Source Code Pro"/>
                <a:cs typeface="Source Code Pro"/>
              </a:rPr>
              <a:t> </a:t>
            </a:r>
            <a:r>
              <a:rPr lang="de-DE" sz="1600" dirty="0" smtClean="0">
                <a:latin typeface="Source Code Pro"/>
                <a:cs typeface="Source Code Pro"/>
              </a:rPr>
              <a:t>  }</a:t>
            </a:r>
            <a:endParaRPr lang="de-DE" sz="1600" dirty="0">
              <a:latin typeface="Source Code Pro"/>
              <a:cs typeface="Source Code Pro"/>
            </a:endParaRPr>
          </a:p>
          <a:p>
            <a:r>
              <a:rPr lang="de-DE" sz="1600" dirty="0" smtClean="0">
                <a:latin typeface="Source Code Pro"/>
                <a:cs typeface="Source Code Pro"/>
              </a:rPr>
              <a:t>}</a:t>
            </a:r>
            <a:endParaRPr lang="de-DE" sz="1600" dirty="0">
              <a:latin typeface="Source Code Pro"/>
              <a:cs typeface="Source Code Pro"/>
            </a:endParaRPr>
          </a:p>
        </p:txBody>
      </p:sp>
      <p:pic>
        <p:nvPicPr>
          <p:cNvPr id="1026" name="Picture 2" descr="C:\Users\Robin\Documents\GitHub\chado presentation\weitere teebilder\tea-1234832_128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21592" y="144016"/>
            <a:ext cx="3414904" cy="22837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07506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 </a:t>
            </a:r>
            <a:r>
              <a:rPr lang="de-DE" dirty="0" err="1" smtClean="0"/>
              <a:t>Stub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-24001" r="-24001"/>
          <a:stretch>
            <a:fillRect/>
          </a:stretch>
        </p:blipFill>
        <p:spPr/>
      </p:pic>
      <p:sp>
        <p:nvSpPr>
          <p:cNvPr id="8" name="Textfeld 7"/>
          <p:cNvSpPr txBox="1"/>
          <p:nvPr/>
        </p:nvSpPr>
        <p:spPr>
          <a:xfrm>
            <a:off x="467544" y="4731990"/>
            <a:ext cx="8208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Image Source</a:t>
            </a:r>
            <a:r>
              <a:rPr lang="de-DE" sz="1200" dirty="0"/>
              <a:t>: </a:t>
            </a:r>
            <a:r>
              <a:rPr lang="de-DE" sz="1200" dirty="0">
                <a:hlinkClick r:id="rId3"/>
              </a:rPr>
              <a:t>http://xunitpatterns.com/Test%</a:t>
            </a:r>
            <a:r>
              <a:rPr lang="de-DE" sz="1200" dirty="0" smtClean="0">
                <a:hlinkClick r:id="rId3"/>
              </a:rPr>
              <a:t>20Stub.html</a:t>
            </a:r>
            <a:r>
              <a:rPr lang="de-DE" sz="1200" dirty="0"/>
              <a:t> </a:t>
            </a:r>
            <a:r>
              <a:rPr lang="de-DE" sz="1200" dirty="0" smtClean="0"/>
              <a:t>- </a:t>
            </a:r>
            <a:r>
              <a:rPr lang="de-DE" sz="1200" dirty="0" err="1" smtClean="0"/>
              <a:t>With</a:t>
            </a:r>
            <a:r>
              <a:rPr lang="de-DE" sz="1200" dirty="0" smtClean="0"/>
              <a:t> </a:t>
            </a:r>
            <a:r>
              <a:rPr lang="de-DE" sz="1200" dirty="0" err="1" smtClean="0"/>
              <a:t>kind</a:t>
            </a:r>
            <a:r>
              <a:rPr lang="de-DE" sz="1200" dirty="0" smtClean="0"/>
              <a:t> </a:t>
            </a:r>
            <a:r>
              <a:rPr lang="de-DE" sz="1200" dirty="0" err="1" smtClean="0"/>
              <a:t>permission</a:t>
            </a:r>
            <a:r>
              <a:rPr lang="de-DE" sz="1200" dirty="0" smtClean="0"/>
              <a:t> </a:t>
            </a:r>
            <a:r>
              <a:rPr lang="de-DE" sz="1200" dirty="0" err="1" smtClean="0"/>
              <a:t>by</a:t>
            </a:r>
            <a:r>
              <a:rPr lang="de-DE" sz="1200" dirty="0" smtClean="0"/>
              <a:t> Gerard </a:t>
            </a:r>
            <a:r>
              <a:rPr lang="de-DE" sz="1200" dirty="0" err="1" smtClean="0"/>
              <a:t>Meszaros</a:t>
            </a:r>
            <a:endParaRPr lang="de-DE" sz="1200" dirty="0"/>
          </a:p>
        </p:txBody>
      </p:sp>
      <p:pic>
        <p:nvPicPr>
          <p:cNvPr id="6" name="Picture 6" descr="C:\Users\Robin\Documents\GitHub\chado presentation\weitere teebilder\bilberry-774826_128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77086" y="-452586"/>
            <a:ext cx="2131418" cy="21314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998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 </a:t>
            </a:r>
            <a:r>
              <a:rPr lang="de-DE" dirty="0" err="1" smtClean="0"/>
              <a:t>Stub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395536" y="1419622"/>
            <a:ext cx="83529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latin typeface="Source Code Pro"/>
                <a:cs typeface="Source Code Pro"/>
              </a:rPr>
              <a:t>@</a:t>
            </a:r>
            <a:r>
              <a:rPr lang="de-DE" sz="1600" dirty="0">
                <a:latin typeface="Source Code Pro"/>
                <a:cs typeface="Source Code Pro"/>
              </a:rPr>
              <a:t>Test</a:t>
            </a:r>
          </a:p>
          <a:p>
            <a:r>
              <a:rPr lang="de-DE" sz="1600" b="1" dirty="0" err="1" smtClean="0">
                <a:solidFill>
                  <a:srgbClr val="660066"/>
                </a:solidFill>
                <a:latin typeface="Source Code Pro"/>
                <a:cs typeface="Source Code Pro"/>
              </a:rPr>
              <a:t>public</a:t>
            </a:r>
            <a:r>
              <a:rPr lang="de-DE" sz="1600" b="1" dirty="0" smtClean="0">
                <a:solidFill>
                  <a:srgbClr val="660066"/>
                </a:solidFill>
                <a:latin typeface="Source Code Pro"/>
                <a:cs typeface="Source Code Pro"/>
              </a:rPr>
              <a:t> </a:t>
            </a:r>
            <a:r>
              <a:rPr lang="de-DE" sz="1600" b="1" dirty="0" err="1">
                <a:solidFill>
                  <a:srgbClr val="660066"/>
                </a:solidFill>
                <a:latin typeface="Source Code Pro"/>
                <a:cs typeface="Source Code Pro"/>
              </a:rPr>
              <a:t>void</a:t>
            </a:r>
            <a:r>
              <a:rPr lang="de-DE" sz="1600" b="1" dirty="0">
                <a:solidFill>
                  <a:srgbClr val="660066"/>
                </a:solidFill>
                <a:latin typeface="Source Code Pro"/>
                <a:cs typeface="Source Code Pro"/>
              </a:rPr>
              <a:t> </a:t>
            </a:r>
            <a:r>
              <a:rPr lang="de-DE" sz="1600" dirty="0" err="1">
                <a:latin typeface="Source Code Pro"/>
                <a:cs typeface="Source Code Pro"/>
              </a:rPr>
              <a:t>withMockitoStub</a:t>
            </a:r>
            <a:r>
              <a:rPr lang="de-DE" sz="1600" dirty="0">
                <a:latin typeface="Source Code Pro"/>
                <a:cs typeface="Source Code Pro"/>
              </a:rPr>
              <a:t>() {</a:t>
            </a:r>
          </a:p>
          <a:p>
            <a:endParaRPr lang="de-DE" sz="1600" dirty="0">
              <a:latin typeface="Source Code Pro"/>
              <a:cs typeface="Source Code Pro"/>
            </a:endParaRPr>
          </a:p>
          <a:p>
            <a:r>
              <a:rPr lang="de-DE" sz="1600" dirty="0" smtClean="0">
                <a:latin typeface="Source Code Pro"/>
                <a:cs typeface="Source Code Pro"/>
              </a:rPr>
              <a:t>   </a:t>
            </a:r>
            <a:r>
              <a:rPr lang="de-DE" sz="1600" dirty="0" err="1" smtClean="0">
                <a:latin typeface="Source Code Pro"/>
                <a:cs typeface="Source Code Pro"/>
              </a:rPr>
              <a:t>KlassB</a:t>
            </a:r>
            <a:r>
              <a:rPr lang="de-DE" sz="1600" dirty="0" smtClean="0">
                <a:latin typeface="Source Code Pro"/>
                <a:cs typeface="Source Code Pro"/>
              </a:rPr>
              <a:t> </a:t>
            </a:r>
            <a:r>
              <a:rPr lang="de-DE" sz="1600" dirty="0" err="1">
                <a:solidFill>
                  <a:schemeClr val="bg2">
                    <a:lumMod val="50000"/>
                  </a:schemeClr>
                </a:solidFill>
                <a:latin typeface="Source Code Pro"/>
                <a:cs typeface="Source Code Pro"/>
              </a:rPr>
              <a:t>stub</a:t>
            </a:r>
            <a:r>
              <a:rPr lang="de-DE" sz="1600" dirty="0">
                <a:latin typeface="Source Code Pro"/>
                <a:cs typeface="Source Code Pro"/>
              </a:rPr>
              <a:t> = </a:t>
            </a:r>
            <a:r>
              <a:rPr lang="de-DE" sz="1600" dirty="0" err="1">
                <a:latin typeface="Source Code Pro"/>
                <a:cs typeface="Source Code Pro"/>
              </a:rPr>
              <a:t>Mockito.</a:t>
            </a:r>
            <a:r>
              <a:rPr lang="de-DE" sz="1600" i="1" dirty="0" err="1">
                <a:latin typeface="Source Code Pro"/>
                <a:cs typeface="Source Code Pro"/>
              </a:rPr>
              <a:t>mock</a:t>
            </a:r>
            <a:r>
              <a:rPr lang="de-DE" sz="1600" dirty="0">
                <a:latin typeface="Source Code Pro"/>
                <a:cs typeface="Source Code Pro"/>
              </a:rPr>
              <a:t>(</a:t>
            </a:r>
            <a:r>
              <a:rPr lang="de-DE" sz="1600" dirty="0" err="1">
                <a:latin typeface="Source Code Pro"/>
                <a:cs typeface="Source Code Pro"/>
              </a:rPr>
              <a:t>KlassB.</a:t>
            </a:r>
            <a:r>
              <a:rPr lang="de-DE" sz="1600" b="1" dirty="0" err="1">
                <a:solidFill>
                  <a:srgbClr val="660066"/>
                </a:solidFill>
                <a:latin typeface="Source Code Pro"/>
                <a:cs typeface="Source Code Pro"/>
              </a:rPr>
              <a:t>class</a:t>
            </a:r>
            <a:r>
              <a:rPr lang="de-DE" sz="1600" dirty="0">
                <a:latin typeface="Source Code Pro"/>
                <a:cs typeface="Source Code Pro"/>
              </a:rPr>
              <a:t>)</a:t>
            </a:r>
            <a:r>
              <a:rPr lang="de-DE" sz="1600" dirty="0" smtClean="0">
                <a:latin typeface="Source Code Pro"/>
                <a:cs typeface="Source Code Pro"/>
              </a:rPr>
              <a:t>;</a:t>
            </a:r>
            <a:endParaRPr lang="de-DE" sz="1600" dirty="0">
              <a:latin typeface="Source Code Pro"/>
              <a:cs typeface="Source Code Pro"/>
            </a:endParaRPr>
          </a:p>
          <a:p>
            <a:endParaRPr lang="de-DE" sz="1600" dirty="0" smtClean="0">
              <a:latin typeface="Source Code Pro"/>
              <a:cs typeface="Source Code Pro"/>
            </a:endParaRPr>
          </a:p>
          <a:p>
            <a:r>
              <a:rPr lang="de-DE" sz="1600" dirty="0" smtClean="0">
                <a:latin typeface="Source Code Pro"/>
                <a:cs typeface="Source Code Pro"/>
              </a:rPr>
              <a:t>   </a:t>
            </a:r>
            <a:r>
              <a:rPr lang="de-DE" sz="1600" i="1" dirty="0" err="1" smtClean="0">
                <a:latin typeface="Source Code Pro"/>
                <a:cs typeface="Source Code Pro"/>
              </a:rPr>
              <a:t>assertThat</a:t>
            </a:r>
            <a:r>
              <a:rPr lang="de-DE" sz="1600" dirty="0">
                <a:latin typeface="Source Code Pro"/>
                <a:cs typeface="Source Code Pro"/>
              </a:rPr>
              <a:t>(</a:t>
            </a:r>
            <a:r>
              <a:rPr lang="de-DE" sz="1600" b="1" dirty="0" err="1">
                <a:solidFill>
                  <a:srgbClr val="660066"/>
                </a:solidFill>
                <a:latin typeface="Source Code Pro"/>
                <a:cs typeface="Source Code Pro"/>
              </a:rPr>
              <a:t>new</a:t>
            </a:r>
            <a:r>
              <a:rPr lang="de-DE" sz="1600" dirty="0">
                <a:latin typeface="Source Code Pro"/>
                <a:cs typeface="Source Code Pro"/>
              </a:rPr>
              <a:t> </a:t>
            </a:r>
            <a:r>
              <a:rPr lang="de-DE" sz="1600" dirty="0" err="1">
                <a:latin typeface="Source Code Pro"/>
                <a:cs typeface="Source Code Pro"/>
              </a:rPr>
              <a:t>KlassA</a:t>
            </a:r>
            <a:r>
              <a:rPr lang="de-DE" sz="1600" dirty="0">
                <a:latin typeface="Source Code Pro"/>
                <a:cs typeface="Source Code Pro"/>
              </a:rPr>
              <a:t>(</a:t>
            </a:r>
            <a:r>
              <a:rPr lang="de-DE" sz="1600" dirty="0" err="1">
                <a:solidFill>
                  <a:srgbClr val="948A54"/>
                </a:solidFill>
                <a:latin typeface="Source Code Pro"/>
                <a:cs typeface="Source Code Pro"/>
              </a:rPr>
              <a:t>stub</a:t>
            </a:r>
            <a:r>
              <a:rPr lang="de-DE" sz="1600" dirty="0">
                <a:latin typeface="Source Code Pro"/>
                <a:cs typeface="Source Code Pro"/>
              </a:rPr>
              <a:t>).</a:t>
            </a:r>
            <a:r>
              <a:rPr lang="de-DE" sz="1600" dirty="0" err="1">
                <a:latin typeface="Source Code Pro"/>
                <a:cs typeface="Source Code Pro"/>
              </a:rPr>
              <a:t>anInterestingMethod</a:t>
            </a:r>
            <a:r>
              <a:rPr lang="de-DE" sz="1600" dirty="0">
                <a:latin typeface="Source Code Pro"/>
                <a:cs typeface="Source Code Pro"/>
              </a:rPr>
              <a:t>(), </a:t>
            </a:r>
            <a:r>
              <a:rPr lang="de-DE" sz="1600" i="1" dirty="0" err="1">
                <a:latin typeface="Source Code Pro"/>
                <a:cs typeface="Source Code Pro"/>
              </a:rPr>
              <a:t>is</a:t>
            </a:r>
            <a:r>
              <a:rPr lang="de-DE" sz="1600" dirty="0">
                <a:latin typeface="Source Code Pro"/>
                <a:cs typeface="Source Code Pro"/>
              </a:rPr>
              <a:t>(</a:t>
            </a:r>
            <a:r>
              <a:rPr lang="de-DE" sz="1600" b="1" dirty="0" err="1">
                <a:solidFill>
                  <a:srgbClr val="660066"/>
                </a:solidFill>
                <a:latin typeface="Source Code Pro"/>
                <a:cs typeface="Source Code Pro"/>
              </a:rPr>
              <a:t>true</a:t>
            </a:r>
            <a:r>
              <a:rPr lang="de-DE" sz="1600" dirty="0">
                <a:latin typeface="Source Code Pro"/>
                <a:cs typeface="Source Code Pro"/>
              </a:rPr>
              <a:t>));</a:t>
            </a:r>
          </a:p>
          <a:p>
            <a:r>
              <a:rPr lang="de-DE" sz="1600" dirty="0" smtClean="0">
                <a:latin typeface="Source Code Pro"/>
                <a:cs typeface="Source Code Pro"/>
              </a:rPr>
              <a:t>}</a:t>
            </a:r>
            <a:endParaRPr lang="de-DE" sz="1600" dirty="0">
              <a:latin typeface="Source Code Pro"/>
              <a:cs typeface="Source Code Pro"/>
            </a:endParaRPr>
          </a:p>
          <a:p>
            <a:endParaRPr lang="de-DE" sz="1600" dirty="0">
              <a:latin typeface="Source Code Pro"/>
              <a:cs typeface="Source Code Pro"/>
            </a:endParaRPr>
          </a:p>
          <a:p>
            <a:endParaRPr lang="de-DE" sz="1600" dirty="0">
              <a:latin typeface="Source Code Pro"/>
              <a:cs typeface="Source Code Pro"/>
            </a:endParaRPr>
          </a:p>
        </p:txBody>
      </p:sp>
      <p:pic>
        <p:nvPicPr>
          <p:cNvPr id="7" name="Picture 6" descr="C:\Users\Robin\Documents\GitHub\chado presentation\weitere teebilder\bilberry-774826_128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7086" y="-452586"/>
            <a:ext cx="2131418" cy="21314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89025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 </a:t>
            </a:r>
            <a:r>
              <a:rPr lang="de-DE" dirty="0" err="1" smtClean="0"/>
              <a:t>Fake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67544" y="4731990"/>
            <a:ext cx="8208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Image Source</a:t>
            </a:r>
            <a:r>
              <a:rPr lang="de-DE" sz="1200" dirty="0"/>
              <a:t>: </a:t>
            </a:r>
            <a:r>
              <a:rPr lang="de-DE" sz="1200" dirty="0">
                <a:hlinkClick r:id="rId2"/>
              </a:rPr>
              <a:t>http://xunitpatterns.com</a:t>
            </a:r>
            <a:r>
              <a:rPr lang="de-DE" sz="1200" dirty="0" smtClean="0">
                <a:hlinkClick r:id="rId2"/>
              </a:rPr>
              <a:t>/Fake%20Object.html</a:t>
            </a:r>
            <a:r>
              <a:rPr lang="de-DE" sz="1200" dirty="0" smtClean="0"/>
              <a:t> - </a:t>
            </a:r>
            <a:r>
              <a:rPr lang="de-DE" sz="1200" dirty="0" err="1" smtClean="0"/>
              <a:t>With</a:t>
            </a:r>
            <a:r>
              <a:rPr lang="de-DE" sz="1200" dirty="0" smtClean="0"/>
              <a:t> </a:t>
            </a:r>
            <a:r>
              <a:rPr lang="de-DE" sz="1200" dirty="0" err="1" smtClean="0"/>
              <a:t>kind</a:t>
            </a:r>
            <a:r>
              <a:rPr lang="de-DE" sz="1200" dirty="0" smtClean="0"/>
              <a:t> </a:t>
            </a:r>
            <a:r>
              <a:rPr lang="de-DE" sz="1200" dirty="0" err="1" smtClean="0"/>
              <a:t>permission</a:t>
            </a:r>
            <a:r>
              <a:rPr lang="de-DE" sz="1200" dirty="0" smtClean="0"/>
              <a:t> </a:t>
            </a:r>
            <a:r>
              <a:rPr lang="de-DE" sz="1200" dirty="0" err="1" smtClean="0"/>
              <a:t>by</a:t>
            </a:r>
            <a:r>
              <a:rPr lang="de-DE" sz="1200" dirty="0" smtClean="0"/>
              <a:t> Gerard </a:t>
            </a:r>
            <a:r>
              <a:rPr lang="de-DE" sz="1200" dirty="0" err="1" smtClean="0"/>
              <a:t>Meszaros</a:t>
            </a:r>
            <a:endParaRPr lang="de-DE" sz="1200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l="-21264" r="-21264"/>
          <a:stretch>
            <a:fillRect/>
          </a:stretch>
        </p:blipFill>
        <p:spPr/>
      </p:pic>
      <p:pic>
        <p:nvPicPr>
          <p:cNvPr id="9" name="Picture 3" descr="C:\Users\Robin\Documents\GitHub\chado presentation\weitere teebilder\flowers-774816_128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89340" y="-452586"/>
            <a:ext cx="2119164" cy="21191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91943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 </a:t>
            </a:r>
            <a:r>
              <a:rPr lang="de-DE" dirty="0" err="1" smtClean="0"/>
              <a:t>Fake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95536" y="1419622"/>
            <a:ext cx="8352928" cy="2800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latin typeface="Source Code Pro"/>
                <a:cs typeface="Source Code Pro"/>
              </a:rPr>
              <a:t>@</a:t>
            </a:r>
            <a:r>
              <a:rPr lang="de-DE" sz="1600" dirty="0">
                <a:latin typeface="Source Code Pro"/>
                <a:cs typeface="Source Code Pro"/>
              </a:rPr>
              <a:t>Test</a:t>
            </a:r>
          </a:p>
          <a:p>
            <a:r>
              <a:rPr lang="de-DE" sz="1600" b="1" dirty="0" err="1" smtClean="0">
                <a:solidFill>
                  <a:srgbClr val="660066"/>
                </a:solidFill>
                <a:latin typeface="Source Code Pro"/>
                <a:cs typeface="Source Code Pro"/>
              </a:rPr>
              <a:t>public</a:t>
            </a:r>
            <a:r>
              <a:rPr lang="de-DE" sz="1600" b="1" dirty="0" smtClean="0">
                <a:solidFill>
                  <a:srgbClr val="660066"/>
                </a:solidFill>
                <a:latin typeface="Source Code Pro"/>
                <a:cs typeface="Source Code Pro"/>
              </a:rPr>
              <a:t> </a:t>
            </a:r>
            <a:r>
              <a:rPr lang="de-DE" sz="1600" b="1" dirty="0" err="1">
                <a:solidFill>
                  <a:srgbClr val="660066"/>
                </a:solidFill>
                <a:latin typeface="Source Code Pro"/>
                <a:cs typeface="Source Code Pro"/>
              </a:rPr>
              <a:t>void</a:t>
            </a:r>
            <a:r>
              <a:rPr lang="de-DE" sz="1600" dirty="0">
                <a:latin typeface="Source Code Pro"/>
                <a:cs typeface="Source Code Pro"/>
              </a:rPr>
              <a:t> </a:t>
            </a:r>
            <a:r>
              <a:rPr lang="de-DE" sz="1600" dirty="0" err="1" smtClean="0">
                <a:latin typeface="Source Code Pro"/>
                <a:cs typeface="Source Code Pro"/>
              </a:rPr>
              <a:t>withFake</a:t>
            </a:r>
            <a:r>
              <a:rPr lang="de-DE" sz="1600" dirty="0" smtClean="0">
                <a:latin typeface="Source Code Pro"/>
                <a:cs typeface="Source Code Pro"/>
              </a:rPr>
              <a:t>(</a:t>
            </a:r>
            <a:r>
              <a:rPr lang="de-DE" sz="1600" dirty="0">
                <a:latin typeface="Source Code Pro"/>
                <a:cs typeface="Source Code Pro"/>
              </a:rPr>
              <a:t>) </a:t>
            </a:r>
            <a:r>
              <a:rPr lang="de-DE" sz="1600" dirty="0" smtClean="0">
                <a:latin typeface="Source Code Pro"/>
                <a:cs typeface="Source Code Pro"/>
              </a:rPr>
              <a:t>{</a:t>
            </a:r>
          </a:p>
          <a:p>
            <a:endParaRPr lang="de-DE" sz="1600" dirty="0" smtClean="0">
              <a:latin typeface="Source Code Pro"/>
              <a:cs typeface="Source Code Pro"/>
            </a:endParaRPr>
          </a:p>
          <a:p>
            <a:r>
              <a:rPr lang="de-DE" sz="1600" dirty="0" smtClean="0">
                <a:latin typeface="Source Code Pro"/>
                <a:cs typeface="Source Code Pro"/>
              </a:rPr>
              <a:t>   </a:t>
            </a:r>
            <a:r>
              <a:rPr lang="de-DE" sz="1600" dirty="0" err="1" smtClean="0">
                <a:latin typeface="Source Code Pro"/>
                <a:cs typeface="Source Code Pro"/>
              </a:rPr>
              <a:t>KlassB</a:t>
            </a:r>
            <a:r>
              <a:rPr lang="de-DE" sz="1600" dirty="0" smtClean="0">
                <a:latin typeface="Source Code Pro"/>
                <a:cs typeface="Source Code Pro"/>
              </a:rPr>
              <a:t> </a:t>
            </a:r>
            <a:r>
              <a:rPr lang="de-DE" sz="1600" dirty="0" err="1" smtClean="0">
                <a:solidFill>
                  <a:srgbClr val="948A54"/>
                </a:solidFill>
                <a:latin typeface="Source Code Pro"/>
                <a:cs typeface="Source Code Pro"/>
              </a:rPr>
              <a:t>fake</a:t>
            </a:r>
            <a:r>
              <a:rPr lang="de-DE" sz="1600" dirty="0" smtClean="0">
                <a:latin typeface="Source Code Pro"/>
                <a:cs typeface="Source Code Pro"/>
              </a:rPr>
              <a:t> = </a:t>
            </a:r>
            <a:r>
              <a:rPr lang="de-DE" sz="1600" b="1" dirty="0" err="1" smtClean="0">
                <a:solidFill>
                  <a:srgbClr val="660066"/>
                </a:solidFill>
                <a:latin typeface="Source Code Pro"/>
                <a:cs typeface="Source Code Pro"/>
              </a:rPr>
              <a:t>new</a:t>
            </a:r>
            <a:r>
              <a:rPr lang="de-DE" sz="1600" dirty="0" smtClean="0">
                <a:latin typeface="Source Code Pro"/>
                <a:cs typeface="Source Code Pro"/>
              </a:rPr>
              <a:t> </a:t>
            </a:r>
            <a:r>
              <a:rPr lang="de-DE" sz="1600" dirty="0" err="1" smtClean="0">
                <a:latin typeface="Source Code Pro"/>
                <a:cs typeface="Source Code Pro"/>
              </a:rPr>
              <a:t>KlassB</a:t>
            </a:r>
            <a:r>
              <a:rPr lang="de-DE" sz="1600" dirty="0" smtClean="0">
                <a:latin typeface="Source Code Pro"/>
                <a:cs typeface="Source Code Pro"/>
              </a:rPr>
              <a:t>() {</a:t>
            </a:r>
          </a:p>
          <a:p>
            <a:r>
              <a:rPr lang="de-DE" sz="1600" dirty="0">
                <a:latin typeface="Source Code Pro"/>
                <a:cs typeface="Source Code Pro"/>
              </a:rPr>
              <a:t> </a:t>
            </a:r>
            <a:r>
              <a:rPr lang="de-DE" sz="1600" dirty="0" smtClean="0">
                <a:latin typeface="Source Code Pro"/>
                <a:cs typeface="Source Code Pro"/>
              </a:rPr>
              <a:t>     @</a:t>
            </a:r>
            <a:r>
              <a:rPr lang="de-DE" sz="1600" dirty="0" err="1" smtClean="0">
                <a:latin typeface="Source Code Pro"/>
                <a:cs typeface="Source Code Pro"/>
              </a:rPr>
              <a:t>Override</a:t>
            </a:r>
            <a:endParaRPr lang="de-DE" sz="1600" dirty="0" smtClean="0">
              <a:latin typeface="Source Code Pro"/>
              <a:cs typeface="Source Code Pro"/>
            </a:endParaRPr>
          </a:p>
          <a:p>
            <a:r>
              <a:rPr lang="de-DE" sz="1600" dirty="0">
                <a:latin typeface="Source Code Pro"/>
                <a:cs typeface="Source Code Pro"/>
              </a:rPr>
              <a:t> </a:t>
            </a:r>
            <a:r>
              <a:rPr lang="de-DE" sz="1600" dirty="0" smtClean="0">
                <a:latin typeface="Source Code Pro"/>
                <a:cs typeface="Source Code Pro"/>
              </a:rPr>
              <a:t>     </a:t>
            </a:r>
            <a:r>
              <a:rPr lang="de-DE" sz="1600" b="1" dirty="0" err="1" smtClean="0">
                <a:solidFill>
                  <a:srgbClr val="660066"/>
                </a:solidFill>
                <a:latin typeface="Source Code Pro"/>
                <a:cs typeface="Source Code Pro"/>
              </a:rPr>
              <a:t>public</a:t>
            </a:r>
            <a:r>
              <a:rPr lang="de-DE" sz="1600" b="1" dirty="0" smtClean="0">
                <a:solidFill>
                  <a:srgbClr val="660066"/>
                </a:solidFill>
                <a:latin typeface="Source Code Pro"/>
                <a:cs typeface="Source Code Pro"/>
              </a:rPr>
              <a:t> </a:t>
            </a:r>
            <a:r>
              <a:rPr lang="de-DE" sz="1600" b="1" dirty="0" err="1" smtClean="0">
                <a:solidFill>
                  <a:srgbClr val="660066"/>
                </a:solidFill>
                <a:latin typeface="Source Code Pro"/>
                <a:cs typeface="Source Code Pro"/>
              </a:rPr>
              <a:t>int</a:t>
            </a:r>
            <a:r>
              <a:rPr lang="de-DE" sz="1600" dirty="0" smtClean="0">
                <a:latin typeface="Source Code Pro"/>
                <a:cs typeface="Source Code Pro"/>
              </a:rPr>
              <a:t> </a:t>
            </a:r>
            <a:r>
              <a:rPr lang="de-DE" sz="1600" dirty="0" err="1" smtClean="0">
                <a:latin typeface="Source Code Pro"/>
                <a:cs typeface="Source Code Pro"/>
              </a:rPr>
              <a:t>helpDoTheWork</a:t>
            </a:r>
            <a:r>
              <a:rPr lang="de-DE" sz="1600" dirty="0" smtClean="0">
                <a:latin typeface="Source Code Pro"/>
                <a:cs typeface="Source Code Pro"/>
              </a:rPr>
              <a:t>() { </a:t>
            </a:r>
            <a:r>
              <a:rPr lang="de-DE" sz="1600" b="1" dirty="0" err="1" smtClean="0">
                <a:solidFill>
                  <a:srgbClr val="660066"/>
                </a:solidFill>
                <a:latin typeface="Source Code Pro"/>
                <a:cs typeface="Source Code Pro"/>
              </a:rPr>
              <a:t>return</a:t>
            </a:r>
            <a:r>
              <a:rPr lang="de-DE" sz="1600" dirty="0" smtClean="0">
                <a:latin typeface="Source Code Pro"/>
                <a:cs typeface="Source Code Pro"/>
              </a:rPr>
              <a:t> 1; }</a:t>
            </a:r>
          </a:p>
          <a:p>
            <a:r>
              <a:rPr lang="de-DE" sz="1600" dirty="0">
                <a:latin typeface="Source Code Pro"/>
                <a:cs typeface="Source Code Pro"/>
              </a:rPr>
              <a:t> </a:t>
            </a:r>
            <a:r>
              <a:rPr lang="de-DE" sz="1600" dirty="0" smtClean="0">
                <a:latin typeface="Source Code Pro"/>
                <a:cs typeface="Source Code Pro"/>
              </a:rPr>
              <a:t>  };</a:t>
            </a:r>
            <a:endParaRPr lang="de-DE" sz="1600" dirty="0">
              <a:latin typeface="Source Code Pro"/>
              <a:cs typeface="Source Code Pro"/>
            </a:endParaRPr>
          </a:p>
          <a:p>
            <a:endParaRPr lang="de-DE" sz="1600" dirty="0" smtClean="0">
              <a:latin typeface="Source Code Pro"/>
              <a:cs typeface="Source Code Pro"/>
            </a:endParaRPr>
          </a:p>
          <a:p>
            <a:r>
              <a:rPr lang="de-DE" sz="1600" dirty="0" smtClean="0">
                <a:latin typeface="Source Code Pro"/>
                <a:cs typeface="Source Code Pro"/>
              </a:rPr>
              <a:t>   </a:t>
            </a:r>
            <a:r>
              <a:rPr lang="de-DE" sz="1600" i="1" dirty="0" err="1" smtClean="0">
                <a:latin typeface="Source Code Pro"/>
                <a:cs typeface="Source Code Pro"/>
              </a:rPr>
              <a:t>assertThat</a:t>
            </a:r>
            <a:r>
              <a:rPr lang="de-DE" sz="1600" dirty="0" smtClean="0">
                <a:latin typeface="Source Code Pro"/>
                <a:cs typeface="Source Code Pro"/>
              </a:rPr>
              <a:t>(</a:t>
            </a:r>
            <a:r>
              <a:rPr lang="de-DE" sz="1600" b="1" dirty="0" err="1">
                <a:solidFill>
                  <a:srgbClr val="660066"/>
                </a:solidFill>
                <a:latin typeface="Source Code Pro"/>
                <a:cs typeface="Source Code Pro"/>
              </a:rPr>
              <a:t>new</a:t>
            </a:r>
            <a:r>
              <a:rPr lang="de-DE" sz="1600" dirty="0">
                <a:latin typeface="Source Code Pro"/>
                <a:cs typeface="Source Code Pro"/>
              </a:rPr>
              <a:t> </a:t>
            </a:r>
            <a:r>
              <a:rPr lang="de-DE" sz="1600" dirty="0" err="1">
                <a:latin typeface="Source Code Pro"/>
                <a:cs typeface="Source Code Pro"/>
              </a:rPr>
              <a:t>KlassA</a:t>
            </a:r>
            <a:r>
              <a:rPr lang="de-DE" sz="1600" dirty="0" smtClean="0">
                <a:latin typeface="Source Code Pro"/>
                <a:cs typeface="Source Code Pro"/>
              </a:rPr>
              <a:t>(</a:t>
            </a:r>
            <a:r>
              <a:rPr lang="de-DE" sz="1600" dirty="0" err="1" smtClean="0">
                <a:solidFill>
                  <a:srgbClr val="948A54"/>
                </a:solidFill>
                <a:latin typeface="Source Code Pro"/>
                <a:cs typeface="Source Code Pro"/>
              </a:rPr>
              <a:t>fake</a:t>
            </a:r>
            <a:r>
              <a:rPr lang="de-DE" sz="1600" dirty="0" smtClean="0">
                <a:latin typeface="Source Code Pro"/>
                <a:cs typeface="Source Code Pro"/>
              </a:rPr>
              <a:t>)</a:t>
            </a:r>
            <a:r>
              <a:rPr lang="de-DE" sz="1600" dirty="0">
                <a:latin typeface="Source Code Pro"/>
                <a:cs typeface="Source Code Pro"/>
              </a:rPr>
              <a:t>.</a:t>
            </a:r>
            <a:r>
              <a:rPr lang="de-DE" sz="1600" dirty="0" err="1">
                <a:latin typeface="Source Code Pro"/>
                <a:cs typeface="Source Code Pro"/>
              </a:rPr>
              <a:t>anInterestingMethod</a:t>
            </a:r>
            <a:r>
              <a:rPr lang="de-DE" sz="1600" dirty="0">
                <a:latin typeface="Source Code Pro"/>
                <a:cs typeface="Source Code Pro"/>
              </a:rPr>
              <a:t>(), </a:t>
            </a:r>
            <a:r>
              <a:rPr lang="de-DE" sz="1600" i="1" dirty="0" err="1">
                <a:latin typeface="Source Code Pro"/>
                <a:cs typeface="Source Code Pro"/>
              </a:rPr>
              <a:t>is</a:t>
            </a:r>
            <a:r>
              <a:rPr lang="de-DE" sz="1600" dirty="0">
                <a:latin typeface="Source Code Pro"/>
                <a:cs typeface="Source Code Pro"/>
              </a:rPr>
              <a:t>(</a:t>
            </a:r>
            <a:r>
              <a:rPr lang="de-DE" sz="1600" b="1" dirty="0" err="1">
                <a:solidFill>
                  <a:srgbClr val="660066"/>
                </a:solidFill>
                <a:latin typeface="Source Code Pro"/>
                <a:cs typeface="Source Code Pro"/>
              </a:rPr>
              <a:t>true</a:t>
            </a:r>
            <a:r>
              <a:rPr lang="de-DE" sz="1600" dirty="0">
                <a:latin typeface="Source Code Pro"/>
                <a:cs typeface="Source Code Pro"/>
              </a:rPr>
              <a:t>)</a:t>
            </a:r>
            <a:r>
              <a:rPr lang="de-DE" sz="1600" dirty="0" smtClean="0">
                <a:latin typeface="Source Code Pro"/>
                <a:cs typeface="Source Code Pro"/>
              </a:rPr>
              <a:t>)</a:t>
            </a:r>
            <a:r>
              <a:rPr lang="de-DE" sz="1600" dirty="0">
                <a:latin typeface="Source Code Pro"/>
                <a:cs typeface="Source Code Pro"/>
              </a:rPr>
              <a:t>;</a:t>
            </a:r>
          </a:p>
          <a:p>
            <a:r>
              <a:rPr lang="de-DE" sz="1600" dirty="0" smtClean="0">
                <a:latin typeface="Source Code Pro"/>
                <a:cs typeface="Source Code Pro"/>
              </a:rPr>
              <a:t>}</a:t>
            </a:r>
            <a:endParaRPr lang="de-DE" sz="1600" dirty="0">
              <a:latin typeface="Source Code Pro"/>
              <a:cs typeface="Source Code Pro"/>
            </a:endParaRPr>
          </a:p>
          <a:p>
            <a:endParaRPr lang="de-DE" sz="1600" dirty="0">
              <a:latin typeface="Source Code Pro"/>
              <a:cs typeface="Source Code Pro"/>
            </a:endParaRPr>
          </a:p>
        </p:txBody>
      </p:sp>
      <p:pic>
        <p:nvPicPr>
          <p:cNvPr id="8" name="Picture 3" descr="C:\Users\Robin\Documents\GitHub\chado presentation\weitere teebilder\flowers-774816_128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89340" y="-452586"/>
            <a:ext cx="2119164" cy="21191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0168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 </a:t>
            </a:r>
            <a:r>
              <a:rPr lang="de-DE" dirty="0" err="1" smtClean="0"/>
              <a:t>Spy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67544" y="4731990"/>
            <a:ext cx="8208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Image Source</a:t>
            </a:r>
            <a:r>
              <a:rPr lang="de-DE" sz="1200" dirty="0"/>
              <a:t>: </a:t>
            </a:r>
            <a:r>
              <a:rPr lang="de-DE" sz="1200" dirty="0">
                <a:hlinkClick r:id="rId2"/>
              </a:rPr>
              <a:t>http://xunitpatterns.com/Test%</a:t>
            </a:r>
            <a:r>
              <a:rPr lang="de-DE" sz="1200" dirty="0" smtClean="0">
                <a:hlinkClick r:id="rId2"/>
              </a:rPr>
              <a:t>20Spy.html</a:t>
            </a:r>
            <a:r>
              <a:rPr lang="de-DE" sz="1200" dirty="0" smtClean="0"/>
              <a:t> - </a:t>
            </a:r>
            <a:r>
              <a:rPr lang="de-DE" sz="1200" dirty="0" err="1" smtClean="0"/>
              <a:t>With</a:t>
            </a:r>
            <a:r>
              <a:rPr lang="de-DE" sz="1200" dirty="0" smtClean="0"/>
              <a:t> </a:t>
            </a:r>
            <a:r>
              <a:rPr lang="de-DE" sz="1200" dirty="0" err="1" smtClean="0"/>
              <a:t>kind</a:t>
            </a:r>
            <a:r>
              <a:rPr lang="de-DE" sz="1200" dirty="0" smtClean="0"/>
              <a:t> </a:t>
            </a:r>
            <a:r>
              <a:rPr lang="de-DE" sz="1200" dirty="0" err="1" smtClean="0"/>
              <a:t>permission</a:t>
            </a:r>
            <a:r>
              <a:rPr lang="de-DE" sz="1200" dirty="0" smtClean="0"/>
              <a:t> </a:t>
            </a:r>
            <a:r>
              <a:rPr lang="de-DE" sz="1200" dirty="0" err="1" smtClean="0"/>
              <a:t>by</a:t>
            </a:r>
            <a:r>
              <a:rPr lang="de-DE" sz="1200" dirty="0" smtClean="0"/>
              <a:t> Gerard </a:t>
            </a:r>
            <a:r>
              <a:rPr lang="de-DE" sz="1200" dirty="0" err="1" smtClean="0"/>
              <a:t>Meszaros</a:t>
            </a:r>
            <a:endParaRPr lang="de-DE" sz="1200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l="-19236" r="-19236"/>
          <a:stretch>
            <a:fillRect/>
          </a:stretch>
        </p:blipFill>
        <p:spPr/>
      </p:pic>
      <p:pic>
        <p:nvPicPr>
          <p:cNvPr id="11" name="Picture 4" descr="C:\Users\Robin\Documents\GitHub\chado presentation\weitere teebilder\dried-flower-782768_128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56784" y="-524594"/>
            <a:ext cx="2051720" cy="20517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72995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 </a:t>
            </a:r>
            <a:r>
              <a:rPr lang="de-DE" dirty="0" err="1" smtClean="0"/>
              <a:t>Spy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95536" y="1419622"/>
            <a:ext cx="835292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err="1">
                <a:solidFill>
                  <a:srgbClr val="660066"/>
                </a:solidFill>
                <a:latin typeface="Source Code Pro"/>
                <a:cs typeface="Source Code Pro"/>
              </a:rPr>
              <a:t>public</a:t>
            </a:r>
            <a:r>
              <a:rPr lang="de-DE" sz="1600" b="1" dirty="0">
                <a:solidFill>
                  <a:srgbClr val="660066"/>
                </a:solidFill>
                <a:latin typeface="Source Code Pro"/>
                <a:cs typeface="Source Code Pro"/>
              </a:rPr>
              <a:t> </a:t>
            </a:r>
            <a:r>
              <a:rPr lang="de-DE" sz="1600" b="1" dirty="0" err="1">
                <a:solidFill>
                  <a:srgbClr val="660066"/>
                </a:solidFill>
                <a:latin typeface="Source Code Pro"/>
                <a:cs typeface="Source Code Pro"/>
              </a:rPr>
              <a:t>static</a:t>
            </a:r>
            <a:r>
              <a:rPr lang="de-DE" sz="1600" b="1" dirty="0">
                <a:solidFill>
                  <a:srgbClr val="660066"/>
                </a:solidFill>
                <a:latin typeface="Source Code Pro"/>
                <a:cs typeface="Source Code Pro"/>
              </a:rPr>
              <a:t> </a:t>
            </a:r>
            <a:r>
              <a:rPr lang="de-DE" sz="1600" b="1" dirty="0" err="1">
                <a:solidFill>
                  <a:srgbClr val="660066"/>
                </a:solidFill>
                <a:latin typeface="Source Code Pro"/>
                <a:cs typeface="Source Code Pro"/>
              </a:rPr>
              <a:t>class</a:t>
            </a:r>
            <a:r>
              <a:rPr lang="de-DE" sz="1600" dirty="0">
                <a:latin typeface="Source Code Pro"/>
                <a:cs typeface="Source Code Pro"/>
              </a:rPr>
              <a:t> </a:t>
            </a:r>
            <a:r>
              <a:rPr lang="de-DE" sz="1600" dirty="0" err="1">
                <a:latin typeface="Source Code Pro"/>
                <a:cs typeface="Source Code Pro"/>
              </a:rPr>
              <a:t>Spy</a:t>
            </a:r>
            <a:r>
              <a:rPr lang="de-DE" sz="1600" dirty="0">
                <a:latin typeface="Source Code Pro"/>
                <a:cs typeface="Source Code Pro"/>
              </a:rPr>
              <a:t> </a:t>
            </a:r>
            <a:r>
              <a:rPr lang="de-DE" sz="1600" b="1" dirty="0" err="1">
                <a:solidFill>
                  <a:srgbClr val="660066"/>
                </a:solidFill>
                <a:latin typeface="Source Code Pro"/>
                <a:cs typeface="Source Code Pro"/>
              </a:rPr>
              <a:t>extends</a:t>
            </a:r>
            <a:r>
              <a:rPr lang="de-DE" sz="1600" dirty="0">
                <a:latin typeface="Source Code Pro"/>
                <a:cs typeface="Source Code Pro"/>
              </a:rPr>
              <a:t> </a:t>
            </a:r>
            <a:r>
              <a:rPr lang="de-DE" sz="1600" dirty="0" err="1">
                <a:latin typeface="Source Code Pro"/>
                <a:cs typeface="Source Code Pro"/>
              </a:rPr>
              <a:t>KlassB</a:t>
            </a:r>
            <a:r>
              <a:rPr lang="de-DE" sz="1600" dirty="0">
                <a:latin typeface="Source Code Pro"/>
                <a:cs typeface="Source Code Pro"/>
              </a:rPr>
              <a:t> {</a:t>
            </a:r>
          </a:p>
          <a:p>
            <a:r>
              <a:rPr lang="de-DE" sz="1600" dirty="0" smtClean="0">
                <a:latin typeface="Source Code Pro"/>
                <a:cs typeface="Source Code Pro"/>
              </a:rPr>
              <a:t>   </a:t>
            </a:r>
            <a:r>
              <a:rPr lang="de-DE" sz="1600" b="1" dirty="0" err="1" smtClean="0">
                <a:solidFill>
                  <a:srgbClr val="660066"/>
                </a:solidFill>
                <a:latin typeface="Source Code Pro"/>
                <a:cs typeface="Source Code Pro"/>
              </a:rPr>
              <a:t>int</a:t>
            </a:r>
            <a:r>
              <a:rPr lang="de-DE" sz="1600" dirty="0" smtClean="0">
                <a:latin typeface="Source Code Pro"/>
                <a:cs typeface="Source Code Pro"/>
              </a:rPr>
              <a:t> </a:t>
            </a:r>
            <a:r>
              <a:rPr lang="de-DE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Source Code Pro"/>
                <a:cs typeface="Source Code Pro"/>
              </a:rPr>
              <a:t>wasCalled</a:t>
            </a:r>
            <a:r>
              <a:rPr lang="de-DE" sz="1600" dirty="0">
                <a:latin typeface="Source Code Pro"/>
                <a:cs typeface="Source Code Pro"/>
              </a:rPr>
              <a:t>;</a:t>
            </a:r>
          </a:p>
          <a:p>
            <a:endParaRPr lang="de-DE" sz="1600" dirty="0">
              <a:latin typeface="Source Code Pro"/>
              <a:cs typeface="Source Code Pro"/>
            </a:endParaRPr>
          </a:p>
          <a:p>
            <a:r>
              <a:rPr lang="de-DE" sz="1600" dirty="0" smtClean="0">
                <a:latin typeface="Source Code Pro"/>
                <a:cs typeface="Source Code Pro"/>
              </a:rPr>
              <a:t>   @</a:t>
            </a:r>
            <a:r>
              <a:rPr lang="de-DE" sz="1600" dirty="0" err="1">
                <a:latin typeface="Source Code Pro"/>
                <a:cs typeface="Source Code Pro"/>
              </a:rPr>
              <a:t>Override</a:t>
            </a:r>
            <a:endParaRPr lang="de-DE" sz="1600" dirty="0">
              <a:latin typeface="Source Code Pro"/>
              <a:cs typeface="Source Code Pro"/>
            </a:endParaRPr>
          </a:p>
          <a:p>
            <a:r>
              <a:rPr lang="de-DE" sz="1600" dirty="0" smtClean="0">
                <a:latin typeface="Source Code Pro"/>
                <a:cs typeface="Source Code Pro"/>
              </a:rPr>
              <a:t>   </a:t>
            </a:r>
            <a:r>
              <a:rPr lang="de-DE" sz="1600" b="1" dirty="0" err="1" smtClean="0">
                <a:solidFill>
                  <a:srgbClr val="660066"/>
                </a:solidFill>
                <a:latin typeface="Source Code Pro"/>
                <a:cs typeface="Source Code Pro"/>
              </a:rPr>
              <a:t>public</a:t>
            </a:r>
            <a:r>
              <a:rPr lang="de-DE" sz="1600" b="1" dirty="0" smtClean="0">
                <a:solidFill>
                  <a:srgbClr val="660066"/>
                </a:solidFill>
                <a:latin typeface="Source Code Pro"/>
                <a:cs typeface="Source Code Pro"/>
              </a:rPr>
              <a:t> </a:t>
            </a:r>
            <a:r>
              <a:rPr lang="de-DE" sz="1600" b="1" dirty="0" err="1">
                <a:solidFill>
                  <a:srgbClr val="660066"/>
                </a:solidFill>
                <a:latin typeface="Source Code Pro"/>
                <a:cs typeface="Source Code Pro"/>
              </a:rPr>
              <a:t>int</a:t>
            </a:r>
            <a:r>
              <a:rPr lang="de-DE" sz="1600" dirty="0">
                <a:latin typeface="Source Code Pro"/>
                <a:cs typeface="Source Code Pro"/>
              </a:rPr>
              <a:t> </a:t>
            </a:r>
            <a:r>
              <a:rPr lang="de-DE" sz="1600" dirty="0" err="1">
                <a:latin typeface="Source Code Pro"/>
                <a:cs typeface="Source Code Pro"/>
              </a:rPr>
              <a:t>helpDoTheWork</a:t>
            </a:r>
            <a:r>
              <a:rPr lang="de-DE" sz="1600" dirty="0">
                <a:latin typeface="Source Code Pro"/>
                <a:cs typeface="Source Code Pro"/>
              </a:rPr>
              <a:t>() { </a:t>
            </a:r>
            <a:r>
              <a:rPr lang="de-DE" sz="1600" b="1" dirty="0" err="1">
                <a:solidFill>
                  <a:srgbClr val="660066"/>
                </a:solidFill>
                <a:latin typeface="Source Code Pro"/>
                <a:cs typeface="Source Code Pro"/>
              </a:rPr>
              <a:t>this</a:t>
            </a:r>
            <a:r>
              <a:rPr lang="de-DE" sz="1600" dirty="0" err="1">
                <a:latin typeface="Source Code Pro"/>
                <a:cs typeface="Source Code Pro"/>
              </a:rPr>
              <a:t>.</a:t>
            </a:r>
            <a:r>
              <a:rPr lang="de-DE" sz="1600" dirty="0" err="1">
                <a:solidFill>
                  <a:srgbClr val="558ED5"/>
                </a:solidFill>
                <a:latin typeface="Source Code Pro"/>
                <a:cs typeface="Source Code Pro"/>
              </a:rPr>
              <a:t>wasCalled</a:t>
            </a:r>
            <a:r>
              <a:rPr lang="de-DE" sz="1600" dirty="0">
                <a:latin typeface="Source Code Pro"/>
                <a:cs typeface="Source Code Pro"/>
              </a:rPr>
              <a:t>++; </a:t>
            </a:r>
            <a:r>
              <a:rPr lang="de-DE" sz="1600" b="1" dirty="0" err="1">
                <a:solidFill>
                  <a:srgbClr val="660066"/>
                </a:solidFill>
                <a:latin typeface="Source Code Pro"/>
                <a:cs typeface="Source Code Pro"/>
              </a:rPr>
              <a:t>return</a:t>
            </a:r>
            <a:r>
              <a:rPr lang="de-DE" sz="1600" dirty="0">
                <a:latin typeface="Source Code Pro"/>
                <a:cs typeface="Source Code Pro"/>
              </a:rPr>
              <a:t> 1; }</a:t>
            </a:r>
          </a:p>
          <a:p>
            <a:r>
              <a:rPr lang="de-DE" sz="1600" dirty="0" smtClean="0">
                <a:latin typeface="Source Code Pro"/>
                <a:cs typeface="Source Code Pro"/>
              </a:rPr>
              <a:t>}</a:t>
            </a:r>
            <a:endParaRPr lang="de-DE" sz="1600" dirty="0">
              <a:latin typeface="Source Code Pro"/>
              <a:cs typeface="Source Code Pro"/>
            </a:endParaRPr>
          </a:p>
          <a:p>
            <a:endParaRPr lang="de-DE" sz="1600" dirty="0">
              <a:latin typeface="Source Code Pro"/>
              <a:cs typeface="Source Code Pro"/>
            </a:endParaRPr>
          </a:p>
          <a:p>
            <a:r>
              <a:rPr lang="de-DE" sz="1600" dirty="0" smtClean="0">
                <a:latin typeface="Source Code Pro"/>
                <a:cs typeface="Source Code Pro"/>
              </a:rPr>
              <a:t>@</a:t>
            </a:r>
            <a:r>
              <a:rPr lang="de-DE" sz="1600" dirty="0">
                <a:latin typeface="Source Code Pro"/>
                <a:cs typeface="Source Code Pro"/>
              </a:rPr>
              <a:t>Test</a:t>
            </a:r>
          </a:p>
          <a:p>
            <a:r>
              <a:rPr lang="de-DE" sz="1600" b="1" dirty="0" err="1" smtClean="0">
                <a:solidFill>
                  <a:srgbClr val="660066"/>
                </a:solidFill>
                <a:latin typeface="Source Code Pro"/>
                <a:cs typeface="Source Code Pro"/>
              </a:rPr>
              <a:t>public</a:t>
            </a:r>
            <a:r>
              <a:rPr lang="de-DE" sz="1600" b="1" dirty="0" smtClean="0">
                <a:solidFill>
                  <a:srgbClr val="660066"/>
                </a:solidFill>
                <a:latin typeface="Source Code Pro"/>
                <a:cs typeface="Source Code Pro"/>
              </a:rPr>
              <a:t> </a:t>
            </a:r>
            <a:r>
              <a:rPr lang="de-DE" sz="1600" b="1" dirty="0" err="1">
                <a:solidFill>
                  <a:srgbClr val="660066"/>
                </a:solidFill>
                <a:latin typeface="Source Code Pro"/>
                <a:cs typeface="Source Code Pro"/>
              </a:rPr>
              <a:t>void</a:t>
            </a:r>
            <a:r>
              <a:rPr lang="de-DE" sz="1600" dirty="0">
                <a:latin typeface="Source Code Pro"/>
                <a:cs typeface="Source Code Pro"/>
              </a:rPr>
              <a:t> </a:t>
            </a:r>
            <a:r>
              <a:rPr lang="de-DE" sz="1600" dirty="0" err="1">
                <a:latin typeface="Source Code Pro"/>
                <a:cs typeface="Source Code Pro"/>
              </a:rPr>
              <a:t>withManualSpy</a:t>
            </a:r>
            <a:r>
              <a:rPr lang="de-DE" sz="1600" dirty="0">
                <a:latin typeface="Source Code Pro"/>
                <a:cs typeface="Source Code Pro"/>
              </a:rPr>
              <a:t>() {</a:t>
            </a:r>
          </a:p>
          <a:p>
            <a:r>
              <a:rPr lang="de-DE" sz="1600" dirty="0" smtClean="0">
                <a:latin typeface="Source Code Pro"/>
                <a:cs typeface="Source Code Pro"/>
              </a:rPr>
              <a:t>   </a:t>
            </a:r>
            <a:r>
              <a:rPr lang="de-DE" sz="1600" dirty="0" err="1" smtClean="0">
                <a:latin typeface="Source Code Pro"/>
                <a:cs typeface="Source Code Pro"/>
              </a:rPr>
              <a:t>Spy</a:t>
            </a:r>
            <a:r>
              <a:rPr lang="de-DE" sz="1600" dirty="0" smtClean="0">
                <a:latin typeface="Source Code Pro"/>
                <a:cs typeface="Source Code Pro"/>
              </a:rPr>
              <a:t> </a:t>
            </a:r>
            <a:r>
              <a:rPr lang="de-DE" sz="1600" dirty="0" err="1">
                <a:solidFill>
                  <a:srgbClr val="948A54"/>
                </a:solidFill>
                <a:latin typeface="Source Code Pro"/>
                <a:cs typeface="Source Code Pro"/>
              </a:rPr>
              <a:t>spy</a:t>
            </a:r>
            <a:r>
              <a:rPr lang="de-DE" sz="1600" dirty="0">
                <a:latin typeface="Source Code Pro"/>
                <a:cs typeface="Source Code Pro"/>
              </a:rPr>
              <a:t> = </a:t>
            </a:r>
            <a:r>
              <a:rPr lang="de-DE" sz="1600" b="1" dirty="0" err="1">
                <a:solidFill>
                  <a:srgbClr val="660066"/>
                </a:solidFill>
                <a:latin typeface="Source Code Pro"/>
                <a:cs typeface="Source Code Pro"/>
              </a:rPr>
              <a:t>new</a:t>
            </a:r>
            <a:r>
              <a:rPr lang="de-DE" sz="1600" dirty="0">
                <a:latin typeface="Source Code Pro"/>
                <a:cs typeface="Source Code Pro"/>
              </a:rPr>
              <a:t> </a:t>
            </a:r>
            <a:r>
              <a:rPr lang="de-DE" sz="1600" dirty="0" err="1">
                <a:latin typeface="Source Code Pro"/>
                <a:cs typeface="Source Code Pro"/>
              </a:rPr>
              <a:t>Spy</a:t>
            </a:r>
            <a:r>
              <a:rPr lang="de-DE" sz="1600" dirty="0">
                <a:latin typeface="Source Code Pro"/>
                <a:cs typeface="Source Code Pro"/>
              </a:rPr>
              <a:t>();</a:t>
            </a:r>
          </a:p>
          <a:p>
            <a:r>
              <a:rPr lang="de-DE" sz="1600" dirty="0" smtClean="0">
                <a:latin typeface="Source Code Pro"/>
                <a:cs typeface="Source Code Pro"/>
              </a:rPr>
              <a:t>   </a:t>
            </a:r>
            <a:r>
              <a:rPr lang="de-DE" sz="1600" b="1" dirty="0" err="1" smtClean="0">
                <a:solidFill>
                  <a:srgbClr val="660066"/>
                </a:solidFill>
                <a:latin typeface="Source Code Pro"/>
                <a:cs typeface="Source Code Pro"/>
              </a:rPr>
              <a:t>new</a:t>
            </a:r>
            <a:r>
              <a:rPr lang="de-DE" sz="1600" dirty="0" smtClean="0">
                <a:latin typeface="Source Code Pro"/>
                <a:cs typeface="Source Code Pro"/>
              </a:rPr>
              <a:t> </a:t>
            </a:r>
            <a:r>
              <a:rPr lang="de-DE" sz="1600" dirty="0" err="1">
                <a:latin typeface="Source Code Pro"/>
                <a:cs typeface="Source Code Pro"/>
              </a:rPr>
              <a:t>KlassA</a:t>
            </a:r>
            <a:r>
              <a:rPr lang="de-DE" sz="1600" dirty="0">
                <a:latin typeface="Source Code Pro"/>
                <a:cs typeface="Source Code Pro"/>
              </a:rPr>
              <a:t>(</a:t>
            </a:r>
            <a:r>
              <a:rPr lang="de-DE" sz="1600" dirty="0" err="1">
                <a:solidFill>
                  <a:srgbClr val="948A54"/>
                </a:solidFill>
                <a:latin typeface="Source Code Pro"/>
                <a:cs typeface="Source Code Pro"/>
              </a:rPr>
              <a:t>spy</a:t>
            </a:r>
            <a:r>
              <a:rPr lang="de-DE" sz="1600" dirty="0">
                <a:latin typeface="Source Code Pro"/>
                <a:cs typeface="Source Code Pro"/>
              </a:rPr>
              <a:t>).</a:t>
            </a:r>
            <a:r>
              <a:rPr lang="de-DE" sz="1600" dirty="0" err="1">
                <a:latin typeface="Source Code Pro"/>
                <a:cs typeface="Source Code Pro"/>
              </a:rPr>
              <a:t>anInterestingMethod</a:t>
            </a:r>
            <a:r>
              <a:rPr lang="de-DE" sz="1600" dirty="0">
                <a:latin typeface="Source Code Pro"/>
                <a:cs typeface="Source Code Pro"/>
              </a:rPr>
              <a:t>();</a:t>
            </a:r>
          </a:p>
          <a:p>
            <a:r>
              <a:rPr lang="de-DE" sz="1600" dirty="0" smtClean="0">
                <a:latin typeface="Source Code Pro"/>
                <a:cs typeface="Source Code Pro"/>
              </a:rPr>
              <a:t>   </a:t>
            </a:r>
            <a:r>
              <a:rPr lang="de-DE" sz="1600" dirty="0" err="1" smtClean="0">
                <a:latin typeface="Source Code Pro"/>
                <a:cs typeface="Source Code Pro"/>
              </a:rPr>
              <a:t>assertThat</a:t>
            </a:r>
            <a:r>
              <a:rPr lang="de-DE" sz="1600" dirty="0">
                <a:latin typeface="Source Code Pro"/>
                <a:cs typeface="Source Code Pro"/>
              </a:rPr>
              <a:t>(</a:t>
            </a:r>
            <a:r>
              <a:rPr lang="de-DE" sz="1600" dirty="0" err="1">
                <a:solidFill>
                  <a:srgbClr val="948A54"/>
                </a:solidFill>
                <a:latin typeface="Source Code Pro"/>
                <a:cs typeface="Source Code Pro"/>
              </a:rPr>
              <a:t>spy</a:t>
            </a:r>
            <a:r>
              <a:rPr lang="de-DE" sz="1600" dirty="0" err="1">
                <a:latin typeface="Source Code Pro"/>
                <a:cs typeface="Source Code Pro"/>
              </a:rPr>
              <a:t>.</a:t>
            </a:r>
            <a:r>
              <a:rPr lang="de-DE" sz="1600" dirty="0" err="1">
                <a:solidFill>
                  <a:srgbClr val="558ED5"/>
                </a:solidFill>
                <a:latin typeface="Source Code Pro"/>
                <a:cs typeface="Source Code Pro"/>
              </a:rPr>
              <a:t>wasCalled</a:t>
            </a:r>
            <a:r>
              <a:rPr lang="de-DE" sz="1600" dirty="0">
                <a:latin typeface="Source Code Pro"/>
                <a:cs typeface="Source Code Pro"/>
              </a:rPr>
              <a:t>, </a:t>
            </a:r>
            <a:r>
              <a:rPr lang="de-DE" sz="1600" dirty="0" err="1">
                <a:latin typeface="Source Code Pro"/>
                <a:cs typeface="Source Code Pro"/>
              </a:rPr>
              <a:t>is</a:t>
            </a:r>
            <a:r>
              <a:rPr lang="de-DE" sz="1600" dirty="0">
                <a:latin typeface="Source Code Pro"/>
                <a:cs typeface="Source Code Pro"/>
              </a:rPr>
              <a:t>(1));</a:t>
            </a:r>
          </a:p>
          <a:p>
            <a:r>
              <a:rPr lang="de-DE" sz="1600" dirty="0" smtClean="0">
                <a:latin typeface="Source Code Pro"/>
                <a:cs typeface="Source Code Pro"/>
              </a:rPr>
              <a:t>}</a:t>
            </a:r>
            <a:endParaRPr lang="de-DE" sz="1600" dirty="0">
              <a:latin typeface="Source Code Pro"/>
              <a:cs typeface="Source Code Pro"/>
            </a:endParaRPr>
          </a:p>
          <a:p>
            <a:endParaRPr lang="de-DE" sz="1600" dirty="0">
              <a:latin typeface="Source Code Pro"/>
              <a:cs typeface="Source Code Pro"/>
            </a:endParaRPr>
          </a:p>
        </p:txBody>
      </p:sp>
      <p:pic>
        <p:nvPicPr>
          <p:cNvPr id="8" name="Picture 4" descr="C:\Users\Robin\Documents\GitHub\chado presentation\weitere teebilder\dried-flower-782768_128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56784" y="-524594"/>
            <a:ext cx="2051720" cy="20517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16291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Robin\Documents\GitHub\chado presentation\teapot-516024_128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-380578"/>
            <a:ext cx="9144000" cy="6094230"/>
          </a:xfrm>
          <a:prstGeom prst="rect">
            <a:avLst/>
          </a:prstGeom>
          <a:noFill/>
        </p:spPr>
      </p:pic>
      <p:sp>
        <p:nvSpPr>
          <p:cNvPr id="6" name="Rechteck 5"/>
          <p:cNvSpPr/>
          <p:nvPr/>
        </p:nvSpPr>
        <p:spPr>
          <a:xfrm>
            <a:off x="0" y="-380578"/>
            <a:ext cx="9144000" cy="5832648"/>
          </a:xfrm>
          <a:prstGeom prst="rect">
            <a:avLst/>
          </a:prstGeom>
          <a:solidFill>
            <a:srgbClr val="FFFFF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Motivation</a:t>
            </a:r>
          </a:p>
          <a:p>
            <a:r>
              <a:rPr lang="de-DE" dirty="0" err="1" smtClean="0"/>
              <a:t>Idiosyncrasies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Javascript</a:t>
            </a:r>
            <a:endParaRPr lang="de-DE" dirty="0" smtClean="0"/>
          </a:p>
          <a:p>
            <a:r>
              <a:rPr lang="de-DE" dirty="0" smtClean="0"/>
              <a:t>Test Doubles</a:t>
            </a:r>
          </a:p>
          <a:p>
            <a:r>
              <a:rPr lang="de-DE" dirty="0" err="1" smtClean="0"/>
              <a:t>Assume</a:t>
            </a:r>
            <a:r>
              <a:rPr lang="de-DE" dirty="0" smtClean="0"/>
              <a:t>-</a:t>
            </a:r>
            <a:r>
              <a:rPr lang="de-DE" dirty="0" err="1" smtClean="0"/>
              <a:t>Verify</a:t>
            </a:r>
            <a:r>
              <a:rPr lang="de-DE" dirty="0" smtClean="0"/>
              <a:t>-Approach</a:t>
            </a:r>
          </a:p>
          <a:p>
            <a:r>
              <a:rPr lang="de-DE" dirty="0" err="1" smtClean="0"/>
              <a:t>Chadojs</a:t>
            </a:r>
            <a:endParaRPr lang="de-DE" dirty="0" smtClean="0"/>
          </a:p>
          <a:p>
            <a:r>
              <a:rPr lang="de-DE" dirty="0" err="1" smtClean="0"/>
              <a:t>Discussion</a:t>
            </a:r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 Mock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67544" y="4731990"/>
            <a:ext cx="8208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Image Source</a:t>
            </a:r>
            <a:r>
              <a:rPr lang="de-DE" sz="1200" dirty="0"/>
              <a:t>: </a:t>
            </a:r>
            <a:r>
              <a:rPr lang="de-DE" sz="1200" dirty="0">
                <a:hlinkClick r:id="rId2"/>
              </a:rPr>
              <a:t>http://xunitpatterns.com</a:t>
            </a:r>
            <a:r>
              <a:rPr lang="de-DE" sz="1200" dirty="0" smtClean="0">
                <a:hlinkClick r:id="rId2"/>
              </a:rPr>
              <a:t>/Mock%20Object.html</a:t>
            </a:r>
            <a:r>
              <a:rPr lang="de-DE" sz="1200" dirty="0" smtClean="0"/>
              <a:t> - </a:t>
            </a:r>
            <a:r>
              <a:rPr lang="de-DE" sz="1200" dirty="0" err="1" smtClean="0"/>
              <a:t>With</a:t>
            </a:r>
            <a:r>
              <a:rPr lang="de-DE" sz="1200" dirty="0" smtClean="0"/>
              <a:t> </a:t>
            </a:r>
            <a:r>
              <a:rPr lang="de-DE" sz="1200" dirty="0" err="1" smtClean="0"/>
              <a:t>kind</a:t>
            </a:r>
            <a:r>
              <a:rPr lang="de-DE" sz="1200" dirty="0" smtClean="0"/>
              <a:t> </a:t>
            </a:r>
            <a:r>
              <a:rPr lang="de-DE" sz="1200" dirty="0" err="1" smtClean="0"/>
              <a:t>permission</a:t>
            </a:r>
            <a:r>
              <a:rPr lang="de-DE" sz="1200" dirty="0" smtClean="0"/>
              <a:t> </a:t>
            </a:r>
            <a:r>
              <a:rPr lang="de-DE" sz="1200" dirty="0" err="1" smtClean="0"/>
              <a:t>by</a:t>
            </a:r>
            <a:r>
              <a:rPr lang="de-DE" sz="1200" dirty="0" smtClean="0"/>
              <a:t> Gerard </a:t>
            </a:r>
            <a:r>
              <a:rPr lang="de-DE" sz="1200" dirty="0" err="1" smtClean="0"/>
              <a:t>Meszaros</a:t>
            </a:r>
            <a:endParaRPr lang="de-DE" sz="1200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l="-19236" r="-19236"/>
          <a:stretch>
            <a:fillRect/>
          </a:stretch>
        </p:blipFill>
        <p:spPr/>
      </p:pic>
      <p:pic>
        <p:nvPicPr>
          <p:cNvPr id="6" name="Picture 5" descr="C:\Users\Robin\Documents\GitHub\chado presentation\weitere teebilder\dried-774823_128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97624" y="-452586"/>
            <a:ext cx="2110880" cy="21108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6940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 Mock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95536" y="1419622"/>
            <a:ext cx="8352928" cy="2800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latin typeface="Source Code Pro"/>
                <a:cs typeface="Source Code Pro"/>
              </a:rPr>
              <a:t>@</a:t>
            </a:r>
            <a:r>
              <a:rPr lang="de-DE" sz="1600" dirty="0">
                <a:latin typeface="Source Code Pro"/>
                <a:cs typeface="Source Code Pro"/>
              </a:rPr>
              <a:t>Test</a:t>
            </a:r>
          </a:p>
          <a:p>
            <a:r>
              <a:rPr lang="de-DE" sz="1600" b="1" dirty="0" err="1" smtClean="0">
                <a:solidFill>
                  <a:srgbClr val="660066"/>
                </a:solidFill>
                <a:latin typeface="Source Code Pro"/>
                <a:cs typeface="Source Code Pro"/>
              </a:rPr>
              <a:t>public</a:t>
            </a:r>
            <a:r>
              <a:rPr lang="de-DE" sz="1600" b="1" dirty="0" smtClean="0">
                <a:solidFill>
                  <a:srgbClr val="660066"/>
                </a:solidFill>
                <a:latin typeface="Source Code Pro"/>
                <a:cs typeface="Source Code Pro"/>
              </a:rPr>
              <a:t> </a:t>
            </a:r>
            <a:r>
              <a:rPr lang="de-DE" sz="1600" b="1" dirty="0" err="1">
                <a:solidFill>
                  <a:srgbClr val="660066"/>
                </a:solidFill>
                <a:latin typeface="Source Code Pro"/>
                <a:cs typeface="Source Code Pro"/>
              </a:rPr>
              <a:t>void</a:t>
            </a:r>
            <a:r>
              <a:rPr lang="de-DE" sz="1600" b="1" dirty="0">
                <a:solidFill>
                  <a:srgbClr val="660066"/>
                </a:solidFill>
                <a:latin typeface="Source Code Pro"/>
                <a:cs typeface="Source Code Pro"/>
              </a:rPr>
              <a:t> </a:t>
            </a:r>
            <a:r>
              <a:rPr lang="de-DE" sz="1600" dirty="0" err="1" smtClean="0">
                <a:latin typeface="Source Code Pro"/>
                <a:cs typeface="Source Code Pro"/>
              </a:rPr>
              <a:t>withMockitoMock</a:t>
            </a:r>
            <a:r>
              <a:rPr lang="de-DE" sz="1600" dirty="0" smtClean="0">
                <a:latin typeface="Source Code Pro"/>
                <a:cs typeface="Source Code Pro"/>
              </a:rPr>
              <a:t>(</a:t>
            </a:r>
            <a:r>
              <a:rPr lang="de-DE" sz="1600" dirty="0">
                <a:latin typeface="Source Code Pro"/>
                <a:cs typeface="Source Code Pro"/>
              </a:rPr>
              <a:t>) {</a:t>
            </a:r>
          </a:p>
          <a:p>
            <a:endParaRPr lang="de-DE" sz="1600" dirty="0" smtClean="0">
              <a:latin typeface="Source Code Pro"/>
              <a:cs typeface="Source Code Pro"/>
            </a:endParaRPr>
          </a:p>
          <a:p>
            <a:r>
              <a:rPr lang="de-DE" sz="1600" dirty="0" smtClean="0">
                <a:latin typeface="Source Code Pro"/>
                <a:cs typeface="Source Code Pro"/>
              </a:rPr>
              <a:t>   </a:t>
            </a:r>
            <a:r>
              <a:rPr lang="de-DE" sz="1600" dirty="0" err="1" smtClean="0">
                <a:latin typeface="Source Code Pro"/>
                <a:cs typeface="Source Code Pro"/>
              </a:rPr>
              <a:t>KlassB</a:t>
            </a:r>
            <a:r>
              <a:rPr lang="de-DE" sz="1600" dirty="0" smtClean="0">
                <a:latin typeface="Source Code Pro"/>
                <a:cs typeface="Source Code Pro"/>
              </a:rPr>
              <a:t> </a:t>
            </a:r>
            <a:r>
              <a:rPr lang="de-DE" sz="1600" dirty="0" err="1" smtClean="0">
                <a:solidFill>
                  <a:srgbClr val="948A54"/>
                </a:solidFill>
                <a:latin typeface="Source Code Pro"/>
                <a:cs typeface="Source Code Pro"/>
              </a:rPr>
              <a:t>mock</a:t>
            </a:r>
            <a:r>
              <a:rPr lang="de-DE" sz="1600" dirty="0" smtClean="0">
                <a:latin typeface="Source Code Pro"/>
                <a:cs typeface="Source Code Pro"/>
              </a:rPr>
              <a:t> </a:t>
            </a:r>
            <a:r>
              <a:rPr lang="de-DE" sz="1600" dirty="0">
                <a:latin typeface="Source Code Pro"/>
                <a:cs typeface="Source Code Pro"/>
              </a:rPr>
              <a:t>= </a:t>
            </a:r>
            <a:r>
              <a:rPr lang="de-DE" sz="1600" dirty="0" err="1">
                <a:latin typeface="Source Code Pro"/>
                <a:cs typeface="Source Code Pro"/>
              </a:rPr>
              <a:t>Mockito.</a:t>
            </a:r>
            <a:r>
              <a:rPr lang="de-DE" sz="1600" i="1" dirty="0" err="1">
                <a:latin typeface="Source Code Pro"/>
                <a:cs typeface="Source Code Pro"/>
              </a:rPr>
              <a:t>mock</a:t>
            </a:r>
            <a:r>
              <a:rPr lang="de-DE" sz="1600" dirty="0">
                <a:latin typeface="Source Code Pro"/>
                <a:cs typeface="Source Code Pro"/>
              </a:rPr>
              <a:t>(</a:t>
            </a:r>
            <a:r>
              <a:rPr lang="de-DE" sz="1600" dirty="0" err="1">
                <a:latin typeface="Source Code Pro"/>
                <a:cs typeface="Source Code Pro"/>
              </a:rPr>
              <a:t>KlassB.</a:t>
            </a:r>
            <a:r>
              <a:rPr lang="de-DE" sz="1600" b="1" dirty="0" err="1">
                <a:solidFill>
                  <a:srgbClr val="660066"/>
                </a:solidFill>
                <a:latin typeface="Source Code Pro"/>
                <a:cs typeface="Source Code Pro"/>
              </a:rPr>
              <a:t>class</a:t>
            </a:r>
            <a:r>
              <a:rPr lang="de-DE" sz="1600" dirty="0">
                <a:latin typeface="Source Code Pro"/>
                <a:cs typeface="Source Code Pro"/>
              </a:rPr>
              <a:t>)</a:t>
            </a:r>
            <a:r>
              <a:rPr lang="de-DE" sz="1600" dirty="0" smtClean="0">
                <a:latin typeface="Source Code Pro"/>
                <a:cs typeface="Source Code Pro"/>
              </a:rPr>
              <a:t>;</a:t>
            </a:r>
          </a:p>
          <a:p>
            <a:endParaRPr lang="de-DE" sz="1600" dirty="0" smtClean="0">
              <a:latin typeface="Source Code Pro"/>
              <a:cs typeface="Source Code Pro"/>
            </a:endParaRPr>
          </a:p>
          <a:p>
            <a:r>
              <a:rPr lang="de-DE" sz="1600" dirty="0" smtClean="0">
                <a:latin typeface="Source Code Pro"/>
                <a:cs typeface="Source Code Pro"/>
              </a:rPr>
              <a:t>   </a:t>
            </a:r>
            <a:r>
              <a:rPr lang="de-DE" sz="1600" b="1" dirty="0" err="1">
                <a:solidFill>
                  <a:srgbClr val="660066"/>
                </a:solidFill>
                <a:latin typeface="Source Code Pro"/>
                <a:cs typeface="Source Code Pro"/>
              </a:rPr>
              <a:t>new</a:t>
            </a:r>
            <a:r>
              <a:rPr lang="de-DE" sz="1600" dirty="0">
                <a:latin typeface="Source Code Pro"/>
                <a:cs typeface="Source Code Pro"/>
              </a:rPr>
              <a:t> </a:t>
            </a:r>
            <a:r>
              <a:rPr lang="de-DE" sz="1600" dirty="0" err="1">
                <a:latin typeface="Source Code Pro"/>
                <a:cs typeface="Source Code Pro"/>
              </a:rPr>
              <a:t>KlassA</a:t>
            </a:r>
            <a:r>
              <a:rPr lang="de-DE" sz="1600" dirty="0" smtClean="0">
                <a:latin typeface="Source Code Pro"/>
                <a:cs typeface="Source Code Pro"/>
              </a:rPr>
              <a:t>(</a:t>
            </a:r>
            <a:r>
              <a:rPr lang="de-DE" sz="1600" dirty="0" err="1" smtClean="0">
                <a:solidFill>
                  <a:srgbClr val="948A54"/>
                </a:solidFill>
                <a:latin typeface="Source Code Pro"/>
                <a:cs typeface="Source Code Pro"/>
              </a:rPr>
              <a:t>mock</a:t>
            </a:r>
            <a:r>
              <a:rPr lang="de-DE" sz="1600" dirty="0" smtClean="0">
                <a:latin typeface="Source Code Pro"/>
                <a:cs typeface="Source Code Pro"/>
              </a:rPr>
              <a:t>).</a:t>
            </a:r>
            <a:r>
              <a:rPr lang="de-DE" sz="1600" dirty="0" err="1">
                <a:latin typeface="Source Code Pro"/>
                <a:cs typeface="Source Code Pro"/>
              </a:rPr>
              <a:t>anInterestingMethod</a:t>
            </a:r>
            <a:r>
              <a:rPr lang="de-DE" sz="1600" dirty="0">
                <a:latin typeface="Source Code Pro"/>
                <a:cs typeface="Source Code Pro"/>
              </a:rPr>
              <a:t>(</a:t>
            </a:r>
            <a:r>
              <a:rPr lang="de-DE" sz="1600" dirty="0" smtClean="0">
                <a:latin typeface="Source Code Pro"/>
                <a:cs typeface="Source Code Pro"/>
              </a:rPr>
              <a:t>);</a:t>
            </a:r>
          </a:p>
          <a:p>
            <a:endParaRPr lang="de-DE" sz="1600" dirty="0" smtClean="0">
              <a:latin typeface="Source Code Pro"/>
              <a:cs typeface="Source Code Pro"/>
            </a:endParaRPr>
          </a:p>
          <a:p>
            <a:r>
              <a:rPr lang="de-DE" sz="1600" dirty="0" smtClean="0">
                <a:latin typeface="Source Code Pro"/>
                <a:cs typeface="Source Code Pro"/>
              </a:rPr>
              <a:t>   </a:t>
            </a:r>
            <a:r>
              <a:rPr lang="de-DE" sz="1600" dirty="0" err="1" smtClean="0">
                <a:latin typeface="Source Code Pro"/>
                <a:cs typeface="Source Code Pro"/>
              </a:rPr>
              <a:t>Mockito.</a:t>
            </a:r>
            <a:r>
              <a:rPr lang="de-DE" sz="1600" i="1" dirty="0" err="1" smtClean="0">
                <a:latin typeface="Source Code Pro"/>
                <a:cs typeface="Source Code Pro"/>
              </a:rPr>
              <a:t>verify</a:t>
            </a:r>
            <a:r>
              <a:rPr lang="de-DE" sz="1600" dirty="0" smtClean="0">
                <a:latin typeface="Source Code Pro"/>
                <a:cs typeface="Source Code Pro"/>
              </a:rPr>
              <a:t>(</a:t>
            </a:r>
            <a:r>
              <a:rPr lang="de-DE" sz="1600" dirty="0" err="1" smtClean="0">
                <a:solidFill>
                  <a:srgbClr val="948A54"/>
                </a:solidFill>
                <a:latin typeface="Source Code Pro"/>
                <a:cs typeface="Source Code Pro"/>
              </a:rPr>
              <a:t>mock</a:t>
            </a:r>
            <a:r>
              <a:rPr lang="de-DE" sz="1600" dirty="0" smtClean="0">
                <a:latin typeface="Source Code Pro"/>
                <a:cs typeface="Source Code Pro"/>
              </a:rPr>
              <a:t>).</a:t>
            </a:r>
            <a:r>
              <a:rPr lang="de-DE" sz="1600" dirty="0" err="1" smtClean="0">
                <a:latin typeface="Source Code Pro"/>
                <a:cs typeface="Source Code Pro"/>
              </a:rPr>
              <a:t>helpDoTheWork</a:t>
            </a:r>
            <a:r>
              <a:rPr lang="de-DE" sz="1600" dirty="0" smtClean="0">
                <a:latin typeface="Source Code Pro"/>
                <a:cs typeface="Source Code Pro"/>
              </a:rPr>
              <a:t>();</a:t>
            </a:r>
            <a:endParaRPr lang="de-DE" sz="1600" dirty="0">
              <a:latin typeface="Source Code Pro"/>
              <a:cs typeface="Source Code Pro"/>
            </a:endParaRPr>
          </a:p>
          <a:p>
            <a:r>
              <a:rPr lang="de-DE" sz="1600" dirty="0" smtClean="0">
                <a:latin typeface="Source Code Pro"/>
                <a:cs typeface="Source Code Pro"/>
              </a:rPr>
              <a:t>}</a:t>
            </a:r>
            <a:endParaRPr lang="de-DE" sz="1600" dirty="0">
              <a:latin typeface="Source Code Pro"/>
              <a:cs typeface="Source Code Pro"/>
            </a:endParaRPr>
          </a:p>
          <a:p>
            <a:endParaRPr lang="de-DE" sz="1600" dirty="0">
              <a:latin typeface="Source Code Pro"/>
              <a:cs typeface="Source Code Pro"/>
            </a:endParaRPr>
          </a:p>
          <a:p>
            <a:endParaRPr lang="de-DE" sz="1600" dirty="0">
              <a:latin typeface="Source Code Pro"/>
              <a:cs typeface="Source Code Pro"/>
            </a:endParaRPr>
          </a:p>
        </p:txBody>
      </p:sp>
      <p:pic>
        <p:nvPicPr>
          <p:cNvPr id="6" name="Picture 5" descr="C:\Users\Robin\Documents\GitHub\chado presentation\weitere teebilder\dried-774823_128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97624" y="-452586"/>
            <a:ext cx="2110880" cy="21108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01616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 descr="C:\Users\Robin\Documents\GitHub\chado presentation\weitere teebilder\flowers-774816_128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1592460"/>
            <a:ext cx="2119164" cy="2119164"/>
          </a:xfrm>
          <a:prstGeom prst="rect">
            <a:avLst/>
          </a:prstGeom>
          <a:noFill/>
        </p:spPr>
      </p:pic>
      <p:pic>
        <p:nvPicPr>
          <p:cNvPr id="12" name="Picture 4" descr="C:\Users\Robin\Documents\GitHub\chado presentation\weitere teebilder\dried-flower-782768_128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1592460"/>
            <a:ext cx="2051720" cy="2051720"/>
          </a:xfrm>
          <a:prstGeom prst="rect">
            <a:avLst/>
          </a:prstGeom>
          <a:noFill/>
        </p:spPr>
      </p:pic>
      <p:pic>
        <p:nvPicPr>
          <p:cNvPr id="13" name="Picture 5" descr="C:\Users\Robin\Documents\GitHub\chado presentation\weitere teebilder\dried-774823_1280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32240" y="1592460"/>
            <a:ext cx="2110880" cy="2110880"/>
          </a:xfrm>
          <a:prstGeom prst="rect">
            <a:avLst/>
          </a:prstGeom>
          <a:noFill/>
        </p:spPr>
      </p:pic>
      <p:pic>
        <p:nvPicPr>
          <p:cNvPr id="14" name="Picture 6" descr="C:\Users\Robin\Documents\GitHub\chado presentation\weitere teebilder\bilberry-774826_1280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7504" y="1592460"/>
            <a:ext cx="2131418" cy="2131418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 Test Doubles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stub</a:t>
            </a:r>
            <a:r>
              <a:rPr lang="de-DE" dirty="0" smtClean="0"/>
              <a:t>, </a:t>
            </a:r>
            <a:r>
              <a:rPr lang="de-DE" dirty="0" err="1" smtClean="0"/>
              <a:t>fake</a:t>
            </a:r>
            <a:r>
              <a:rPr lang="de-DE" dirty="0" smtClean="0"/>
              <a:t>, </a:t>
            </a:r>
            <a:r>
              <a:rPr lang="de-DE" dirty="0" err="1" smtClean="0"/>
              <a:t>spy</a:t>
            </a:r>
            <a:r>
              <a:rPr lang="de-DE" dirty="0" smtClean="0"/>
              <a:t>, </a:t>
            </a:r>
            <a:r>
              <a:rPr lang="de-DE" dirty="0" err="1" smtClean="0"/>
              <a:t>mock</a:t>
            </a:r>
            <a:endParaRPr lang="de-DE" dirty="0" smtClean="0"/>
          </a:p>
        </p:txBody>
      </p:sp>
      <p:sp>
        <p:nvSpPr>
          <p:cNvPr id="6" name="Abgerundetes Rechteck 5"/>
          <p:cNvSpPr/>
          <p:nvPr/>
        </p:nvSpPr>
        <p:spPr>
          <a:xfrm rot="20878690">
            <a:off x="1771777" y="3110495"/>
            <a:ext cx="7056784" cy="113412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dirty="0" err="1" smtClean="0"/>
              <a:t>How</a:t>
            </a:r>
            <a:r>
              <a:rPr lang="de-DE" sz="4000" dirty="0" smtClean="0"/>
              <a:t> do </a:t>
            </a:r>
            <a:r>
              <a:rPr lang="de-DE" sz="4000" dirty="0" err="1" smtClean="0"/>
              <a:t>you</a:t>
            </a:r>
            <a:r>
              <a:rPr lang="de-DE" sz="4000" dirty="0" smtClean="0"/>
              <a:t> </a:t>
            </a:r>
            <a:r>
              <a:rPr lang="de-DE" sz="4000" dirty="0" err="1" smtClean="0"/>
              <a:t>use</a:t>
            </a:r>
            <a:r>
              <a:rPr lang="de-DE" sz="4000" dirty="0" smtClean="0"/>
              <a:t> </a:t>
            </a:r>
            <a:r>
              <a:rPr lang="de-DE" sz="4000" dirty="0" err="1" smtClean="0"/>
              <a:t>test</a:t>
            </a:r>
            <a:r>
              <a:rPr lang="de-DE" sz="4000" dirty="0" smtClean="0"/>
              <a:t> </a:t>
            </a:r>
            <a:r>
              <a:rPr lang="de-DE" sz="4000" dirty="0" err="1" smtClean="0"/>
              <a:t>doubles</a:t>
            </a:r>
            <a:r>
              <a:rPr lang="de-DE" sz="4000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xmlns="" val="341076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 </a:t>
            </a:r>
            <a:r>
              <a:rPr lang="de-DE" dirty="0" err="1" smtClean="0"/>
              <a:t>Useless</a:t>
            </a:r>
            <a:r>
              <a:rPr lang="de-DE" dirty="0" smtClean="0"/>
              <a:t> Test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95536" y="1419622"/>
            <a:ext cx="835292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latin typeface="Source Code Pro"/>
                <a:cs typeface="Source Code Pro"/>
              </a:rPr>
              <a:t>@</a:t>
            </a:r>
            <a:r>
              <a:rPr lang="de-DE" sz="1600" dirty="0">
                <a:latin typeface="Source Code Pro"/>
                <a:cs typeface="Source Code Pro"/>
              </a:rPr>
              <a:t>Test</a:t>
            </a:r>
          </a:p>
          <a:p>
            <a:r>
              <a:rPr lang="de-DE" sz="1600" b="1" dirty="0" err="1" smtClean="0">
                <a:solidFill>
                  <a:srgbClr val="660066"/>
                </a:solidFill>
                <a:latin typeface="Source Code Pro"/>
                <a:cs typeface="Source Code Pro"/>
              </a:rPr>
              <a:t>public</a:t>
            </a:r>
            <a:r>
              <a:rPr lang="de-DE" sz="1600" b="1" dirty="0" smtClean="0">
                <a:solidFill>
                  <a:srgbClr val="660066"/>
                </a:solidFill>
                <a:latin typeface="Source Code Pro"/>
                <a:cs typeface="Source Code Pro"/>
              </a:rPr>
              <a:t> </a:t>
            </a:r>
            <a:r>
              <a:rPr lang="de-DE" sz="1600" b="1" dirty="0" err="1">
                <a:solidFill>
                  <a:srgbClr val="660066"/>
                </a:solidFill>
                <a:latin typeface="Source Code Pro"/>
                <a:cs typeface="Source Code Pro"/>
              </a:rPr>
              <a:t>void</a:t>
            </a:r>
            <a:r>
              <a:rPr lang="de-DE" sz="1600" b="1" dirty="0">
                <a:solidFill>
                  <a:srgbClr val="660066"/>
                </a:solidFill>
                <a:latin typeface="Source Code Pro"/>
                <a:cs typeface="Source Code Pro"/>
              </a:rPr>
              <a:t> </a:t>
            </a:r>
            <a:r>
              <a:rPr lang="de-DE" sz="1600" dirty="0" err="1" smtClean="0">
                <a:latin typeface="Source Code Pro"/>
                <a:cs typeface="Source Code Pro"/>
              </a:rPr>
              <a:t>testTheMock</a:t>
            </a:r>
            <a:r>
              <a:rPr lang="de-DE" sz="1600" dirty="0" smtClean="0">
                <a:latin typeface="Source Code Pro"/>
                <a:cs typeface="Source Code Pro"/>
              </a:rPr>
              <a:t>(</a:t>
            </a:r>
            <a:r>
              <a:rPr lang="de-DE" sz="1600" dirty="0">
                <a:latin typeface="Source Code Pro"/>
                <a:cs typeface="Source Code Pro"/>
              </a:rPr>
              <a:t>) {</a:t>
            </a:r>
          </a:p>
          <a:p>
            <a:endParaRPr lang="de-DE" sz="1600" dirty="0" smtClean="0">
              <a:latin typeface="Source Code Pro"/>
              <a:cs typeface="Source Code Pro"/>
            </a:endParaRPr>
          </a:p>
          <a:p>
            <a:r>
              <a:rPr lang="de-DE" sz="1600" dirty="0" smtClean="0">
                <a:latin typeface="Source Code Pro"/>
                <a:cs typeface="Source Code Pro"/>
              </a:rPr>
              <a:t>   </a:t>
            </a:r>
            <a:r>
              <a:rPr lang="de-DE" sz="1600" dirty="0" err="1" smtClean="0">
                <a:latin typeface="Source Code Pro"/>
                <a:cs typeface="Source Code Pro"/>
              </a:rPr>
              <a:t>KlassB</a:t>
            </a:r>
            <a:r>
              <a:rPr lang="de-DE" sz="1600" dirty="0" smtClean="0">
                <a:latin typeface="Source Code Pro"/>
                <a:cs typeface="Source Code Pro"/>
              </a:rPr>
              <a:t> </a:t>
            </a:r>
            <a:r>
              <a:rPr lang="de-DE" sz="1600" dirty="0" err="1" smtClean="0">
                <a:solidFill>
                  <a:srgbClr val="948A54"/>
                </a:solidFill>
                <a:latin typeface="Source Code Pro"/>
                <a:cs typeface="Source Code Pro"/>
              </a:rPr>
              <a:t>klassB</a:t>
            </a:r>
            <a:r>
              <a:rPr lang="de-DE" sz="1600" dirty="0" smtClean="0">
                <a:latin typeface="Source Code Pro"/>
                <a:cs typeface="Source Code Pro"/>
              </a:rPr>
              <a:t> </a:t>
            </a:r>
            <a:r>
              <a:rPr lang="de-DE" sz="1600" dirty="0">
                <a:latin typeface="Source Code Pro"/>
                <a:cs typeface="Source Code Pro"/>
              </a:rPr>
              <a:t>= </a:t>
            </a:r>
            <a:r>
              <a:rPr lang="de-DE" sz="1600" dirty="0" err="1">
                <a:latin typeface="Source Code Pro"/>
                <a:cs typeface="Source Code Pro"/>
              </a:rPr>
              <a:t>Mockito.</a:t>
            </a:r>
            <a:r>
              <a:rPr lang="de-DE" sz="1600" i="1" dirty="0" err="1">
                <a:latin typeface="Source Code Pro"/>
                <a:cs typeface="Source Code Pro"/>
              </a:rPr>
              <a:t>mock</a:t>
            </a:r>
            <a:r>
              <a:rPr lang="de-DE" sz="1600" dirty="0">
                <a:latin typeface="Source Code Pro"/>
                <a:cs typeface="Source Code Pro"/>
              </a:rPr>
              <a:t>(</a:t>
            </a:r>
            <a:r>
              <a:rPr lang="de-DE" sz="1600" dirty="0" err="1">
                <a:latin typeface="Source Code Pro"/>
                <a:cs typeface="Source Code Pro"/>
              </a:rPr>
              <a:t>KlassB.</a:t>
            </a:r>
            <a:r>
              <a:rPr lang="de-DE" sz="1600" b="1" dirty="0" err="1">
                <a:solidFill>
                  <a:srgbClr val="660066"/>
                </a:solidFill>
                <a:latin typeface="Source Code Pro"/>
                <a:cs typeface="Source Code Pro"/>
              </a:rPr>
              <a:t>class</a:t>
            </a:r>
            <a:r>
              <a:rPr lang="de-DE" sz="1600" dirty="0">
                <a:latin typeface="Source Code Pro"/>
                <a:cs typeface="Source Code Pro"/>
              </a:rPr>
              <a:t>)</a:t>
            </a:r>
            <a:r>
              <a:rPr lang="de-DE" sz="1600" dirty="0" smtClean="0">
                <a:latin typeface="Source Code Pro"/>
                <a:cs typeface="Source Code Pro"/>
              </a:rPr>
              <a:t>;</a:t>
            </a:r>
          </a:p>
          <a:p>
            <a:endParaRPr lang="de-DE" sz="1600" dirty="0" smtClean="0">
              <a:latin typeface="Source Code Pro"/>
              <a:cs typeface="Source Code Pro"/>
            </a:endParaRPr>
          </a:p>
          <a:p>
            <a:r>
              <a:rPr lang="de-DE" sz="1600" dirty="0" smtClean="0">
                <a:solidFill>
                  <a:srgbClr val="948A54"/>
                </a:solidFill>
                <a:latin typeface="Source Code Pro"/>
                <a:cs typeface="Source Code Pro"/>
              </a:rPr>
              <a:t>   // </a:t>
            </a:r>
            <a:r>
              <a:rPr lang="de-DE" sz="1600" dirty="0" err="1" smtClean="0">
                <a:solidFill>
                  <a:srgbClr val="948A54"/>
                </a:solidFill>
                <a:latin typeface="Source Code Pro"/>
                <a:cs typeface="Source Code Pro"/>
              </a:rPr>
              <a:t>bla</a:t>
            </a:r>
            <a:r>
              <a:rPr lang="de-DE" sz="1600" dirty="0" smtClean="0">
                <a:solidFill>
                  <a:srgbClr val="948A54"/>
                </a:solidFill>
                <a:latin typeface="Source Code Pro"/>
                <a:cs typeface="Source Code Pro"/>
              </a:rPr>
              <a:t> </a:t>
            </a:r>
            <a:r>
              <a:rPr lang="de-DE" sz="1600" dirty="0" err="1" smtClean="0">
                <a:solidFill>
                  <a:srgbClr val="948A54"/>
                </a:solidFill>
                <a:latin typeface="Source Code Pro"/>
                <a:cs typeface="Source Code Pro"/>
              </a:rPr>
              <a:t>bla</a:t>
            </a:r>
            <a:r>
              <a:rPr lang="de-DE" sz="1600" dirty="0" smtClean="0">
                <a:solidFill>
                  <a:srgbClr val="948A54"/>
                </a:solidFill>
                <a:latin typeface="Source Code Pro"/>
                <a:cs typeface="Source Code Pro"/>
              </a:rPr>
              <a:t> </a:t>
            </a:r>
            <a:r>
              <a:rPr lang="de-DE" sz="1600" dirty="0" err="1" smtClean="0">
                <a:solidFill>
                  <a:srgbClr val="948A54"/>
                </a:solidFill>
                <a:latin typeface="Source Code Pro"/>
                <a:cs typeface="Source Code Pro"/>
              </a:rPr>
              <a:t>bla</a:t>
            </a:r>
            <a:endParaRPr lang="de-DE" sz="1600" dirty="0" smtClean="0">
              <a:latin typeface="Source Code Pro"/>
              <a:cs typeface="Source Code Pro"/>
            </a:endParaRPr>
          </a:p>
          <a:p>
            <a:r>
              <a:rPr lang="de-DE" sz="1600" dirty="0">
                <a:solidFill>
                  <a:srgbClr val="948A54"/>
                </a:solidFill>
                <a:latin typeface="Source Code Pro"/>
                <a:cs typeface="Source Code Pro"/>
              </a:rPr>
              <a:t> </a:t>
            </a:r>
            <a:r>
              <a:rPr lang="de-DE" sz="1600" dirty="0" smtClean="0">
                <a:solidFill>
                  <a:srgbClr val="948A54"/>
                </a:solidFill>
                <a:latin typeface="Source Code Pro"/>
                <a:cs typeface="Source Code Pro"/>
              </a:rPr>
              <a:t>  /</a:t>
            </a:r>
            <a:r>
              <a:rPr lang="de-DE" sz="1600" dirty="0">
                <a:solidFill>
                  <a:srgbClr val="948A54"/>
                </a:solidFill>
                <a:latin typeface="Source Code Pro"/>
                <a:cs typeface="Source Code Pro"/>
              </a:rPr>
              <a:t>/ </a:t>
            </a:r>
            <a:r>
              <a:rPr lang="de-DE" sz="1600" dirty="0" err="1">
                <a:solidFill>
                  <a:srgbClr val="948A54"/>
                </a:solidFill>
                <a:latin typeface="Source Code Pro"/>
                <a:cs typeface="Source Code Pro"/>
              </a:rPr>
              <a:t>bla</a:t>
            </a:r>
            <a:r>
              <a:rPr lang="de-DE" sz="1600" dirty="0">
                <a:solidFill>
                  <a:srgbClr val="948A54"/>
                </a:solidFill>
                <a:latin typeface="Source Code Pro"/>
                <a:cs typeface="Source Code Pro"/>
              </a:rPr>
              <a:t> </a:t>
            </a:r>
            <a:r>
              <a:rPr lang="de-DE" sz="1600" dirty="0" err="1">
                <a:solidFill>
                  <a:srgbClr val="948A54"/>
                </a:solidFill>
                <a:latin typeface="Source Code Pro"/>
                <a:cs typeface="Source Code Pro"/>
              </a:rPr>
              <a:t>bla</a:t>
            </a:r>
            <a:r>
              <a:rPr lang="de-DE" sz="1600" dirty="0">
                <a:solidFill>
                  <a:srgbClr val="948A54"/>
                </a:solidFill>
                <a:latin typeface="Source Code Pro"/>
                <a:cs typeface="Source Code Pro"/>
              </a:rPr>
              <a:t> </a:t>
            </a:r>
            <a:r>
              <a:rPr lang="de-DE" sz="1600" dirty="0" err="1" smtClean="0">
                <a:solidFill>
                  <a:srgbClr val="948A54"/>
                </a:solidFill>
                <a:latin typeface="Source Code Pro"/>
                <a:cs typeface="Source Code Pro"/>
              </a:rPr>
              <a:t>bla</a:t>
            </a:r>
            <a:r>
              <a:rPr lang="de-DE" sz="1600" dirty="0">
                <a:solidFill>
                  <a:srgbClr val="948A54"/>
                </a:solidFill>
                <a:latin typeface="Source Code Pro"/>
                <a:cs typeface="Source Code Pro"/>
              </a:rPr>
              <a:t> </a:t>
            </a:r>
            <a:endParaRPr lang="de-DE" sz="1600" dirty="0" smtClean="0">
              <a:solidFill>
                <a:srgbClr val="948A54"/>
              </a:solidFill>
              <a:latin typeface="Source Code Pro"/>
              <a:cs typeface="Source Code Pro"/>
            </a:endParaRPr>
          </a:p>
          <a:p>
            <a:r>
              <a:rPr lang="de-DE" sz="1600" dirty="0">
                <a:solidFill>
                  <a:srgbClr val="948A54"/>
                </a:solidFill>
                <a:latin typeface="Source Code Pro"/>
                <a:cs typeface="Source Code Pro"/>
              </a:rPr>
              <a:t> </a:t>
            </a:r>
            <a:r>
              <a:rPr lang="de-DE" sz="1600" dirty="0" smtClean="0">
                <a:solidFill>
                  <a:srgbClr val="948A54"/>
                </a:solidFill>
                <a:latin typeface="Source Code Pro"/>
                <a:cs typeface="Source Code Pro"/>
              </a:rPr>
              <a:t>  /</a:t>
            </a:r>
            <a:r>
              <a:rPr lang="de-DE" sz="1600" dirty="0">
                <a:solidFill>
                  <a:srgbClr val="948A54"/>
                </a:solidFill>
                <a:latin typeface="Source Code Pro"/>
                <a:cs typeface="Source Code Pro"/>
              </a:rPr>
              <a:t>/ </a:t>
            </a:r>
            <a:r>
              <a:rPr lang="de-DE" sz="1600" dirty="0" err="1">
                <a:solidFill>
                  <a:srgbClr val="948A54"/>
                </a:solidFill>
                <a:latin typeface="Source Code Pro"/>
                <a:cs typeface="Source Code Pro"/>
              </a:rPr>
              <a:t>bla</a:t>
            </a:r>
            <a:r>
              <a:rPr lang="de-DE" sz="1600" dirty="0">
                <a:solidFill>
                  <a:srgbClr val="948A54"/>
                </a:solidFill>
                <a:latin typeface="Source Code Pro"/>
                <a:cs typeface="Source Code Pro"/>
              </a:rPr>
              <a:t> </a:t>
            </a:r>
            <a:r>
              <a:rPr lang="de-DE" sz="1600" dirty="0" err="1">
                <a:solidFill>
                  <a:srgbClr val="948A54"/>
                </a:solidFill>
                <a:latin typeface="Source Code Pro"/>
                <a:cs typeface="Source Code Pro"/>
              </a:rPr>
              <a:t>bla</a:t>
            </a:r>
            <a:r>
              <a:rPr lang="de-DE" sz="1600" dirty="0">
                <a:solidFill>
                  <a:srgbClr val="948A54"/>
                </a:solidFill>
                <a:latin typeface="Source Code Pro"/>
                <a:cs typeface="Source Code Pro"/>
              </a:rPr>
              <a:t> </a:t>
            </a:r>
            <a:r>
              <a:rPr lang="de-DE" sz="1600" dirty="0" err="1" smtClean="0">
                <a:solidFill>
                  <a:srgbClr val="948A54"/>
                </a:solidFill>
                <a:latin typeface="Source Code Pro"/>
                <a:cs typeface="Source Code Pro"/>
              </a:rPr>
              <a:t>bla</a:t>
            </a:r>
            <a:r>
              <a:rPr lang="de-DE" sz="1600" dirty="0">
                <a:solidFill>
                  <a:srgbClr val="948A54"/>
                </a:solidFill>
                <a:latin typeface="Source Code Pro"/>
                <a:cs typeface="Source Code Pro"/>
              </a:rPr>
              <a:t> </a:t>
            </a:r>
            <a:endParaRPr lang="de-DE" sz="1600" dirty="0" smtClean="0">
              <a:solidFill>
                <a:srgbClr val="948A54"/>
              </a:solidFill>
              <a:latin typeface="Source Code Pro"/>
              <a:cs typeface="Source Code Pro"/>
            </a:endParaRPr>
          </a:p>
          <a:p>
            <a:r>
              <a:rPr lang="de-DE" sz="1600" dirty="0">
                <a:solidFill>
                  <a:srgbClr val="948A54"/>
                </a:solidFill>
                <a:latin typeface="Source Code Pro"/>
                <a:cs typeface="Source Code Pro"/>
              </a:rPr>
              <a:t> </a:t>
            </a:r>
            <a:r>
              <a:rPr lang="de-DE" sz="1600" dirty="0" smtClean="0">
                <a:solidFill>
                  <a:srgbClr val="948A54"/>
                </a:solidFill>
                <a:latin typeface="Source Code Pro"/>
                <a:cs typeface="Source Code Pro"/>
              </a:rPr>
              <a:t>  </a:t>
            </a:r>
            <a:r>
              <a:rPr lang="de-DE" sz="1600" dirty="0" smtClean="0">
                <a:latin typeface="Source Code Pro"/>
                <a:cs typeface="Source Code Pro"/>
              </a:rPr>
              <a:t> </a:t>
            </a:r>
          </a:p>
          <a:p>
            <a:r>
              <a:rPr lang="de-DE" sz="1600" dirty="0">
                <a:latin typeface="Source Code Pro"/>
                <a:cs typeface="Source Code Pro"/>
              </a:rPr>
              <a:t> </a:t>
            </a:r>
            <a:r>
              <a:rPr lang="de-DE" sz="1600" dirty="0" smtClean="0">
                <a:latin typeface="Source Code Pro"/>
                <a:cs typeface="Source Code Pro"/>
              </a:rPr>
              <a:t>  </a:t>
            </a:r>
            <a:r>
              <a:rPr lang="de-DE" sz="1600" dirty="0" err="1" smtClean="0">
                <a:latin typeface="Source Code Pro"/>
                <a:cs typeface="Source Code Pro"/>
              </a:rPr>
              <a:t>assertThat</a:t>
            </a:r>
            <a:r>
              <a:rPr lang="de-DE" sz="1600" dirty="0" smtClean="0">
                <a:latin typeface="Source Code Pro"/>
                <a:cs typeface="Source Code Pro"/>
              </a:rPr>
              <a:t>(</a:t>
            </a:r>
            <a:r>
              <a:rPr lang="de-DE" sz="1600" dirty="0" err="1" smtClean="0">
                <a:solidFill>
                  <a:srgbClr val="948A54"/>
                </a:solidFill>
                <a:latin typeface="Source Code Pro"/>
                <a:cs typeface="Source Code Pro"/>
              </a:rPr>
              <a:t>klassB</a:t>
            </a:r>
            <a:r>
              <a:rPr lang="de-DE" sz="1600" dirty="0" err="1" smtClean="0">
                <a:latin typeface="Source Code Pro"/>
                <a:cs typeface="Source Code Pro"/>
              </a:rPr>
              <a:t>.helpDoTheWork</a:t>
            </a:r>
            <a:r>
              <a:rPr lang="de-DE" sz="1600" dirty="0" smtClean="0">
                <a:latin typeface="Source Code Pro"/>
                <a:cs typeface="Source Code Pro"/>
              </a:rPr>
              <a:t>(), </a:t>
            </a:r>
            <a:r>
              <a:rPr lang="de-DE" sz="1600" i="1" dirty="0" err="1" smtClean="0">
                <a:latin typeface="Source Code Pro"/>
                <a:cs typeface="Source Code Pro"/>
              </a:rPr>
              <a:t>is</a:t>
            </a:r>
            <a:r>
              <a:rPr lang="de-DE" sz="1600" i="1" dirty="0" smtClean="0">
                <a:latin typeface="Source Code Pro"/>
                <a:cs typeface="Source Code Pro"/>
              </a:rPr>
              <a:t>(0))</a:t>
            </a:r>
            <a:r>
              <a:rPr lang="de-DE" sz="1600" dirty="0" smtClean="0">
                <a:latin typeface="Source Code Pro"/>
                <a:cs typeface="Source Code Pro"/>
              </a:rPr>
              <a:t>;</a:t>
            </a:r>
            <a:endParaRPr lang="de-DE" sz="1600" dirty="0">
              <a:latin typeface="Source Code Pro"/>
              <a:cs typeface="Source Code Pro"/>
            </a:endParaRPr>
          </a:p>
          <a:p>
            <a:r>
              <a:rPr lang="de-DE" sz="1600" dirty="0" smtClean="0">
                <a:latin typeface="Source Code Pro"/>
                <a:cs typeface="Source Code Pro"/>
              </a:rPr>
              <a:t>}</a:t>
            </a:r>
            <a:endParaRPr lang="de-DE" sz="1600" dirty="0">
              <a:latin typeface="Source Code Pro"/>
              <a:cs typeface="Source Code Pro"/>
            </a:endParaRPr>
          </a:p>
          <a:p>
            <a:endParaRPr lang="de-DE" sz="1600" dirty="0">
              <a:latin typeface="Source Code Pro"/>
              <a:cs typeface="Source Code Pro"/>
            </a:endParaRPr>
          </a:p>
          <a:p>
            <a:endParaRPr lang="de-DE" sz="1600" dirty="0">
              <a:latin typeface="Source Code Pro"/>
              <a:cs typeface="Source Code Pro"/>
            </a:endParaRPr>
          </a:p>
        </p:txBody>
      </p:sp>
      <p:pic>
        <p:nvPicPr>
          <p:cNvPr id="2050" name="Picture 2" descr="C:\Users\Robin\Documents\GitHub\chado presentation\weitere teebilder\tableware-832035_64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10157" y="1923678"/>
            <a:ext cx="4033844" cy="30758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43337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 Doubles</a:t>
            </a:r>
            <a:endParaRPr lang="de-DE" dirty="0"/>
          </a:p>
        </p:txBody>
      </p:sp>
      <p:sp>
        <p:nvSpPr>
          <p:cNvPr id="18" name="Abgerundetes Rechteck 17"/>
          <p:cNvSpPr/>
          <p:nvPr/>
        </p:nvSpPr>
        <p:spPr>
          <a:xfrm>
            <a:off x="6660232" y="2571750"/>
            <a:ext cx="144016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/>
              <a:t>mocked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chef</a:t>
            </a:r>
            <a:endParaRPr lang="de-DE" sz="1600" dirty="0"/>
          </a:p>
        </p:txBody>
      </p:sp>
      <p:grpSp>
        <p:nvGrpSpPr>
          <p:cNvPr id="3" name="Gruppieren 72"/>
          <p:cNvGrpSpPr/>
          <p:nvPr/>
        </p:nvGrpSpPr>
        <p:grpSpPr>
          <a:xfrm>
            <a:off x="6084169" y="2355726"/>
            <a:ext cx="370327" cy="864096"/>
            <a:chOff x="5652120" y="2708920"/>
            <a:chExt cx="648072" cy="2016224"/>
          </a:xfrm>
        </p:grpSpPr>
        <p:grpSp>
          <p:nvGrpSpPr>
            <p:cNvPr id="4" name="Gruppieren 54"/>
            <p:cNvGrpSpPr/>
            <p:nvPr/>
          </p:nvGrpSpPr>
          <p:grpSpPr>
            <a:xfrm>
              <a:off x="5652120" y="2708920"/>
              <a:ext cx="648072" cy="2016224"/>
              <a:chOff x="6444208" y="2204864"/>
              <a:chExt cx="648072" cy="2016224"/>
            </a:xfrm>
          </p:grpSpPr>
          <p:grpSp>
            <p:nvGrpSpPr>
              <p:cNvPr id="5" name="Gruppieren 38"/>
              <p:cNvGrpSpPr/>
              <p:nvPr/>
            </p:nvGrpSpPr>
            <p:grpSpPr>
              <a:xfrm>
                <a:off x="6444208" y="2492896"/>
                <a:ext cx="648072" cy="1728192"/>
                <a:chOff x="1331640" y="2132856"/>
                <a:chExt cx="648072" cy="1728192"/>
              </a:xfrm>
            </p:grpSpPr>
            <p:sp>
              <p:nvSpPr>
                <p:cNvPr id="64" name="Ellipse 63"/>
                <p:cNvSpPr/>
                <p:nvPr/>
              </p:nvSpPr>
              <p:spPr>
                <a:xfrm>
                  <a:off x="1403648" y="2132856"/>
                  <a:ext cx="504056" cy="50405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5" name="Ellipse 64"/>
                <p:cNvSpPr/>
                <p:nvPr/>
              </p:nvSpPr>
              <p:spPr>
                <a:xfrm>
                  <a:off x="1475656" y="2636912"/>
                  <a:ext cx="360040" cy="115212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6" name="Ellipse 65"/>
                <p:cNvSpPr/>
                <p:nvPr/>
              </p:nvSpPr>
              <p:spPr>
                <a:xfrm>
                  <a:off x="1691680" y="3717032"/>
                  <a:ext cx="288032" cy="14401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7" name="Ellipse 66"/>
                <p:cNvSpPr/>
                <p:nvPr/>
              </p:nvSpPr>
              <p:spPr>
                <a:xfrm>
                  <a:off x="1331640" y="3717032"/>
                  <a:ext cx="288032" cy="14401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8" name="Ellipse 67"/>
                <p:cNvSpPr/>
                <p:nvPr/>
              </p:nvSpPr>
              <p:spPr>
                <a:xfrm rot="3788642">
                  <a:off x="1657635" y="2986035"/>
                  <a:ext cx="504056" cy="7200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9" name="Ellipse 68"/>
                <p:cNvSpPr/>
                <p:nvPr/>
              </p:nvSpPr>
              <p:spPr>
                <a:xfrm rot="6973694">
                  <a:off x="1159911" y="2986035"/>
                  <a:ext cx="504056" cy="7200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63" name="Flussdiagramm: Magnetplattenspeicher 62"/>
              <p:cNvSpPr/>
              <p:nvPr/>
            </p:nvSpPr>
            <p:spPr>
              <a:xfrm>
                <a:off x="6588224" y="2204864"/>
                <a:ext cx="360040" cy="432048"/>
              </a:xfrm>
              <a:prstGeom prst="flowChartMagneticDisk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61" name="Rechteck 60"/>
            <p:cNvSpPr/>
            <p:nvPr/>
          </p:nvSpPr>
          <p:spPr>
            <a:xfrm>
              <a:off x="5796136" y="3933056"/>
              <a:ext cx="360040" cy="576064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" name="Gruppieren 55"/>
          <p:cNvGrpSpPr/>
          <p:nvPr/>
        </p:nvGrpSpPr>
        <p:grpSpPr>
          <a:xfrm flipH="1">
            <a:off x="2411760" y="2463738"/>
            <a:ext cx="378042" cy="756084"/>
            <a:chOff x="3923928" y="2492896"/>
            <a:chExt cx="648072" cy="1728192"/>
          </a:xfrm>
        </p:grpSpPr>
        <p:grpSp>
          <p:nvGrpSpPr>
            <p:cNvPr id="7" name="Gruppieren 29"/>
            <p:cNvGrpSpPr/>
            <p:nvPr/>
          </p:nvGrpSpPr>
          <p:grpSpPr>
            <a:xfrm>
              <a:off x="3923928" y="2492896"/>
              <a:ext cx="648072" cy="1728192"/>
              <a:chOff x="1331640" y="2132856"/>
              <a:chExt cx="648072" cy="1728192"/>
            </a:xfrm>
          </p:grpSpPr>
          <p:sp>
            <p:nvSpPr>
              <p:cNvPr id="105" name="Ellipse 104"/>
              <p:cNvSpPr/>
              <p:nvPr/>
            </p:nvSpPr>
            <p:spPr>
              <a:xfrm>
                <a:off x="1403648" y="2132856"/>
                <a:ext cx="504056" cy="5040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6" name="Ellipse 105"/>
              <p:cNvSpPr/>
              <p:nvPr/>
            </p:nvSpPr>
            <p:spPr>
              <a:xfrm>
                <a:off x="1475656" y="2636912"/>
                <a:ext cx="360040" cy="115212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7" name="Ellipse 106"/>
              <p:cNvSpPr/>
              <p:nvPr/>
            </p:nvSpPr>
            <p:spPr>
              <a:xfrm>
                <a:off x="1691680" y="3717032"/>
                <a:ext cx="288032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8" name="Ellipse 107"/>
              <p:cNvSpPr/>
              <p:nvPr/>
            </p:nvSpPr>
            <p:spPr>
              <a:xfrm>
                <a:off x="1331640" y="3717032"/>
                <a:ext cx="288032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9" name="Ellipse 108"/>
              <p:cNvSpPr/>
              <p:nvPr/>
            </p:nvSpPr>
            <p:spPr>
              <a:xfrm rot="3788642">
                <a:off x="1657635" y="2986035"/>
                <a:ext cx="504056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0" name="Ellipse 109"/>
              <p:cNvSpPr/>
              <p:nvPr/>
            </p:nvSpPr>
            <p:spPr>
              <a:xfrm rot="6973694">
                <a:off x="1159911" y="2986035"/>
                <a:ext cx="504056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8" name="Gruppieren 49"/>
            <p:cNvGrpSpPr/>
            <p:nvPr/>
          </p:nvGrpSpPr>
          <p:grpSpPr>
            <a:xfrm rot="5400000" flipV="1">
              <a:off x="4199027" y="2958141"/>
              <a:ext cx="100896" cy="247506"/>
              <a:chOff x="4475512" y="2789553"/>
              <a:chExt cx="73564" cy="144017"/>
            </a:xfrm>
          </p:grpSpPr>
          <p:sp>
            <p:nvSpPr>
              <p:cNvPr id="103" name="Herz 102"/>
              <p:cNvSpPr/>
              <p:nvPr/>
            </p:nvSpPr>
            <p:spPr>
              <a:xfrm rot="5400000">
                <a:off x="4454999" y="2839493"/>
                <a:ext cx="144016" cy="44138"/>
              </a:xfrm>
              <a:prstGeom prst="heart">
                <a:avLst/>
              </a:prstGeom>
              <a:ln w="31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4" name="Herz 103"/>
              <p:cNvSpPr/>
              <p:nvPr/>
            </p:nvSpPr>
            <p:spPr>
              <a:xfrm rot="16200000">
                <a:off x="4425573" y="2839492"/>
                <a:ext cx="144016" cy="44138"/>
              </a:xfrm>
              <a:prstGeom prst="heart">
                <a:avLst/>
              </a:prstGeom>
              <a:ln w="31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98" name="Ellipse 97"/>
          <p:cNvSpPr/>
          <p:nvPr/>
        </p:nvSpPr>
        <p:spPr>
          <a:xfrm flipH="1">
            <a:off x="2580463" y="2776461"/>
            <a:ext cx="42005" cy="3150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Ellipse 98"/>
          <p:cNvSpPr/>
          <p:nvPr/>
        </p:nvSpPr>
        <p:spPr>
          <a:xfrm flipH="1">
            <a:off x="2580463" y="2839467"/>
            <a:ext cx="42005" cy="3150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Ellipse 99"/>
          <p:cNvSpPr/>
          <p:nvPr/>
        </p:nvSpPr>
        <p:spPr>
          <a:xfrm flipH="1">
            <a:off x="2580463" y="2902475"/>
            <a:ext cx="42005" cy="3150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Nach unten gekrümmter Pfeil 110"/>
          <p:cNvSpPr/>
          <p:nvPr/>
        </p:nvSpPr>
        <p:spPr>
          <a:xfrm>
            <a:off x="2915816" y="2301720"/>
            <a:ext cx="3096344" cy="32403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2" name="Nach unten gekrümmter Pfeil 111"/>
          <p:cNvSpPr/>
          <p:nvPr/>
        </p:nvSpPr>
        <p:spPr>
          <a:xfrm rot="10800000">
            <a:off x="2915816" y="3003798"/>
            <a:ext cx="3096344" cy="32403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40" name="Picture 32" descr="C:\Users\Robin\AppData\Local\Microsoft\Windows\INetCache\IE\SVGKL408\pizza-slice-15978-large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3057804"/>
            <a:ext cx="720080" cy="540060"/>
          </a:xfrm>
          <a:prstGeom prst="rect">
            <a:avLst/>
          </a:prstGeom>
          <a:noFill/>
        </p:spPr>
      </p:pic>
      <p:sp>
        <p:nvSpPr>
          <p:cNvPr id="49" name="Textfeld 48"/>
          <p:cNvSpPr txBox="1"/>
          <p:nvPr/>
        </p:nvSpPr>
        <p:spPr>
          <a:xfrm>
            <a:off x="3707905" y="2193709"/>
            <a:ext cx="1591852" cy="40862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„</a:t>
            </a:r>
            <a:r>
              <a:rPr lang="de-DE" dirty="0" err="1" smtClean="0"/>
              <a:t>menu</a:t>
            </a:r>
            <a:r>
              <a:rPr lang="de-DE" dirty="0" smtClean="0"/>
              <a:t> </a:t>
            </a:r>
            <a:r>
              <a:rPr lang="de-DE" dirty="0" err="1" smtClean="0"/>
              <a:t>no</a:t>
            </a:r>
            <a:r>
              <a:rPr lang="de-DE" dirty="0" smtClean="0"/>
              <a:t>. 42“</a:t>
            </a:r>
            <a:endParaRPr lang="de-DE" dirty="0"/>
          </a:p>
        </p:txBody>
      </p:sp>
      <p:sp>
        <p:nvSpPr>
          <p:cNvPr id="113" name="Textfeld 112"/>
          <p:cNvSpPr txBox="1"/>
          <p:nvPr/>
        </p:nvSpPr>
        <p:spPr>
          <a:xfrm>
            <a:off x="4860032" y="1167594"/>
            <a:ext cx="2981265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4000" dirty="0" err="1" smtClean="0"/>
              <a:t>assumption</a:t>
            </a:r>
            <a:r>
              <a:rPr lang="de-DE" sz="4000" dirty="0" smtClean="0"/>
              <a:t> 1</a:t>
            </a:r>
            <a:endParaRPr lang="de-DE" sz="4000" dirty="0"/>
          </a:p>
        </p:txBody>
      </p:sp>
      <p:cxnSp>
        <p:nvCxnSpPr>
          <p:cNvPr id="115" name="Gerade Verbindung 114"/>
          <p:cNvCxnSpPr>
            <a:stCxn id="113" idx="2"/>
            <a:endCxn id="49" idx="0"/>
          </p:cNvCxnSpPr>
          <p:nvPr/>
        </p:nvCxnSpPr>
        <p:spPr>
          <a:xfrm flipH="1">
            <a:off x="4503831" y="1875480"/>
            <a:ext cx="1846834" cy="3182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7" name="Textfeld 116"/>
          <p:cNvSpPr txBox="1"/>
          <p:nvPr/>
        </p:nvSpPr>
        <p:spPr>
          <a:xfrm>
            <a:off x="1691680" y="4191930"/>
            <a:ext cx="2981265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4000" dirty="0" err="1" smtClean="0"/>
              <a:t>assumption</a:t>
            </a:r>
            <a:r>
              <a:rPr lang="de-DE" sz="4000" dirty="0" smtClean="0"/>
              <a:t> 2</a:t>
            </a:r>
            <a:endParaRPr lang="de-DE" sz="4000" dirty="0"/>
          </a:p>
        </p:txBody>
      </p:sp>
      <p:cxnSp>
        <p:nvCxnSpPr>
          <p:cNvPr id="118" name="Gerade Verbindung 117"/>
          <p:cNvCxnSpPr>
            <a:stCxn id="117" idx="0"/>
          </p:cNvCxnSpPr>
          <p:nvPr/>
        </p:nvCxnSpPr>
        <p:spPr>
          <a:xfrm flipV="1">
            <a:off x="3182313" y="3597864"/>
            <a:ext cx="1029647" cy="594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4" name="Abgerundetes Rechteck 123"/>
          <p:cNvSpPr/>
          <p:nvPr/>
        </p:nvSpPr>
        <p:spPr>
          <a:xfrm>
            <a:off x="683568" y="2571750"/>
            <a:ext cx="144016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waiter</a:t>
            </a:r>
            <a:endParaRPr lang="de-DE" dirty="0"/>
          </a:p>
        </p:txBody>
      </p:sp>
      <p:sp>
        <p:nvSpPr>
          <p:cNvPr id="39" name="Abgerundetes Rechteck 38"/>
          <p:cNvSpPr/>
          <p:nvPr/>
        </p:nvSpPr>
        <p:spPr>
          <a:xfrm>
            <a:off x="755576" y="958714"/>
            <a:ext cx="1080120" cy="46090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test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 Doubles</a:t>
            </a:r>
            <a:endParaRPr lang="de-DE" dirty="0"/>
          </a:p>
        </p:txBody>
      </p:sp>
      <p:cxnSp>
        <p:nvCxnSpPr>
          <p:cNvPr id="12" name="Gerade Verbindung 11"/>
          <p:cNvCxnSpPr/>
          <p:nvPr/>
        </p:nvCxnSpPr>
        <p:spPr>
          <a:xfrm>
            <a:off x="4716016" y="1005576"/>
            <a:ext cx="0" cy="351039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Abgerundetes Rechteck 15"/>
          <p:cNvSpPr/>
          <p:nvPr/>
        </p:nvSpPr>
        <p:spPr>
          <a:xfrm>
            <a:off x="755576" y="958714"/>
            <a:ext cx="1080120" cy="46090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test</a:t>
            </a:r>
            <a:endParaRPr lang="de-DE" dirty="0"/>
          </a:p>
        </p:txBody>
      </p:sp>
      <p:sp>
        <p:nvSpPr>
          <p:cNvPr id="18" name="Abgerundetes Rechteck 17"/>
          <p:cNvSpPr/>
          <p:nvPr/>
        </p:nvSpPr>
        <p:spPr>
          <a:xfrm>
            <a:off x="6948264" y="1563638"/>
            <a:ext cx="1440160" cy="5220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mocked</a:t>
            </a:r>
            <a:endParaRPr lang="de-DE" dirty="0" smtClean="0"/>
          </a:p>
          <a:p>
            <a:pPr algn="ctr"/>
            <a:r>
              <a:rPr lang="de-DE" dirty="0" err="1" smtClean="0"/>
              <a:t>chef</a:t>
            </a:r>
            <a:endParaRPr lang="de-DE" dirty="0"/>
          </a:p>
        </p:txBody>
      </p:sp>
      <p:sp>
        <p:nvSpPr>
          <p:cNvPr id="52" name="Abgerundetes Rechteck 51"/>
          <p:cNvSpPr/>
          <p:nvPr/>
        </p:nvSpPr>
        <p:spPr>
          <a:xfrm>
            <a:off x="6948264" y="3435846"/>
            <a:ext cx="1440160" cy="540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real</a:t>
            </a:r>
          </a:p>
          <a:p>
            <a:pPr algn="ctr"/>
            <a:r>
              <a:rPr lang="de-DE" dirty="0" err="1" smtClean="0"/>
              <a:t>chef</a:t>
            </a:r>
            <a:endParaRPr lang="de-DE" dirty="0"/>
          </a:p>
        </p:txBody>
      </p:sp>
      <p:sp>
        <p:nvSpPr>
          <p:cNvPr id="54" name="Nach unten gekrümmter Pfeil 53"/>
          <p:cNvSpPr/>
          <p:nvPr/>
        </p:nvSpPr>
        <p:spPr>
          <a:xfrm>
            <a:off x="3203848" y="3327834"/>
            <a:ext cx="3096344" cy="32403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5" name="Nach unten gekrümmter Pfeil 54"/>
          <p:cNvSpPr/>
          <p:nvPr/>
        </p:nvSpPr>
        <p:spPr>
          <a:xfrm rot="10800000">
            <a:off x="3203848" y="4029912"/>
            <a:ext cx="3096344" cy="32403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7" name="Textfeld 56"/>
          <p:cNvSpPr txBox="1"/>
          <p:nvPr/>
        </p:nvSpPr>
        <p:spPr>
          <a:xfrm>
            <a:off x="4196984" y="3165817"/>
            <a:ext cx="1242412" cy="40862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„</a:t>
            </a:r>
            <a:r>
              <a:rPr lang="de-DE" dirty="0" err="1" smtClean="0"/>
              <a:t>menu</a:t>
            </a:r>
            <a:r>
              <a:rPr lang="de-DE" dirty="0" smtClean="0"/>
              <a:t> 42“</a:t>
            </a:r>
            <a:endParaRPr lang="de-DE" dirty="0"/>
          </a:p>
        </p:txBody>
      </p:sp>
      <p:pic>
        <p:nvPicPr>
          <p:cNvPr id="1026" name="Picture 2" descr="C:\Users\Robin\AppData\Local\Microsoft\Windows\INetCache\IE\NZADZPUZ\p42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4083919"/>
            <a:ext cx="1184742" cy="588224"/>
          </a:xfrm>
          <a:prstGeom prst="rect">
            <a:avLst/>
          </a:prstGeom>
          <a:noFill/>
        </p:spPr>
      </p:pic>
      <p:grpSp>
        <p:nvGrpSpPr>
          <p:cNvPr id="3" name="Gruppieren 72"/>
          <p:cNvGrpSpPr/>
          <p:nvPr/>
        </p:nvGrpSpPr>
        <p:grpSpPr>
          <a:xfrm>
            <a:off x="6444209" y="3381840"/>
            <a:ext cx="370327" cy="864096"/>
            <a:chOff x="5652120" y="2708920"/>
            <a:chExt cx="648072" cy="2016224"/>
          </a:xfrm>
        </p:grpSpPr>
        <p:grpSp>
          <p:nvGrpSpPr>
            <p:cNvPr id="4" name="Gruppieren 54"/>
            <p:cNvGrpSpPr/>
            <p:nvPr/>
          </p:nvGrpSpPr>
          <p:grpSpPr>
            <a:xfrm>
              <a:off x="5652120" y="2708920"/>
              <a:ext cx="648072" cy="2016224"/>
              <a:chOff x="6444208" y="2204864"/>
              <a:chExt cx="648072" cy="2016224"/>
            </a:xfrm>
          </p:grpSpPr>
          <p:grpSp>
            <p:nvGrpSpPr>
              <p:cNvPr id="5" name="Gruppieren 38"/>
              <p:cNvGrpSpPr/>
              <p:nvPr/>
            </p:nvGrpSpPr>
            <p:grpSpPr>
              <a:xfrm>
                <a:off x="6444208" y="2492896"/>
                <a:ext cx="648072" cy="1728192"/>
                <a:chOff x="1331640" y="2132856"/>
                <a:chExt cx="648072" cy="1728192"/>
              </a:xfrm>
            </p:grpSpPr>
            <p:sp>
              <p:nvSpPr>
                <p:cNvPr id="75" name="Ellipse 74"/>
                <p:cNvSpPr/>
                <p:nvPr/>
              </p:nvSpPr>
              <p:spPr>
                <a:xfrm>
                  <a:off x="1403648" y="2132856"/>
                  <a:ext cx="504056" cy="504056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6" name="Ellipse 75"/>
                <p:cNvSpPr/>
                <p:nvPr/>
              </p:nvSpPr>
              <p:spPr>
                <a:xfrm>
                  <a:off x="1475656" y="2636912"/>
                  <a:ext cx="360040" cy="1152128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7" name="Ellipse 76"/>
                <p:cNvSpPr/>
                <p:nvPr/>
              </p:nvSpPr>
              <p:spPr>
                <a:xfrm>
                  <a:off x="169168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8" name="Ellipse 77"/>
                <p:cNvSpPr/>
                <p:nvPr/>
              </p:nvSpPr>
              <p:spPr>
                <a:xfrm>
                  <a:off x="133164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9" name="Ellipse 78"/>
                <p:cNvSpPr/>
                <p:nvPr/>
              </p:nvSpPr>
              <p:spPr>
                <a:xfrm rot="3788642">
                  <a:off x="1657635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0" name="Ellipse 79"/>
                <p:cNvSpPr/>
                <p:nvPr/>
              </p:nvSpPr>
              <p:spPr>
                <a:xfrm rot="6973694">
                  <a:off x="1159911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74" name="Flussdiagramm: Magnetplattenspeicher 73"/>
              <p:cNvSpPr/>
              <p:nvPr/>
            </p:nvSpPr>
            <p:spPr>
              <a:xfrm>
                <a:off x="6588224" y="2204864"/>
                <a:ext cx="360040" cy="432048"/>
              </a:xfrm>
              <a:prstGeom prst="flowChartMagneticDisk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72" name="Rechteck 71"/>
            <p:cNvSpPr/>
            <p:nvPr/>
          </p:nvSpPr>
          <p:spPr>
            <a:xfrm>
              <a:off x="5796136" y="3933056"/>
              <a:ext cx="360040" cy="57606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" name="Gruppieren 70"/>
          <p:cNvGrpSpPr/>
          <p:nvPr/>
        </p:nvGrpSpPr>
        <p:grpSpPr>
          <a:xfrm flipH="1">
            <a:off x="2681790" y="3489852"/>
            <a:ext cx="378042" cy="756084"/>
            <a:chOff x="3324601" y="2852936"/>
            <a:chExt cx="648072" cy="1728192"/>
          </a:xfrm>
        </p:grpSpPr>
        <p:grpSp>
          <p:nvGrpSpPr>
            <p:cNvPr id="7" name="Gruppieren 55"/>
            <p:cNvGrpSpPr/>
            <p:nvPr/>
          </p:nvGrpSpPr>
          <p:grpSpPr>
            <a:xfrm>
              <a:off x="3324601" y="2852936"/>
              <a:ext cx="648072" cy="1728192"/>
              <a:chOff x="3923928" y="2492896"/>
              <a:chExt cx="648072" cy="1728192"/>
            </a:xfrm>
          </p:grpSpPr>
          <p:grpSp>
            <p:nvGrpSpPr>
              <p:cNvPr id="8" name="Gruppieren 29"/>
              <p:cNvGrpSpPr/>
              <p:nvPr/>
            </p:nvGrpSpPr>
            <p:grpSpPr>
              <a:xfrm>
                <a:off x="3923928" y="2492896"/>
                <a:ext cx="648072" cy="1728192"/>
                <a:chOff x="1331640" y="2132856"/>
                <a:chExt cx="648072" cy="1728192"/>
              </a:xfrm>
            </p:grpSpPr>
            <p:sp>
              <p:nvSpPr>
                <p:cNvPr id="90" name="Ellipse 89"/>
                <p:cNvSpPr/>
                <p:nvPr/>
              </p:nvSpPr>
              <p:spPr>
                <a:xfrm>
                  <a:off x="1403648" y="2132856"/>
                  <a:ext cx="504056" cy="50405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1" name="Ellipse 90"/>
                <p:cNvSpPr/>
                <p:nvPr/>
              </p:nvSpPr>
              <p:spPr>
                <a:xfrm>
                  <a:off x="1475656" y="2636912"/>
                  <a:ext cx="360040" cy="115212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2" name="Ellipse 91"/>
                <p:cNvSpPr/>
                <p:nvPr/>
              </p:nvSpPr>
              <p:spPr>
                <a:xfrm>
                  <a:off x="169168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3" name="Ellipse 92"/>
                <p:cNvSpPr/>
                <p:nvPr/>
              </p:nvSpPr>
              <p:spPr>
                <a:xfrm>
                  <a:off x="133164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4" name="Ellipse 93"/>
                <p:cNvSpPr/>
                <p:nvPr/>
              </p:nvSpPr>
              <p:spPr>
                <a:xfrm rot="3788642">
                  <a:off x="1657635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5" name="Ellipse 94"/>
                <p:cNvSpPr/>
                <p:nvPr/>
              </p:nvSpPr>
              <p:spPr>
                <a:xfrm rot="6973694">
                  <a:off x="1159911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9" name="Gruppieren 49"/>
              <p:cNvGrpSpPr/>
              <p:nvPr/>
            </p:nvGrpSpPr>
            <p:grpSpPr>
              <a:xfrm rot="5400000" flipV="1">
                <a:off x="4199027" y="2958141"/>
                <a:ext cx="100896" cy="247506"/>
                <a:chOff x="4475512" y="2789553"/>
                <a:chExt cx="73564" cy="144017"/>
              </a:xfrm>
            </p:grpSpPr>
            <p:sp>
              <p:nvSpPr>
                <p:cNvPr id="88" name="Herz 87"/>
                <p:cNvSpPr/>
                <p:nvPr/>
              </p:nvSpPr>
              <p:spPr>
                <a:xfrm rot="5400000">
                  <a:off x="4454999" y="2839493"/>
                  <a:ext cx="144016" cy="44138"/>
                </a:xfrm>
                <a:prstGeom prst="heart">
                  <a:avLst/>
                </a:prstGeom>
                <a:ln w="31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9" name="Herz 88"/>
                <p:cNvSpPr/>
                <p:nvPr/>
              </p:nvSpPr>
              <p:spPr>
                <a:xfrm rot="16200000">
                  <a:off x="4425573" y="2839492"/>
                  <a:ext cx="144016" cy="44138"/>
                </a:xfrm>
                <a:prstGeom prst="heart">
                  <a:avLst/>
                </a:prstGeom>
                <a:ln w="31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83" name="Ellipse 82"/>
            <p:cNvSpPr/>
            <p:nvPr/>
          </p:nvSpPr>
          <p:spPr>
            <a:xfrm>
              <a:off x="3611462" y="3567730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" name="Ellipse 83"/>
            <p:cNvSpPr/>
            <p:nvPr/>
          </p:nvSpPr>
          <p:spPr>
            <a:xfrm>
              <a:off x="3611462" y="3711746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" name="Ellipse 84"/>
            <p:cNvSpPr/>
            <p:nvPr/>
          </p:nvSpPr>
          <p:spPr>
            <a:xfrm>
              <a:off x="3611462" y="3855762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" name="Gruppieren 70"/>
          <p:cNvGrpSpPr/>
          <p:nvPr/>
        </p:nvGrpSpPr>
        <p:grpSpPr>
          <a:xfrm flipH="1">
            <a:off x="2699792" y="1545636"/>
            <a:ext cx="378042" cy="756084"/>
            <a:chOff x="3324601" y="2852936"/>
            <a:chExt cx="648072" cy="1728192"/>
          </a:xfrm>
        </p:grpSpPr>
        <p:grpSp>
          <p:nvGrpSpPr>
            <p:cNvPr id="11" name="Gruppieren 55"/>
            <p:cNvGrpSpPr/>
            <p:nvPr/>
          </p:nvGrpSpPr>
          <p:grpSpPr>
            <a:xfrm>
              <a:off x="3324601" y="2852936"/>
              <a:ext cx="648072" cy="1728192"/>
              <a:chOff x="3923928" y="2492896"/>
              <a:chExt cx="648072" cy="1728192"/>
            </a:xfrm>
          </p:grpSpPr>
          <p:grpSp>
            <p:nvGrpSpPr>
              <p:cNvPr id="13" name="Gruppieren 29"/>
              <p:cNvGrpSpPr/>
              <p:nvPr/>
            </p:nvGrpSpPr>
            <p:grpSpPr>
              <a:xfrm>
                <a:off x="3923928" y="2492896"/>
                <a:ext cx="648072" cy="1728192"/>
                <a:chOff x="1331640" y="2132856"/>
                <a:chExt cx="648072" cy="1728192"/>
              </a:xfrm>
            </p:grpSpPr>
            <p:sp>
              <p:nvSpPr>
                <p:cNvPr id="105" name="Ellipse 104"/>
                <p:cNvSpPr/>
                <p:nvPr/>
              </p:nvSpPr>
              <p:spPr>
                <a:xfrm>
                  <a:off x="1403648" y="2132856"/>
                  <a:ext cx="504056" cy="50405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6" name="Ellipse 105"/>
                <p:cNvSpPr/>
                <p:nvPr/>
              </p:nvSpPr>
              <p:spPr>
                <a:xfrm>
                  <a:off x="1475656" y="2636912"/>
                  <a:ext cx="360040" cy="115212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7" name="Ellipse 106"/>
                <p:cNvSpPr/>
                <p:nvPr/>
              </p:nvSpPr>
              <p:spPr>
                <a:xfrm>
                  <a:off x="169168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8" name="Ellipse 107"/>
                <p:cNvSpPr/>
                <p:nvPr/>
              </p:nvSpPr>
              <p:spPr>
                <a:xfrm>
                  <a:off x="133164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9" name="Ellipse 108"/>
                <p:cNvSpPr/>
                <p:nvPr/>
              </p:nvSpPr>
              <p:spPr>
                <a:xfrm rot="3788642">
                  <a:off x="1657635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0" name="Ellipse 109"/>
                <p:cNvSpPr/>
                <p:nvPr/>
              </p:nvSpPr>
              <p:spPr>
                <a:xfrm rot="6973694">
                  <a:off x="1159911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4" name="Gruppieren 49"/>
              <p:cNvGrpSpPr/>
              <p:nvPr/>
            </p:nvGrpSpPr>
            <p:grpSpPr>
              <a:xfrm rot="5400000" flipV="1">
                <a:off x="4199027" y="2958141"/>
                <a:ext cx="100896" cy="247506"/>
                <a:chOff x="4475512" y="2789553"/>
                <a:chExt cx="73564" cy="144017"/>
              </a:xfrm>
            </p:grpSpPr>
            <p:sp>
              <p:nvSpPr>
                <p:cNvPr id="103" name="Herz 102"/>
                <p:cNvSpPr/>
                <p:nvPr/>
              </p:nvSpPr>
              <p:spPr>
                <a:xfrm rot="5400000">
                  <a:off x="4454999" y="2839493"/>
                  <a:ext cx="144016" cy="44138"/>
                </a:xfrm>
                <a:prstGeom prst="heart">
                  <a:avLst/>
                </a:prstGeom>
                <a:ln w="31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4" name="Herz 103"/>
                <p:cNvSpPr/>
                <p:nvPr/>
              </p:nvSpPr>
              <p:spPr>
                <a:xfrm rot="16200000">
                  <a:off x="4425573" y="2839492"/>
                  <a:ext cx="144016" cy="44138"/>
                </a:xfrm>
                <a:prstGeom prst="heart">
                  <a:avLst/>
                </a:prstGeom>
                <a:ln w="31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98" name="Ellipse 97"/>
            <p:cNvSpPr/>
            <p:nvPr/>
          </p:nvSpPr>
          <p:spPr>
            <a:xfrm>
              <a:off x="3611462" y="3567730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9" name="Ellipse 98"/>
            <p:cNvSpPr/>
            <p:nvPr/>
          </p:nvSpPr>
          <p:spPr>
            <a:xfrm>
              <a:off x="3611462" y="3711746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0" name="Ellipse 99"/>
            <p:cNvSpPr/>
            <p:nvPr/>
          </p:nvSpPr>
          <p:spPr>
            <a:xfrm>
              <a:off x="3611462" y="3855762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11" name="Nach unten gekrümmter Pfeil 110"/>
          <p:cNvSpPr/>
          <p:nvPr/>
        </p:nvSpPr>
        <p:spPr>
          <a:xfrm>
            <a:off x="3203848" y="1383618"/>
            <a:ext cx="3096344" cy="32403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2" name="Nach unten gekrümmter Pfeil 111"/>
          <p:cNvSpPr/>
          <p:nvPr/>
        </p:nvSpPr>
        <p:spPr>
          <a:xfrm rot="10800000">
            <a:off x="3203848" y="2085696"/>
            <a:ext cx="3096344" cy="32403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40" name="Picture 32" descr="C:\Users\Robin\AppData\Local\Microsoft\Windows\INetCache\IE\SVGKL408\pizza-slice-15978-large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2139702"/>
            <a:ext cx="720080" cy="540060"/>
          </a:xfrm>
          <a:prstGeom prst="rect">
            <a:avLst/>
          </a:prstGeom>
          <a:noFill/>
        </p:spPr>
      </p:pic>
      <p:sp>
        <p:nvSpPr>
          <p:cNvPr id="49" name="Textfeld 48"/>
          <p:cNvSpPr txBox="1"/>
          <p:nvPr/>
        </p:nvSpPr>
        <p:spPr>
          <a:xfrm>
            <a:off x="3995937" y="1275607"/>
            <a:ext cx="1591852" cy="40862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„</a:t>
            </a:r>
            <a:r>
              <a:rPr lang="de-DE" dirty="0" err="1" smtClean="0"/>
              <a:t>menu</a:t>
            </a:r>
            <a:r>
              <a:rPr lang="de-DE" dirty="0" smtClean="0"/>
              <a:t> </a:t>
            </a:r>
            <a:r>
              <a:rPr lang="de-DE" dirty="0" err="1" smtClean="0"/>
              <a:t>no</a:t>
            </a:r>
            <a:r>
              <a:rPr lang="de-DE" dirty="0" smtClean="0"/>
              <a:t>. 42“</a:t>
            </a:r>
            <a:endParaRPr lang="de-DE" dirty="0"/>
          </a:p>
        </p:txBody>
      </p:sp>
      <p:cxnSp>
        <p:nvCxnSpPr>
          <p:cNvPr id="71" name="Gerade Verbindung 70"/>
          <p:cNvCxnSpPr/>
          <p:nvPr/>
        </p:nvCxnSpPr>
        <p:spPr>
          <a:xfrm>
            <a:off x="755576" y="2841780"/>
            <a:ext cx="76328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Abgerundetes Rechteck 72"/>
          <p:cNvSpPr/>
          <p:nvPr/>
        </p:nvSpPr>
        <p:spPr>
          <a:xfrm>
            <a:off x="755576" y="3003798"/>
            <a:ext cx="1080120" cy="504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real </a:t>
            </a:r>
            <a:r>
              <a:rPr lang="de-DE" dirty="0" err="1" smtClean="0"/>
              <a:t>app</a:t>
            </a:r>
            <a:endParaRPr lang="de-DE" dirty="0"/>
          </a:p>
        </p:txBody>
      </p:sp>
      <p:grpSp>
        <p:nvGrpSpPr>
          <p:cNvPr id="15" name="Gruppieren 72"/>
          <p:cNvGrpSpPr/>
          <p:nvPr/>
        </p:nvGrpSpPr>
        <p:grpSpPr>
          <a:xfrm>
            <a:off x="6372201" y="1437624"/>
            <a:ext cx="370327" cy="864096"/>
            <a:chOff x="5652120" y="2708920"/>
            <a:chExt cx="648072" cy="2016224"/>
          </a:xfrm>
        </p:grpSpPr>
        <p:grpSp>
          <p:nvGrpSpPr>
            <p:cNvPr id="17" name="Gruppieren 54"/>
            <p:cNvGrpSpPr/>
            <p:nvPr/>
          </p:nvGrpSpPr>
          <p:grpSpPr>
            <a:xfrm>
              <a:off x="5652120" y="2708920"/>
              <a:ext cx="648072" cy="2016224"/>
              <a:chOff x="6444208" y="2204864"/>
              <a:chExt cx="648072" cy="2016224"/>
            </a:xfrm>
          </p:grpSpPr>
          <p:grpSp>
            <p:nvGrpSpPr>
              <p:cNvPr id="19" name="Gruppieren 38"/>
              <p:cNvGrpSpPr/>
              <p:nvPr/>
            </p:nvGrpSpPr>
            <p:grpSpPr>
              <a:xfrm>
                <a:off x="6444208" y="2492896"/>
                <a:ext cx="648072" cy="1728192"/>
                <a:chOff x="1331640" y="2132856"/>
                <a:chExt cx="648072" cy="1728192"/>
              </a:xfrm>
            </p:grpSpPr>
            <p:sp>
              <p:nvSpPr>
                <p:cNvPr id="96" name="Ellipse 95"/>
                <p:cNvSpPr/>
                <p:nvPr/>
              </p:nvSpPr>
              <p:spPr>
                <a:xfrm>
                  <a:off x="1403648" y="2132856"/>
                  <a:ext cx="504056" cy="50405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7" name="Ellipse 96"/>
                <p:cNvSpPr/>
                <p:nvPr/>
              </p:nvSpPr>
              <p:spPr>
                <a:xfrm>
                  <a:off x="1475656" y="2636912"/>
                  <a:ext cx="360040" cy="115212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1" name="Ellipse 100"/>
                <p:cNvSpPr/>
                <p:nvPr/>
              </p:nvSpPr>
              <p:spPr>
                <a:xfrm>
                  <a:off x="1691680" y="3717032"/>
                  <a:ext cx="288032" cy="14401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2" name="Ellipse 101"/>
                <p:cNvSpPr/>
                <p:nvPr/>
              </p:nvSpPr>
              <p:spPr>
                <a:xfrm>
                  <a:off x="1331640" y="3717032"/>
                  <a:ext cx="288032" cy="14401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3" name="Ellipse 112"/>
                <p:cNvSpPr/>
                <p:nvPr/>
              </p:nvSpPr>
              <p:spPr>
                <a:xfrm rot="3788642">
                  <a:off x="1657635" y="2986035"/>
                  <a:ext cx="504056" cy="7200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4" name="Ellipse 113"/>
                <p:cNvSpPr/>
                <p:nvPr/>
              </p:nvSpPr>
              <p:spPr>
                <a:xfrm rot="6973694">
                  <a:off x="1159911" y="2986035"/>
                  <a:ext cx="504056" cy="7200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87" name="Flussdiagramm: Magnetplattenspeicher 86"/>
              <p:cNvSpPr/>
              <p:nvPr/>
            </p:nvSpPr>
            <p:spPr>
              <a:xfrm>
                <a:off x="6588224" y="2204864"/>
                <a:ext cx="360040" cy="432048"/>
              </a:xfrm>
              <a:prstGeom prst="flowChartMagneticDisk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2" name="Rechteck 81"/>
            <p:cNvSpPr/>
            <p:nvPr/>
          </p:nvSpPr>
          <p:spPr>
            <a:xfrm>
              <a:off x="5796136" y="3933056"/>
              <a:ext cx="360040" cy="576064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4" grpId="0" animBg="1"/>
      <p:bldP spid="55" grpId="0" animBg="1"/>
      <p:bldP spid="57" grpId="0" animBg="1"/>
      <p:bldP spid="7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 Doubles</a:t>
            </a:r>
            <a:endParaRPr lang="de-DE" dirty="0"/>
          </a:p>
        </p:txBody>
      </p:sp>
      <p:cxnSp>
        <p:nvCxnSpPr>
          <p:cNvPr id="12" name="Gerade Verbindung 11"/>
          <p:cNvCxnSpPr/>
          <p:nvPr/>
        </p:nvCxnSpPr>
        <p:spPr>
          <a:xfrm>
            <a:off x="4716016" y="1005576"/>
            <a:ext cx="0" cy="351039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Abgerundetes Rechteck 15"/>
          <p:cNvSpPr/>
          <p:nvPr/>
        </p:nvSpPr>
        <p:spPr>
          <a:xfrm>
            <a:off x="755576" y="958714"/>
            <a:ext cx="1080120" cy="46090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test</a:t>
            </a:r>
            <a:endParaRPr lang="de-DE" dirty="0"/>
          </a:p>
        </p:txBody>
      </p:sp>
      <p:sp>
        <p:nvSpPr>
          <p:cNvPr id="54" name="Nach unten gekrümmter Pfeil 53"/>
          <p:cNvSpPr/>
          <p:nvPr/>
        </p:nvSpPr>
        <p:spPr>
          <a:xfrm>
            <a:off x="3203848" y="3327834"/>
            <a:ext cx="3096344" cy="32403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5" name="Nach unten gekrümmter Pfeil 54"/>
          <p:cNvSpPr/>
          <p:nvPr/>
        </p:nvSpPr>
        <p:spPr>
          <a:xfrm rot="10800000">
            <a:off x="3203848" y="4029912"/>
            <a:ext cx="3096344" cy="32403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7" name="Textfeld 56"/>
          <p:cNvSpPr txBox="1"/>
          <p:nvPr/>
        </p:nvSpPr>
        <p:spPr>
          <a:xfrm>
            <a:off x="4196984" y="3165817"/>
            <a:ext cx="1242412" cy="40862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„</a:t>
            </a:r>
            <a:r>
              <a:rPr lang="de-DE" dirty="0" err="1" smtClean="0"/>
              <a:t>menu</a:t>
            </a:r>
            <a:r>
              <a:rPr lang="de-DE" dirty="0" smtClean="0"/>
              <a:t> 42“</a:t>
            </a:r>
            <a:endParaRPr lang="de-DE" dirty="0"/>
          </a:p>
        </p:txBody>
      </p:sp>
      <p:pic>
        <p:nvPicPr>
          <p:cNvPr id="1026" name="Picture 2" descr="C:\Users\Robin\AppData\Local\Microsoft\Windows\INetCache\IE\NZADZPUZ\p42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4083919"/>
            <a:ext cx="1184742" cy="588224"/>
          </a:xfrm>
          <a:prstGeom prst="rect">
            <a:avLst/>
          </a:prstGeom>
          <a:noFill/>
        </p:spPr>
      </p:pic>
      <p:grpSp>
        <p:nvGrpSpPr>
          <p:cNvPr id="3" name="Gruppieren 72"/>
          <p:cNvGrpSpPr/>
          <p:nvPr/>
        </p:nvGrpSpPr>
        <p:grpSpPr>
          <a:xfrm>
            <a:off x="6444209" y="3381840"/>
            <a:ext cx="370327" cy="864096"/>
            <a:chOff x="5652120" y="2708920"/>
            <a:chExt cx="648072" cy="2016224"/>
          </a:xfrm>
        </p:grpSpPr>
        <p:grpSp>
          <p:nvGrpSpPr>
            <p:cNvPr id="4" name="Gruppieren 54"/>
            <p:cNvGrpSpPr/>
            <p:nvPr/>
          </p:nvGrpSpPr>
          <p:grpSpPr>
            <a:xfrm>
              <a:off x="5652120" y="2708920"/>
              <a:ext cx="648072" cy="2016224"/>
              <a:chOff x="6444208" y="2204864"/>
              <a:chExt cx="648072" cy="2016224"/>
            </a:xfrm>
          </p:grpSpPr>
          <p:grpSp>
            <p:nvGrpSpPr>
              <p:cNvPr id="5" name="Gruppieren 38"/>
              <p:cNvGrpSpPr/>
              <p:nvPr/>
            </p:nvGrpSpPr>
            <p:grpSpPr>
              <a:xfrm>
                <a:off x="6444208" y="2492896"/>
                <a:ext cx="648072" cy="1728192"/>
                <a:chOff x="1331640" y="2132856"/>
                <a:chExt cx="648072" cy="1728192"/>
              </a:xfrm>
            </p:grpSpPr>
            <p:sp>
              <p:nvSpPr>
                <p:cNvPr id="75" name="Ellipse 74"/>
                <p:cNvSpPr/>
                <p:nvPr/>
              </p:nvSpPr>
              <p:spPr>
                <a:xfrm>
                  <a:off x="1403648" y="2132856"/>
                  <a:ext cx="504056" cy="504056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6" name="Ellipse 75"/>
                <p:cNvSpPr/>
                <p:nvPr/>
              </p:nvSpPr>
              <p:spPr>
                <a:xfrm>
                  <a:off x="1475656" y="2636912"/>
                  <a:ext cx="360040" cy="1152128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7" name="Ellipse 76"/>
                <p:cNvSpPr/>
                <p:nvPr/>
              </p:nvSpPr>
              <p:spPr>
                <a:xfrm>
                  <a:off x="169168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8" name="Ellipse 77"/>
                <p:cNvSpPr/>
                <p:nvPr/>
              </p:nvSpPr>
              <p:spPr>
                <a:xfrm>
                  <a:off x="133164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9" name="Ellipse 78"/>
                <p:cNvSpPr/>
                <p:nvPr/>
              </p:nvSpPr>
              <p:spPr>
                <a:xfrm rot="3788642">
                  <a:off x="1657635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0" name="Ellipse 79"/>
                <p:cNvSpPr/>
                <p:nvPr/>
              </p:nvSpPr>
              <p:spPr>
                <a:xfrm rot="6973694">
                  <a:off x="1159911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74" name="Flussdiagramm: Magnetplattenspeicher 73"/>
              <p:cNvSpPr/>
              <p:nvPr/>
            </p:nvSpPr>
            <p:spPr>
              <a:xfrm>
                <a:off x="6588224" y="2204864"/>
                <a:ext cx="360040" cy="432048"/>
              </a:xfrm>
              <a:prstGeom prst="flowChartMagneticDisk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72" name="Rechteck 71"/>
            <p:cNvSpPr/>
            <p:nvPr/>
          </p:nvSpPr>
          <p:spPr>
            <a:xfrm>
              <a:off x="5796136" y="3933056"/>
              <a:ext cx="360040" cy="57606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" name="Gruppieren 70"/>
          <p:cNvGrpSpPr/>
          <p:nvPr/>
        </p:nvGrpSpPr>
        <p:grpSpPr>
          <a:xfrm flipH="1">
            <a:off x="2681790" y="3489852"/>
            <a:ext cx="378042" cy="756084"/>
            <a:chOff x="3324601" y="2852936"/>
            <a:chExt cx="648072" cy="1728192"/>
          </a:xfrm>
        </p:grpSpPr>
        <p:grpSp>
          <p:nvGrpSpPr>
            <p:cNvPr id="7" name="Gruppieren 55"/>
            <p:cNvGrpSpPr/>
            <p:nvPr/>
          </p:nvGrpSpPr>
          <p:grpSpPr>
            <a:xfrm>
              <a:off x="3324601" y="2852936"/>
              <a:ext cx="648072" cy="1728192"/>
              <a:chOff x="3923928" y="2492896"/>
              <a:chExt cx="648072" cy="1728192"/>
            </a:xfrm>
          </p:grpSpPr>
          <p:grpSp>
            <p:nvGrpSpPr>
              <p:cNvPr id="8" name="Gruppieren 29"/>
              <p:cNvGrpSpPr/>
              <p:nvPr/>
            </p:nvGrpSpPr>
            <p:grpSpPr>
              <a:xfrm>
                <a:off x="3923928" y="2492896"/>
                <a:ext cx="648072" cy="1728192"/>
                <a:chOff x="1331640" y="2132856"/>
                <a:chExt cx="648072" cy="1728192"/>
              </a:xfrm>
            </p:grpSpPr>
            <p:sp>
              <p:nvSpPr>
                <p:cNvPr id="90" name="Ellipse 89"/>
                <p:cNvSpPr/>
                <p:nvPr/>
              </p:nvSpPr>
              <p:spPr>
                <a:xfrm>
                  <a:off x="1403648" y="2132856"/>
                  <a:ext cx="504056" cy="50405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1" name="Ellipse 90"/>
                <p:cNvSpPr/>
                <p:nvPr/>
              </p:nvSpPr>
              <p:spPr>
                <a:xfrm>
                  <a:off x="1475656" y="2636912"/>
                  <a:ext cx="360040" cy="115212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2" name="Ellipse 91"/>
                <p:cNvSpPr/>
                <p:nvPr/>
              </p:nvSpPr>
              <p:spPr>
                <a:xfrm>
                  <a:off x="169168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3" name="Ellipse 92"/>
                <p:cNvSpPr/>
                <p:nvPr/>
              </p:nvSpPr>
              <p:spPr>
                <a:xfrm>
                  <a:off x="133164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4" name="Ellipse 93"/>
                <p:cNvSpPr/>
                <p:nvPr/>
              </p:nvSpPr>
              <p:spPr>
                <a:xfrm rot="3788642">
                  <a:off x="1657635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5" name="Ellipse 94"/>
                <p:cNvSpPr/>
                <p:nvPr/>
              </p:nvSpPr>
              <p:spPr>
                <a:xfrm rot="6973694">
                  <a:off x="1159911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9" name="Gruppieren 49"/>
              <p:cNvGrpSpPr/>
              <p:nvPr/>
            </p:nvGrpSpPr>
            <p:grpSpPr>
              <a:xfrm rot="5400000" flipV="1">
                <a:off x="4199027" y="2958141"/>
                <a:ext cx="100896" cy="247506"/>
                <a:chOff x="4475512" y="2789553"/>
                <a:chExt cx="73564" cy="144017"/>
              </a:xfrm>
            </p:grpSpPr>
            <p:sp>
              <p:nvSpPr>
                <p:cNvPr id="88" name="Herz 87"/>
                <p:cNvSpPr/>
                <p:nvPr/>
              </p:nvSpPr>
              <p:spPr>
                <a:xfrm rot="5400000">
                  <a:off x="4454999" y="2839493"/>
                  <a:ext cx="144016" cy="44138"/>
                </a:xfrm>
                <a:prstGeom prst="heart">
                  <a:avLst/>
                </a:prstGeom>
                <a:ln w="31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9" name="Herz 88"/>
                <p:cNvSpPr/>
                <p:nvPr/>
              </p:nvSpPr>
              <p:spPr>
                <a:xfrm rot="16200000">
                  <a:off x="4425573" y="2839492"/>
                  <a:ext cx="144016" cy="44138"/>
                </a:xfrm>
                <a:prstGeom prst="heart">
                  <a:avLst/>
                </a:prstGeom>
                <a:ln w="31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83" name="Ellipse 82"/>
            <p:cNvSpPr/>
            <p:nvPr/>
          </p:nvSpPr>
          <p:spPr>
            <a:xfrm>
              <a:off x="3611462" y="3567730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" name="Ellipse 83"/>
            <p:cNvSpPr/>
            <p:nvPr/>
          </p:nvSpPr>
          <p:spPr>
            <a:xfrm>
              <a:off x="3611462" y="3711746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" name="Ellipse 84"/>
            <p:cNvSpPr/>
            <p:nvPr/>
          </p:nvSpPr>
          <p:spPr>
            <a:xfrm>
              <a:off x="3611462" y="3855762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" name="Gruppieren 70"/>
          <p:cNvGrpSpPr/>
          <p:nvPr/>
        </p:nvGrpSpPr>
        <p:grpSpPr>
          <a:xfrm flipH="1">
            <a:off x="2699792" y="1545636"/>
            <a:ext cx="378042" cy="756084"/>
            <a:chOff x="3324601" y="2852936"/>
            <a:chExt cx="648072" cy="1728192"/>
          </a:xfrm>
        </p:grpSpPr>
        <p:grpSp>
          <p:nvGrpSpPr>
            <p:cNvPr id="11" name="Gruppieren 55"/>
            <p:cNvGrpSpPr/>
            <p:nvPr/>
          </p:nvGrpSpPr>
          <p:grpSpPr>
            <a:xfrm>
              <a:off x="3324601" y="2852936"/>
              <a:ext cx="648072" cy="1728192"/>
              <a:chOff x="3923928" y="2492896"/>
              <a:chExt cx="648072" cy="1728192"/>
            </a:xfrm>
          </p:grpSpPr>
          <p:grpSp>
            <p:nvGrpSpPr>
              <p:cNvPr id="13" name="Gruppieren 29"/>
              <p:cNvGrpSpPr/>
              <p:nvPr/>
            </p:nvGrpSpPr>
            <p:grpSpPr>
              <a:xfrm>
                <a:off x="3923928" y="2492896"/>
                <a:ext cx="648072" cy="1728192"/>
                <a:chOff x="1331640" y="2132856"/>
                <a:chExt cx="648072" cy="1728192"/>
              </a:xfrm>
            </p:grpSpPr>
            <p:sp>
              <p:nvSpPr>
                <p:cNvPr id="105" name="Ellipse 104"/>
                <p:cNvSpPr/>
                <p:nvPr/>
              </p:nvSpPr>
              <p:spPr>
                <a:xfrm>
                  <a:off x="1403648" y="2132856"/>
                  <a:ext cx="504056" cy="50405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6" name="Ellipse 105"/>
                <p:cNvSpPr/>
                <p:nvPr/>
              </p:nvSpPr>
              <p:spPr>
                <a:xfrm>
                  <a:off x="1475656" y="2636912"/>
                  <a:ext cx="360040" cy="115212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7" name="Ellipse 106"/>
                <p:cNvSpPr/>
                <p:nvPr/>
              </p:nvSpPr>
              <p:spPr>
                <a:xfrm>
                  <a:off x="169168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8" name="Ellipse 107"/>
                <p:cNvSpPr/>
                <p:nvPr/>
              </p:nvSpPr>
              <p:spPr>
                <a:xfrm>
                  <a:off x="133164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9" name="Ellipse 108"/>
                <p:cNvSpPr/>
                <p:nvPr/>
              </p:nvSpPr>
              <p:spPr>
                <a:xfrm rot="3788642">
                  <a:off x="1657635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0" name="Ellipse 109"/>
                <p:cNvSpPr/>
                <p:nvPr/>
              </p:nvSpPr>
              <p:spPr>
                <a:xfrm rot="6973694">
                  <a:off x="1159911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4" name="Gruppieren 49"/>
              <p:cNvGrpSpPr/>
              <p:nvPr/>
            </p:nvGrpSpPr>
            <p:grpSpPr>
              <a:xfrm rot="5400000" flipV="1">
                <a:off x="4199027" y="2958141"/>
                <a:ext cx="100896" cy="247506"/>
                <a:chOff x="4475512" y="2789553"/>
                <a:chExt cx="73564" cy="144017"/>
              </a:xfrm>
            </p:grpSpPr>
            <p:sp>
              <p:nvSpPr>
                <p:cNvPr id="103" name="Herz 102"/>
                <p:cNvSpPr/>
                <p:nvPr/>
              </p:nvSpPr>
              <p:spPr>
                <a:xfrm rot="5400000">
                  <a:off x="4454999" y="2839493"/>
                  <a:ext cx="144016" cy="44138"/>
                </a:xfrm>
                <a:prstGeom prst="heart">
                  <a:avLst/>
                </a:prstGeom>
                <a:ln w="31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4" name="Herz 103"/>
                <p:cNvSpPr/>
                <p:nvPr/>
              </p:nvSpPr>
              <p:spPr>
                <a:xfrm rot="16200000">
                  <a:off x="4425573" y="2839492"/>
                  <a:ext cx="144016" cy="44138"/>
                </a:xfrm>
                <a:prstGeom prst="heart">
                  <a:avLst/>
                </a:prstGeom>
                <a:ln w="31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98" name="Ellipse 97"/>
            <p:cNvSpPr/>
            <p:nvPr/>
          </p:nvSpPr>
          <p:spPr>
            <a:xfrm>
              <a:off x="3611462" y="3567730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9" name="Ellipse 98"/>
            <p:cNvSpPr/>
            <p:nvPr/>
          </p:nvSpPr>
          <p:spPr>
            <a:xfrm>
              <a:off x="3611462" y="3711746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0" name="Ellipse 99"/>
            <p:cNvSpPr/>
            <p:nvPr/>
          </p:nvSpPr>
          <p:spPr>
            <a:xfrm>
              <a:off x="3611462" y="3855762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11" name="Nach unten gekrümmter Pfeil 110"/>
          <p:cNvSpPr/>
          <p:nvPr/>
        </p:nvSpPr>
        <p:spPr>
          <a:xfrm>
            <a:off x="3203848" y="1383618"/>
            <a:ext cx="3096344" cy="32403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2" name="Nach unten gekrümmter Pfeil 111"/>
          <p:cNvSpPr/>
          <p:nvPr/>
        </p:nvSpPr>
        <p:spPr>
          <a:xfrm rot="10800000">
            <a:off x="3203848" y="2085696"/>
            <a:ext cx="3096344" cy="32403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71" name="Gerade Verbindung 70"/>
          <p:cNvCxnSpPr/>
          <p:nvPr/>
        </p:nvCxnSpPr>
        <p:spPr>
          <a:xfrm>
            <a:off x="755576" y="2841780"/>
            <a:ext cx="76328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Abgerundetes Rechteck 72"/>
          <p:cNvSpPr/>
          <p:nvPr/>
        </p:nvSpPr>
        <p:spPr>
          <a:xfrm>
            <a:off x="755576" y="3003798"/>
            <a:ext cx="1080120" cy="50405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real </a:t>
            </a:r>
            <a:r>
              <a:rPr lang="de-DE" dirty="0" err="1" smtClean="0"/>
              <a:t>app</a:t>
            </a:r>
            <a:endParaRPr lang="de-DE" dirty="0"/>
          </a:p>
        </p:txBody>
      </p:sp>
      <p:sp>
        <p:nvSpPr>
          <p:cNvPr id="81" name="Textfeld 80"/>
          <p:cNvSpPr txBox="1"/>
          <p:nvPr/>
        </p:nvSpPr>
        <p:spPr>
          <a:xfrm>
            <a:off x="4196984" y="1221601"/>
            <a:ext cx="1242412" cy="40862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„</a:t>
            </a:r>
            <a:r>
              <a:rPr lang="de-DE" dirty="0" err="1" smtClean="0"/>
              <a:t>menu</a:t>
            </a:r>
            <a:r>
              <a:rPr lang="de-DE" dirty="0" smtClean="0"/>
              <a:t> 42“</a:t>
            </a:r>
            <a:endParaRPr lang="de-DE" dirty="0"/>
          </a:p>
        </p:txBody>
      </p:sp>
      <p:pic>
        <p:nvPicPr>
          <p:cNvPr id="82" name="Picture 2" descr="C:\Users\Robin\AppData\Local\Microsoft\Windows\INetCache\IE\NZADZPUZ\p42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2139703"/>
            <a:ext cx="1184742" cy="588224"/>
          </a:xfrm>
          <a:prstGeom prst="rect">
            <a:avLst/>
          </a:prstGeom>
          <a:noFill/>
        </p:spPr>
      </p:pic>
      <p:grpSp>
        <p:nvGrpSpPr>
          <p:cNvPr id="15" name="Gruppieren 72"/>
          <p:cNvGrpSpPr/>
          <p:nvPr/>
        </p:nvGrpSpPr>
        <p:grpSpPr>
          <a:xfrm>
            <a:off x="6372201" y="1437624"/>
            <a:ext cx="370327" cy="864096"/>
            <a:chOff x="5652120" y="2708920"/>
            <a:chExt cx="648072" cy="2016224"/>
          </a:xfrm>
        </p:grpSpPr>
        <p:grpSp>
          <p:nvGrpSpPr>
            <p:cNvPr id="17" name="Gruppieren 54"/>
            <p:cNvGrpSpPr/>
            <p:nvPr/>
          </p:nvGrpSpPr>
          <p:grpSpPr>
            <a:xfrm>
              <a:off x="5652120" y="2708920"/>
              <a:ext cx="648072" cy="2016224"/>
              <a:chOff x="6444208" y="2204864"/>
              <a:chExt cx="648072" cy="2016224"/>
            </a:xfrm>
          </p:grpSpPr>
          <p:grpSp>
            <p:nvGrpSpPr>
              <p:cNvPr id="19" name="Gruppieren 38"/>
              <p:cNvGrpSpPr/>
              <p:nvPr/>
            </p:nvGrpSpPr>
            <p:grpSpPr>
              <a:xfrm>
                <a:off x="6444208" y="2492896"/>
                <a:ext cx="648072" cy="1728192"/>
                <a:chOff x="1331640" y="2132856"/>
                <a:chExt cx="648072" cy="1728192"/>
              </a:xfrm>
            </p:grpSpPr>
            <p:sp>
              <p:nvSpPr>
                <p:cNvPr id="101" name="Ellipse 100"/>
                <p:cNvSpPr/>
                <p:nvPr/>
              </p:nvSpPr>
              <p:spPr>
                <a:xfrm>
                  <a:off x="1403648" y="2132856"/>
                  <a:ext cx="504056" cy="50405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2" name="Ellipse 101"/>
                <p:cNvSpPr/>
                <p:nvPr/>
              </p:nvSpPr>
              <p:spPr>
                <a:xfrm>
                  <a:off x="1475656" y="2636912"/>
                  <a:ext cx="360040" cy="115212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3" name="Ellipse 112"/>
                <p:cNvSpPr/>
                <p:nvPr/>
              </p:nvSpPr>
              <p:spPr>
                <a:xfrm>
                  <a:off x="1691680" y="3717032"/>
                  <a:ext cx="288032" cy="14401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4" name="Ellipse 113"/>
                <p:cNvSpPr/>
                <p:nvPr/>
              </p:nvSpPr>
              <p:spPr>
                <a:xfrm>
                  <a:off x="1331640" y="3717032"/>
                  <a:ext cx="288032" cy="14401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5" name="Ellipse 114"/>
                <p:cNvSpPr/>
                <p:nvPr/>
              </p:nvSpPr>
              <p:spPr>
                <a:xfrm rot="3788642">
                  <a:off x="1657635" y="2986035"/>
                  <a:ext cx="504056" cy="7200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6" name="Ellipse 115"/>
                <p:cNvSpPr/>
                <p:nvPr/>
              </p:nvSpPr>
              <p:spPr>
                <a:xfrm rot="6973694">
                  <a:off x="1159911" y="2986035"/>
                  <a:ext cx="504056" cy="7200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97" name="Flussdiagramm: Magnetplattenspeicher 96"/>
              <p:cNvSpPr/>
              <p:nvPr/>
            </p:nvSpPr>
            <p:spPr>
              <a:xfrm>
                <a:off x="6588224" y="2204864"/>
                <a:ext cx="360040" cy="432048"/>
              </a:xfrm>
              <a:prstGeom prst="flowChartMagneticDisk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7" name="Rechteck 86"/>
            <p:cNvSpPr/>
            <p:nvPr/>
          </p:nvSpPr>
          <p:spPr>
            <a:xfrm>
              <a:off x="5796136" y="3933056"/>
              <a:ext cx="360040" cy="576064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9" name="Abgerundetes Rechteck 68"/>
          <p:cNvSpPr/>
          <p:nvPr/>
        </p:nvSpPr>
        <p:spPr>
          <a:xfrm>
            <a:off x="6948264" y="1563638"/>
            <a:ext cx="1440160" cy="5220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mocked</a:t>
            </a:r>
            <a:endParaRPr lang="de-DE" dirty="0" smtClean="0"/>
          </a:p>
          <a:p>
            <a:pPr algn="ctr"/>
            <a:r>
              <a:rPr lang="de-DE" dirty="0" err="1" smtClean="0"/>
              <a:t>chef</a:t>
            </a:r>
            <a:endParaRPr lang="de-DE" dirty="0"/>
          </a:p>
        </p:txBody>
      </p:sp>
      <p:sp>
        <p:nvSpPr>
          <p:cNvPr id="70" name="Abgerundetes Rechteck 69"/>
          <p:cNvSpPr/>
          <p:nvPr/>
        </p:nvSpPr>
        <p:spPr>
          <a:xfrm>
            <a:off x="6948264" y="3435846"/>
            <a:ext cx="1440160" cy="540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real</a:t>
            </a:r>
          </a:p>
          <a:p>
            <a:pPr algn="ctr"/>
            <a:r>
              <a:rPr lang="de-DE" dirty="0" err="1" smtClean="0"/>
              <a:t>chef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Abgerundetes Rechteck 81"/>
          <p:cNvSpPr/>
          <p:nvPr/>
        </p:nvSpPr>
        <p:spPr>
          <a:xfrm>
            <a:off x="6948264" y="1563638"/>
            <a:ext cx="1440160" cy="5220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mocked</a:t>
            </a:r>
            <a:endParaRPr lang="de-DE" dirty="0" smtClean="0"/>
          </a:p>
          <a:p>
            <a:pPr algn="ctr"/>
            <a:r>
              <a:rPr lang="de-DE" dirty="0" err="1" smtClean="0"/>
              <a:t>chef</a:t>
            </a:r>
            <a:endParaRPr lang="de-DE" dirty="0"/>
          </a:p>
        </p:txBody>
      </p:sp>
      <p:sp>
        <p:nvSpPr>
          <p:cNvPr id="87" name="Abgerundetes Rechteck 86"/>
          <p:cNvSpPr/>
          <p:nvPr/>
        </p:nvSpPr>
        <p:spPr>
          <a:xfrm>
            <a:off x="6948264" y="3435846"/>
            <a:ext cx="1440160" cy="540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real</a:t>
            </a:r>
          </a:p>
          <a:p>
            <a:pPr algn="ctr"/>
            <a:r>
              <a:rPr lang="de-DE" dirty="0" err="1" smtClean="0"/>
              <a:t>chef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 Doubles</a:t>
            </a:r>
            <a:endParaRPr lang="de-DE" dirty="0"/>
          </a:p>
        </p:txBody>
      </p:sp>
      <p:cxnSp>
        <p:nvCxnSpPr>
          <p:cNvPr id="12" name="Gerade Verbindung 11"/>
          <p:cNvCxnSpPr/>
          <p:nvPr/>
        </p:nvCxnSpPr>
        <p:spPr>
          <a:xfrm>
            <a:off x="4716016" y="1005576"/>
            <a:ext cx="0" cy="351039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Abgerundetes Rechteck 15"/>
          <p:cNvSpPr/>
          <p:nvPr/>
        </p:nvSpPr>
        <p:spPr>
          <a:xfrm>
            <a:off x="755576" y="958714"/>
            <a:ext cx="1080120" cy="46090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test</a:t>
            </a:r>
            <a:endParaRPr lang="de-DE" dirty="0"/>
          </a:p>
        </p:txBody>
      </p:sp>
      <p:sp>
        <p:nvSpPr>
          <p:cNvPr id="54" name="Nach unten gekrümmter Pfeil 53"/>
          <p:cNvSpPr/>
          <p:nvPr/>
        </p:nvSpPr>
        <p:spPr>
          <a:xfrm>
            <a:off x="3203848" y="3327834"/>
            <a:ext cx="3096344" cy="32403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5" name="Nach unten gekrümmter Pfeil 54"/>
          <p:cNvSpPr/>
          <p:nvPr/>
        </p:nvSpPr>
        <p:spPr>
          <a:xfrm rot="10800000">
            <a:off x="3203848" y="4029912"/>
            <a:ext cx="3096344" cy="32403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7" name="Textfeld 56"/>
          <p:cNvSpPr txBox="1"/>
          <p:nvPr/>
        </p:nvSpPr>
        <p:spPr>
          <a:xfrm>
            <a:off x="4196984" y="3165817"/>
            <a:ext cx="1242412" cy="40862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„</a:t>
            </a:r>
            <a:r>
              <a:rPr lang="de-DE" dirty="0" err="1" smtClean="0"/>
              <a:t>menu</a:t>
            </a:r>
            <a:r>
              <a:rPr lang="de-DE" dirty="0" smtClean="0"/>
              <a:t> 42“</a:t>
            </a:r>
            <a:endParaRPr lang="de-DE" dirty="0"/>
          </a:p>
        </p:txBody>
      </p:sp>
      <p:grpSp>
        <p:nvGrpSpPr>
          <p:cNvPr id="3" name="Gruppieren 72"/>
          <p:cNvGrpSpPr/>
          <p:nvPr/>
        </p:nvGrpSpPr>
        <p:grpSpPr>
          <a:xfrm>
            <a:off x="6444209" y="3381840"/>
            <a:ext cx="370327" cy="864096"/>
            <a:chOff x="5652120" y="2708920"/>
            <a:chExt cx="648072" cy="2016224"/>
          </a:xfrm>
        </p:grpSpPr>
        <p:grpSp>
          <p:nvGrpSpPr>
            <p:cNvPr id="4" name="Gruppieren 54"/>
            <p:cNvGrpSpPr/>
            <p:nvPr/>
          </p:nvGrpSpPr>
          <p:grpSpPr>
            <a:xfrm>
              <a:off x="5652120" y="2708920"/>
              <a:ext cx="648072" cy="2016224"/>
              <a:chOff x="6444208" y="2204864"/>
              <a:chExt cx="648072" cy="2016224"/>
            </a:xfrm>
          </p:grpSpPr>
          <p:grpSp>
            <p:nvGrpSpPr>
              <p:cNvPr id="5" name="Gruppieren 38"/>
              <p:cNvGrpSpPr/>
              <p:nvPr/>
            </p:nvGrpSpPr>
            <p:grpSpPr>
              <a:xfrm>
                <a:off x="6444208" y="2492896"/>
                <a:ext cx="648072" cy="1728192"/>
                <a:chOff x="1331640" y="2132856"/>
                <a:chExt cx="648072" cy="1728192"/>
              </a:xfrm>
            </p:grpSpPr>
            <p:sp>
              <p:nvSpPr>
                <p:cNvPr id="75" name="Ellipse 74"/>
                <p:cNvSpPr/>
                <p:nvPr/>
              </p:nvSpPr>
              <p:spPr>
                <a:xfrm>
                  <a:off x="1403648" y="2132856"/>
                  <a:ext cx="504056" cy="504056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6" name="Ellipse 75"/>
                <p:cNvSpPr/>
                <p:nvPr/>
              </p:nvSpPr>
              <p:spPr>
                <a:xfrm>
                  <a:off x="1475656" y="2636912"/>
                  <a:ext cx="360040" cy="1152128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7" name="Ellipse 76"/>
                <p:cNvSpPr/>
                <p:nvPr/>
              </p:nvSpPr>
              <p:spPr>
                <a:xfrm>
                  <a:off x="169168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8" name="Ellipse 77"/>
                <p:cNvSpPr/>
                <p:nvPr/>
              </p:nvSpPr>
              <p:spPr>
                <a:xfrm>
                  <a:off x="133164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9" name="Ellipse 78"/>
                <p:cNvSpPr/>
                <p:nvPr/>
              </p:nvSpPr>
              <p:spPr>
                <a:xfrm rot="3788642">
                  <a:off x="1657635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0" name="Ellipse 79"/>
                <p:cNvSpPr/>
                <p:nvPr/>
              </p:nvSpPr>
              <p:spPr>
                <a:xfrm rot="6973694">
                  <a:off x="1159911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74" name="Flussdiagramm: Magnetplattenspeicher 73"/>
              <p:cNvSpPr/>
              <p:nvPr/>
            </p:nvSpPr>
            <p:spPr>
              <a:xfrm>
                <a:off x="6588224" y="2204864"/>
                <a:ext cx="360040" cy="432048"/>
              </a:xfrm>
              <a:prstGeom prst="flowChartMagneticDisk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72" name="Rechteck 71"/>
            <p:cNvSpPr/>
            <p:nvPr/>
          </p:nvSpPr>
          <p:spPr>
            <a:xfrm>
              <a:off x="5796136" y="3933056"/>
              <a:ext cx="360040" cy="57606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" name="Gruppieren 70"/>
          <p:cNvGrpSpPr/>
          <p:nvPr/>
        </p:nvGrpSpPr>
        <p:grpSpPr>
          <a:xfrm flipH="1">
            <a:off x="2681790" y="3489852"/>
            <a:ext cx="378042" cy="756084"/>
            <a:chOff x="3324601" y="2852936"/>
            <a:chExt cx="648072" cy="1728192"/>
          </a:xfrm>
        </p:grpSpPr>
        <p:grpSp>
          <p:nvGrpSpPr>
            <p:cNvPr id="7" name="Gruppieren 55"/>
            <p:cNvGrpSpPr/>
            <p:nvPr/>
          </p:nvGrpSpPr>
          <p:grpSpPr>
            <a:xfrm>
              <a:off x="3324601" y="2852936"/>
              <a:ext cx="648072" cy="1728192"/>
              <a:chOff x="3923928" y="2492896"/>
              <a:chExt cx="648072" cy="1728192"/>
            </a:xfrm>
          </p:grpSpPr>
          <p:grpSp>
            <p:nvGrpSpPr>
              <p:cNvPr id="8" name="Gruppieren 29"/>
              <p:cNvGrpSpPr/>
              <p:nvPr/>
            </p:nvGrpSpPr>
            <p:grpSpPr>
              <a:xfrm>
                <a:off x="3923928" y="2492896"/>
                <a:ext cx="648072" cy="1728192"/>
                <a:chOff x="1331640" y="2132856"/>
                <a:chExt cx="648072" cy="1728192"/>
              </a:xfrm>
            </p:grpSpPr>
            <p:sp>
              <p:nvSpPr>
                <p:cNvPr id="90" name="Ellipse 89"/>
                <p:cNvSpPr/>
                <p:nvPr/>
              </p:nvSpPr>
              <p:spPr>
                <a:xfrm>
                  <a:off x="1403648" y="2132856"/>
                  <a:ext cx="504056" cy="50405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1" name="Ellipse 90"/>
                <p:cNvSpPr/>
                <p:nvPr/>
              </p:nvSpPr>
              <p:spPr>
                <a:xfrm>
                  <a:off x="1475656" y="2636912"/>
                  <a:ext cx="360040" cy="115212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2" name="Ellipse 91"/>
                <p:cNvSpPr/>
                <p:nvPr/>
              </p:nvSpPr>
              <p:spPr>
                <a:xfrm>
                  <a:off x="169168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3" name="Ellipse 92"/>
                <p:cNvSpPr/>
                <p:nvPr/>
              </p:nvSpPr>
              <p:spPr>
                <a:xfrm>
                  <a:off x="133164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4" name="Ellipse 93"/>
                <p:cNvSpPr/>
                <p:nvPr/>
              </p:nvSpPr>
              <p:spPr>
                <a:xfrm rot="3788642">
                  <a:off x="1657635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5" name="Ellipse 94"/>
                <p:cNvSpPr/>
                <p:nvPr/>
              </p:nvSpPr>
              <p:spPr>
                <a:xfrm rot="6973694">
                  <a:off x="1159911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9" name="Gruppieren 49"/>
              <p:cNvGrpSpPr/>
              <p:nvPr/>
            </p:nvGrpSpPr>
            <p:grpSpPr>
              <a:xfrm rot="5400000" flipV="1">
                <a:off x="4199027" y="2958141"/>
                <a:ext cx="100896" cy="247506"/>
                <a:chOff x="4475512" y="2789553"/>
                <a:chExt cx="73564" cy="144017"/>
              </a:xfrm>
            </p:grpSpPr>
            <p:sp>
              <p:nvSpPr>
                <p:cNvPr id="88" name="Herz 87"/>
                <p:cNvSpPr/>
                <p:nvPr/>
              </p:nvSpPr>
              <p:spPr>
                <a:xfrm rot="5400000">
                  <a:off x="4454999" y="2839493"/>
                  <a:ext cx="144016" cy="44138"/>
                </a:xfrm>
                <a:prstGeom prst="heart">
                  <a:avLst/>
                </a:prstGeom>
                <a:ln w="31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9" name="Herz 88"/>
                <p:cNvSpPr/>
                <p:nvPr/>
              </p:nvSpPr>
              <p:spPr>
                <a:xfrm rot="16200000">
                  <a:off x="4425573" y="2839492"/>
                  <a:ext cx="144016" cy="44138"/>
                </a:xfrm>
                <a:prstGeom prst="heart">
                  <a:avLst/>
                </a:prstGeom>
                <a:ln w="31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83" name="Ellipse 82"/>
            <p:cNvSpPr/>
            <p:nvPr/>
          </p:nvSpPr>
          <p:spPr>
            <a:xfrm>
              <a:off x="3611462" y="3567730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" name="Ellipse 83"/>
            <p:cNvSpPr/>
            <p:nvPr/>
          </p:nvSpPr>
          <p:spPr>
            <a:xfrm>
              <a:off x="3611462" y="3711746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" name="Ellipse 84"/>
            <p:cNvSpPr/>
            <p:nvPr/>
          </p:nvSpPr>
          <p:spPr>
            <a:xfrm>
              <a:off x="3611462" y="3855762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" name="Gruppieren 70"/>
          <p:cNvGrpSpPr/>
          <p:nvPr/>
        </p:nvGrpSpPr>
        <p:grpSpPr>
          <a:xfrm flipH="1">
            <a:off x="2699792" y="1545636"/>
            <a:ext cx="378042" cy="756084"/>
            <a:chOff x="3324601" y="2852936"/>
            <a:chExt cx="648072" cy="1728192"/>
          </a:xfrm>
        </p:grpSpPr>
        <p:grpSp>
          <p:nvGrpSpPr>
            <p:cNvPr id="11" name="Gruppieren 55"/>
            <p:cNvGrpSpPr/>
            <p:nvPr/>
          </p:nvGrpSpPr>
          <p:grpSpPr>
            <a:xfrm>
              <a:off x="3324601" y="2852936"/>
              <a:ext cx="648072" cy="1728192"/>
              <a:chOff x="3923928" y="2492896"/>
              <a:chExt cx="648072" cy="1728192"/>
            </a:xfrm>
          </p:grpSpPr>
          <p:grpSp>
            <p:nvGrpSpPr>
              <p:cNvPr id="13" name="Gruppieren 29"/>
              <p:cNvGrpSpPr/>
              <p:nvPr/>
            </p:nvGrpSpPr>
            <p:grpSpPr>
              <a:xfrm>
                <a:off x="3923928" y="2492896"/>
                <a:ext cx="648072" cy="1728192"/>
                <a:chOff x="1331640" y="2132856"/>
                <a:chExt cx="648072" cy="1728192"/>
              </a:xfrm>
            </p:grpSpPr>
            <p:sp>
              <p:nvSpPr>
                <p:cNvPr id="105" name="Ellipse 104"/>
                <p:cNvSpPr/>
                <p:nvPr/>
              </p:nvSpPr>
              <p:spPr>
                <a:xfrm>
                  <a:off x="1403648" y="2132856"/>
                  <a:ext cx="504056" cy="50405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6" name="Ellipse 105"/>
                <p:cNvSpPr/>
                <p:nvPr/>
              </p:nvSpPr>
              <p:spPr>
                <a:xfrm>
                  <a:off x="1475656" y="2636912"/>
                  <a:ext cx="360040" cy="115212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7" name="Ellipse 106"/>
                <p:cNvSpPr/>
                <p:nvPr/>
              </p:nvSpPr>
              <p:spPr>
                <a:xfrm>
                  <a:off x="169168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8" name="Ellipse 107"/>
                <p:cNvSpPr/>
                <p:nvPr/>
              </p:nvSpPr>
              <p:spPr>
                <a:xfrm>
                  <a:off x="133164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9" name="Ellipse 108"/>
                <p:cNvSpPr/>
                <p:nvPr/>
              </p:nvSpPr>
              <p:spPr>
                <a:xfrm rot="3788642">
                  <a:off x="1657635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0" name="Ellipse 109"/>
                <p:cNvSpPr/>
                <p:nvPr/>
              </p:nvSpPr>
              <p:spPr>
                <a:xfrm rot="6973694">
                  <a:off x="1159911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4" name="Gruppieren 49"/>
              <p:cNvGrpSpPr/>
              <p:nvPr/>
            </p:nvGrpSpPr>
            <p:grpSpPr>
              <a:xfrm rot="5400000" flipV="1">
                <a:off x="4199027" y="2958141"/>
                <a:ext cx="100896" cy="247506"/>
                <a:chOff x="4475512" y="2789553"/>
                <a:chExt cx="73564" cy="144017"/>
              </a:xfrm>
            </p:grpSpPr>
            <p:sp>
              <p:nvSpPr>
                <p:cNvPr id="103" name="Herz 102"/>
                <p:cNvSpPr/>
                <p:nvPr/>
              </p:nvSpPr>
              <p:spPr>
                <a:xfrm rot="5400000">
                  <a:off x="4454999" y="2839493"/>
                  <a:ext cx="144016" cy="44138"/>
                </a:xfrm>
                <a:prstGeom prst="heart">
                  <a:avLst/>
                </a:prstGeom>
                <a:ln w="31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4" name="Herz 103"/>
                <p:cNvSpPr/>
                <p:nvPr/>
              </p:nvSpPr>
              <p:spPr>
                <a:xfrm rot="16200000">
                  <a:off x="4425573" y="2839492"/>
                  <a:ext cx="144016" cy="44138"/>
                </a:xfrm>
                <a:prstGeom prst="heart">
                  <a:avLst/>
                </a:prstGeom>
                <a:ln w="31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98" name="Ellipse 97"/>
            <p:cNvSpPr/>
            <p:nvPr/>
          </p:nvSpPr>
          <p:spPr>
            <a:xfrm>
              <a:off x="3611462" y="3567730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9" name="Ellipse 98"/>
            <p:cNvSpPr/>
            <p:nvPr/>
          </p:nvSpPr>
          <p:spPr>
            <a:xfrm>
              <a:off x="3611462" y="3711746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0" name="Ellipse 99"/>
            <p:cNvSpPr/>
            <p:nvPr/>
          </p:nvSpPr>
          <p:spPr>
            <a:xfrm>
              <a:off x="3611462" y="3855762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11" name="Nach unten gekrümmter Pfeil 110"/>
          <p:cNvSpPr/>
          <p:nvPr/>
        </p:nvSpPr>
        <p:spPr>
          <a:xfrm>
            <a:off x="3203848" y="1383618"/>
            <a:ext cx="3096344" cy="32403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2" name="Nach unten gekrümmter Pfeil 111"/>
          <p:cNvSpPr/>
          <p:nvPr/>
        </p:nvSpPr>
        <p:spPr>
          <a:xfrm rot="10800000">
            <a:off x="3203848" y="2085696"/>
            <a:ext cx="3096344" cy="32403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70" name="Textfeld 69"/>
          <p:cNvSpPr txBox="1"/>
          <p:nvPr/>
        </p:nvSpPr>
        <p:spPr>
          <a:xfrm>
            <a:off x="4196984" y="1221601"/>
            <a:ext cx="1242412" cy="40862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„</a:t>
            </a:r>
            <a:r>
              <a:rPr lang="de-DE" dirty="0" err="1" smtClean="0"/>
              <a:t>menu</a:t>
            </a:r>
            <a:r>
              <a:rPr lang="de-DE" dirty="0" smtClean="0"/>
              <a:t> 42“</a:t>
            </a:r>
            <a:endParaRPr lang="de-DE" dirty="0"/>
          </a:p>
        </p:txBody>
      </p:sp>
      <p:pic>
        <p:nvPicPr>
          <p:cNvPr id="73" name="Picture 2" descr="C:\Users\Robin\AppData\Local\Microsoft\Windows\INetCache\IE\NZADZPUZ\p42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2139703"/>
            <a:ext cx="1184742" cy="588224"/>
          </a:xfrm>
          <a:prstGeom prst="rect">
            <a:avLst/>
          </a:prstGeom>
          <a:noFill/>
        </p:spPr>
      </p:pic>
      <p:sp>
        <p:nvSpPr>
          <p:cNvPr id="81" name="Abgerundetes Rechteck 80"/>
          <p:cNvSpPr/>
          <p:nvPr/>
        </p:nvSpPr>
        <p:spPr>
          <a:xfrm>
            <a:off x="755576" y="3003798"/>
            <a:ext cx="1080120" cy="504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real </a:t>
            </a:r>
            <a:r>
              <a:rPr lang="de-DE" dirty="0" err="1" smtClean="0"/>
              <a:t>app</a:t>
            </a:r>
            <a:endParaRPr lang="de-DE" dirty="0"/>
          </a:p>
        </p:txBody>
      </p:sp>
      <p:cxnSp>
        <p:nvCxnSpPr>
          <p:cNvPr id="86" name="Gerade Verbindung 85"/>
          <p:cNvCxnSpPr/>
          <p:nvPr/>
        </p:nvCxnSpPr>
        <p:spPr>
          <a:xfrm>
            <a:off x="755576" y="2841780"/>
            <a:ext cx="76328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2" name="Picture 4" descr="C:\Users\Robin\AppData\Local\Microsoft\Windows\INetCache\IE\LWXI6ZZ6\Bucatini%20all'amatriciana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4137925"/>
            <a:ext cx="1235976" cy="500489"/>
          </a:xfrm>
          <a:prstGeom prst="rect">
            <a:avLst/>
          </a:prstGeom>
          <a:noFill/>
        </p:spPr>
      </p:pic>
      <p:sp>
        <p:nvSpPr>
          <p:cNvPr id="71" name="Abgerundetes Rechteck 70"/>
          <p:cNvSpPr/>
          <p:nvPr/>
        </p:nvSpPr>
        <p:spPr>
          <a:xfrm rot="20878690">
            <a:off x="1809844" y="2839357"/>
            <a:ext cx="7056784" cy="140827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err="1" smtClean="0"/>
              <a:t>unit-tests</a:t>
            </a:r>
            <a:r>
              <a:rPr lang="de-DE" sz="4000" dirty="0" smtClean="0"/>
              <a:t> </a:t>
            </a:r>
            <a:r>
              <a:rPr lang="de-DE" sz="4000" dirty="0" err="1" smtClean="0"/>
              <a:t>with</a:t>
            </a:r>
            <a:r>
              <a:rPr lang="de-DE" sz="4000" dirty="0" smtClean="0"/>
              <a:t> </a:t>
            </a:r>
            <a:r>
              <a:rPr lang="de-DE" sz="4000" dirty="0" err="1" smtClean="0"/>
              <a:t>mocks</a:t>
            </a:r>
            <a:r>
              <a:rPr lang="de-DE" sz="4000" dirty="0" smtClean="0"/>
              <a:t> </a:t>
            </a:r>
          </a:p>
          <a:p>
            <a:pPr algn="ctr"/>
            <a:r>
              <a:rPr lang="de-DE" sz="4000" dirty="0" err="1" smtClean="0"/>
              <a:t>could</a:t>
            </a:r>
            <a:r>
              <a:rPr lang="de-DE" sz="4000" dirty="0" smtClean="0"/>
              <a:t> </a:t>
            </a:r>
            <a:r>
              <a:rPr lang="de-DE" sz="4000" dirty="0" err="1" smtClean="0"/>
              <a:t>be</a:t>
            </a:r>
            <a:r>
              <a:rPr lang="de-DE" sz="4000" dirty="0" smtClean="0"/>
              <a:t> </a:t>
            </a:r>
            <a:r>
              <a:rPr lang="de-DE" sz="4000" dirty="0" err="1" smtClean="0"/>
              <a:t>mocks</a:t>
            </a:r>
            <a:r>
              <a:rPr lang="de-DE" sz="4000" dirty="0" smtClean="0"/>
              <a:t> </a:t>
            </a:r>
            <a:r>
              <a:rPr lang="de-DE" sz="4000" dirty="0" err="1" smtClean="0"/>
              <a:t>itself</a:t>
            </a:r>
            <a:r>
              <a:rPr lang="de-DE" sz="4000" dirty="0" smtClean="0"/>
              <a:t>.</a:t>
            </a:r>
          </a:p>
        </p:txBody>
      </p:sp>
      <p:grpSp>
        <p:nvGrpSpPr>
          <p:cNvPr id="15" name="Gruppieren 72"/>
          <p:cNvGrpSpPr/>
          <p:nvPr/>
        </p:nvGrpSpPr>
        <p:grpSpPr>
          <a:xfrm>
            <a:off x="6372201" y="1437624"/>
            <a:ext cx="370327" cy="864096"/>
            <a:chOff x="5652120" y="2708920"/>
            <a:chExt cx="648072" cy="2016224"/>
          </a:xfrm>
        </p:grpSpPr>
        <p:grpSp>
          <p:nvGrpSpPr>
            <p:cNvPr id="17" name="Gruppieren 54"/>
            <p:cNvGrpSpPr/>
            <p:nvPr/>
          </p:nvGrpSpPr>
          <p:grpSpPr>
            <a:xfrm>
              <a:off x="5652120" y="2708920"/>
              <a:ext cx="648072" cy="2016224"/>
              <a:chOff x="6444208" y="2204864"/>
              <a:chExt cx="648072" cy="2016224"/>
            </a:xfrm>
          </p:grpSpPr>
          <p:grpSp>
            <p:nvGrpSpPr>
              <p:cNvPr id="19" name="Gruppieren 38"/>
              <p:cNvGrpSpPr/>
              <p:nvPr/>
            </p:nvGrpSpPr>
            <p:grpSpPr>
              <a:xfrm>
                <a:off x="6444208" y="2492896"/>
                <a:ext cx="648072" cy="1728192"/>
                <a:chOff x="1331640" y="2132856"/>
                <a:chExt cx="648072" cy="1728192"/>
              </a:xfrm>
            </p:grpSpPr>
            <p:sp>
              <p:nvSpPr>
                <p:cNvPr id="102" name="Ellipse 101"/>
                <p:cNvSpPr/>
                <p:nvPr/>
              </p:nvSpPr>
              <p:spPr>
                <a:xfrm>
                  <a:off x="1403648" y="2132856"/>
                  <a:ext cx="504056" cy="50405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3" name="Ellipse 112"/>
                <p:cNvSpPr/>
                <p:nvPr/>
              </p:nvSpPr>
              <p:spPr>
                <a:xfrm>
                  <a:off x="1475656" y="2636912"/>
                  <a:ext cx="360040" cy="115212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4" name="Ellipse 113"/>
                <p:cNvSpPr/>
                <p:nvPr/>
              </p:nvSpPr>
              <p:spPr>
                <a:xfrm>
                  <a:off x="1691680" y="3717032"/>
                  <a:ext cx="288032" cy="14401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5" name="Ellipse 114"/>
                <p:cNvSpPr/>
                <p:nvPr/>
              </p:nvSpPr>
              <p:spPr>
                <a:xfrm>
                  <a:off x="1331640" y="3717032"/>
                  <a:ext cx="288032" cy="14401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6" name="Ellipse 115"/>
                <p:cNvSpPr/>
                <p:nvPr/>
              </p:nvSpPr>
              <p:spPr>
                <a:xfrm rot="3788642">
                  <a:off x="1657635" y="2986035"/>
                  <a:ext cx="504056" cy="7200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7" name="Ellipse 116"/>
                <p:cNvSpPr/>
                <p:nvPr/>
              </p:nvSpPr>
              <p:spPr>
                <a:xfrm rot="6973694">
                  <a:off x="1159911" y="2986035"/>
                  <a:ext cx="504056" cy="7200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101" name="Flussdiagramm: Magnetplattenspeicher 100"/>
              <p:cNvSpPr/>
              <p:nvPr/>
            </p:nvSpPr>
            <p:spPr>
              <a:xfrm>
                <a:off x="6588224" y="2204864"/>
                <a:ext cx="360040" cy="432048"/>
              </a:xfrm>
              <a:prstGeom prst="flowChartMagneticDisk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96" name="Rechteck 95"/>
            <p:cNvSpPr/>
            <p:nvPr/>
          </p:nvSpPr>
          <p:spPr>
            <a:xfrm>
              <a:off x="5796136" y="3933056"/>
              <a:ext cx="360040" cy="576064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Robin\Documents\GitHub\chado presentation\Optische_illusion_pian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72666"/>
            <a:ext cx="9144000" cy="6400800"/>
          </a:xfrm>
          <a:prstGeom prst="rect">
            <a:avLst/>
          </a:prstGeom>
          <a:noFill/>
        </p:spPr>
      </p:pic>
      <p:sp>
        <p:nvSpPr>
          <p:cNvPr id="5" name="Gleichschenkliges Dreieck 4"/>
          <p:cNvSpPr/>
          <p:nvPr/>
        </p:nvSpPr>
        <p:spPr>
          <a:xfrm>
            <a:off x="0" y="-2468810"/>
            <a:ext cx="9144000" cy="9073008"/>
          </a:xfrm>
          <a:prstGeom prst="triangle">
            <a:avLst>
              <a:gd name="adj" fmla="val 10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2915816" y="4155926"/>
            <a:ext cx="475252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to</a:t>
            </a: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de-DE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mock</a:t>
            </a: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= </a:t>
            </a:r>
            <a:r>
              <a:rPr kumimoji="0" lang="de-DE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to</a:t>
            </a: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de-DE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delude</a:t>
            </a:r>
            <a:endParaRPr kumimoji="0" lang="de-DE" sz="4400" b="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15816" y="4155926"/>
            <a:ext cx="4752528" cy="857250"/>
          </a:xfrm>
        </p:spPr>
        <p:txBody>
          <a:bodyPr>
            <a:normAutofit/>
          </a:bodyPr>
          <a:lstStyle/>
          <a:p>
            <a:pPr algn="l"/>
            <a:r>
              <a:rPr lang="de-DE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to</a:t>
            </a: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mock</a:t>
            </a: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= </a:t>
            </a:r>
            <a:r>
              <a:rPr lang="de-DE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to</a:t>
            </a: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mimic</a:t>
            </a:r>
            <a:endParaRPr lang="de-DE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85185E-6 L 0.7717 -1.85185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Robin\Documents\GitHub\chado presentation\Optische_illusion_pian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72666"/>
            <a:ext cx="9144000" cy="6400800"/>
          </a:xfrm>
          <a:prstGeom prst="rect">
            <a:avLst/>
          </a:prstGeom>
          <a:noFill/>
        </p:spPr>
      </p:pic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467544" y="1419622"/>
            <a:ext cx="8229600" cy="2496908"/>
          </a:xfrm>
          <a:solidFill>
            <a:srgbClr val="FFFFFF">
              <a:alpha val="74000"/>
            </a:srgbClr>
          </a:solidFill>
        </p:spPr>
        <p:txBody>
          <a:bodyPr>
            <a:normAutofit fontScale="92500" lnSpcReduction="10000"/>
          </a:bodyPr>
          <a:lstStyle/>
          <a:p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want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mocks</a:t>
            </a:r>
            <a:r>
              <a:rPr lang="de-DE" dirty="0" smtClean="0"/>
              <a:t> </a:t>
            </a:r>
            <a:r>
              <a:rPr lang="de-DE" dirty="0" err="1" smtClean="0"/>
              <a:t>successfully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ensure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mocks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 </a:t>
            </a:r>
            <a:r>
              <a:rPr lang="de-DE" dirty="0" err="1" smtClean="0"/>
              <a:t>under</a:t>
            </a:r>
            <a:r>
              <a:rPr lang="de-DE" dirty="0" smtClean="0"/>
              <a:t> </a:t>
            </a:r>
            <a:r>
              <a:rPr lang="de-DE" dirty="0" err="1" smtClean="0"/>
              <a:t>realistic</a:t>
            </a:r>
            <a:r>
              <a:rPr lang="de-DE" dirty="0" smtClean="0"/>
              <a:t> </a:t>
            </a:r>
            <a:r>
              <a:rPr lang="de-DE" dirty="0" err="1" smtClean="0"/>
              <a:t>assumptions</a:t>
            </a:r>
            <a:endParaRPr lang="de-DE" dirty="0" smtClean="0"/>
          </a:p>
          <a:p>
            <a:r>
              <a:rPr lang="de-DE" dirty="0" smtClean="0"/>
              <a:t>Are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assumptions</a:t>
            </a:r>
            <a:r>
              <a:rPr lang="de-DE" dirty="0" smtClean="0"/>
              <a:t> </a:t>
            </a:r>
            <a:r>
              <a:rPr lang="de-DE" dirty="0" err="1" smtClean="0"/>
              <a:t>correct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real 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behave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assume</a:t>
            </a:r>
            <a:r>
              <a:rPr lang="de-DE" dirty="0" smtClean="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Robin\Documents\GitHub\chado presentation\692px-Monk_in_Tashilhunpo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0232" y="-1403308"/>
            <a:ext cx="5033768" cy="6546808"/>
          </a:xfrm>
          <a:prstGeom prst="rect">
            <a:avLst/>
          </a:prstGeom>
          <a:noFill/>
        </p:spPr>
      </p:pic>
      <p:sp>
        <p:nvSpPr>
          <p:cNvPr id="17" name="Rechteck 16"/>
          <p:cNvSpPr/>
          <p:nvPr/>
        </p:nvSpPr>
        <p:spPr>
          <a:xfrm>
            <a:off x="-36512" y="0"/>
            <a:ext cx="9180512" cy="51435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869672"/>
            <a:ext cx="4038600" cy="1587624"/>
          </a:xfrm>
        </p:spPr>
        <p:txBody>
          <a:bodyPr>
            <a:normAutofit fontScale="85000" lnSpcReduction="10000"/>
          </a:bodyPr>
          <a:lstStyle/>
          <a:p>
            <a:r>
              <a:rPr lang="de-DE" dirty="0" smtClean="0"/>
              <a:t>Test </a:t>
            </a:r>
            <a:r>
              <a:rPr lang="de-DE" dirty="0" err="1" smtClean="0"/>
              <a:t>approach</a:t>
            </a:r>
            <a:endParaRPr lang="de-DE" dirty="0" smtClean="0"/>
          </a:p>
          <a:p>
            <a:pPr lvl="1"/>
            <a:r>
              <a:rPr lang="de-DE" dirty="0" smtClean="0"/>
              <a:t>London School</a:t>
            </a:r>
          </a:p>
          <a:p>
            <a:pPr lvl="1"/>
            <a:r>
              <a:rPr lang="de-DE" dirty="0" smtClean="0"/>
              <a:t>Integrated Tests</a:t>
            </a:r>
          </a:p>
          <a:p>
            <a:pPr lvl="1"/>
            <a:r>
              <a:rPr lang="de-DE" dirty="0" smtClean="0"/>
              <a:t>Unit Tests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>
          <a:xfrm>
            <a:off x="4648200" y="1869672"/>
            <a:ext cx="4038600" cy="1587624"/>
          </a:xfrm>
        </p:spPr>
        <p:txBody>
          <a:bodyPr>
            <a:normAutofit fontScale="85000" lnSpcReduction="10000"/>
          </a:bodyPr>
          <a:lstStyle/>
          <a:p>
            <a:r>
              <a:rPr lang="de-DE" dirty="0" err="1" smtClean="0"/>
              <a:t>Idiosyncrasies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Javascript</a:t>
            </a:r>
            <a:endParaRPr lang="de-DE" dirty="0" smtClean="0"/>
          </a:p>
          <a:p>
            <a:pPr lvl="1"/>
            <a:r>
              <a:rPr lang="de-DE" dirty="0" smtClean="0"/>
              <a:t>Dynamic</a:t>
            </a:r>
          </a:p>
          <a:p>
            <a:pPr lvl="1"/>
            <a:r>
              <a:rPr lang="de-DE" dirty="0" smtClean="0"/>
              <a:t>Prototype</a:t>
            </a:r>
          </a:p>
          <a:p>
            <a:pPr lvl="1"/>
            <a:r>
              <a:rPr lang="de-DE" dirty="0" smtClean="0"/>
              <a:t>Simple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26878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Robin\Documents\GitHub\chado presentation\teapot-516024_128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-380578"/>
            <a:ext cx="9144000" cy="6094230"/>
          </a:xfrm>
          <a:prstGeom prst="rect">
            <a:avLst/>
          </a:prstGeom>
          <a:noFill/>
        </p:spPr>
      </p:pic>
      <p:sp>
        <p:nvSpPr>
          <p:cNvPr id="6" name="Rechteck 5"/>
          <p:cNvSpPr/>
          <p:nvPr/>
        </p:nvSpPr>
        <p:spPr>
          <a:xfrm>
            <a:off x="0" y="-380578"/>
            <a:ext cx="9144000" cy="5832648"/>
          </a:xfrm>
          <a:prstGeom prst="rect">
            <a:avLst/>
          </a:prstGeom>
          <a:solidFill>
            <a:srgbClr val="FFFFF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Motivation</a:t>
            </a:r>
          </a:p>
          <a:p>
            <a:r>
              <a:rPr lang="de-DE" dirty="0" err="1" smtClean="0"/>
              <a:t>Idiosyncrasies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Javascript</a:t>
            </a:r>
            <a:endParaRPr lang="de-DE" dirty="0" smtClean="0"/>
          </a:p>
          <a:p>
            <a:r>
              <a:rPr lang="de-DE" dirty="0" smtClean="0"/>
              <a:t>Test Doubles</a:t>
            </a:r>
          </a:p>
          <a:p>
            <a:r>
              <a:rPr lang="de-DE" b="1" dirty="0" err="1" smtClean="0"/>
              <a:t>Assume</a:t>
            </a:r>
            <a:r>
              <a:rPr lang="de-DE" b="1" dirty="0" smtClean="0"/>
              <a:t>-</a:t>
            </a:r>
            <a:r>
              <a:rPr lang="de-DE" b="1" dirty="0" err="1" smtClean="0"/>
              <a:t>Verify</a:t>
            </a:r>
            <a:r>
              <a:rPr lang="de-DE" b="1" dirty="0" smtClean="0"/>
              <a:t>-Approach</a:t>
            </a:r>
          </a:p>
          <a:p>
            <a:r>
              <a:rPr lang="de-DE" dirty="0" err="1" smtClean="0"/>
              <a:t>Chadojs</a:t>
            </a:r>
            <a:endParaRPr lang="de-DE" dirty="0" smtClean="0"/>
          </a:p>
          <a:p>
            <a:r>
              <a:rPr lang="de-DE" dirty="0" err="1" smtClean="0"/>
              <a:t>Discussion</a:t>
            </a:r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Assume</a:t>
            </a:r>
            <a:r>
              <a:rPr lang="de-DE" dirty="0" smtClean="0"/>
              <a:t>-</a:t>
            </a:r>
            <a:r>
              <a:rPr lang="de-DE" dirty="0" err="1" smtClean="0"/>
              <a:t>Verify</a:t>
            </a:r>
            <a:r>
              <a:rPr lang="de-DE" dirty="0" smtClean="0"/>
              <a:t>-Approach</a:t>
            </a:r>
            <a:endParaRPr lang="de-DE" dirty="0"/>
          </a:p>
        </p:txBody>
      </p:sp>
      <p:grpSp>
        <p:nvGrpSpPr>
          <p:cNvPr id="3" name="Gruppieren 70"/>
          <p:cNvGrpSpPr/>
          <p:nvPr/>
        </p:nvGrpSpPr>
        <p:grpSpPr>
          <a:xfrm>
            <a:off x="2763688" y="1545636"/>
            <a:ext cx="486054" cy="972108"/>
            <a:chOff x="3324601" y="2852936"/>
            <a:chExt cx="648072" cy="1728192"/>
          </a:xfrm>
        </p:grpSpPr>
        <p:grpSp>
          <p:nvGrpSpPr>
            <p:cNvPr id="4" name="Gruppieren 55"/>
            <p:cNvGrpSpPr/>
            <p:nvPr/>
          </p:nvGrpSpPr>
          <p:grpSpPr>
            <a:xfrm>
              <a:off x="3324601" y="2852936"/>
              <a:ext cx="648072" cy="1728192"/>
              <a:chOff x="3923928" y="2492896"/>
              <a:chExt cx="648072" cy="1728192"/>
            </a:xfrm>
          </p:grpSpPr>
          <p:grpSp>
            <p:nvGrpSpPr>
              <p:cNvPr id="5" name="Gruppieren 29"/>
              <p:cNvGrpSpPr/>
              <p:nvPr/>
            </p:nvGrpSpPr>
            <p:grpSpPr>
              <a:xfrm>
                <a:off x="3923928" y="2492896"/>
                <a:ext cx="648072" cy="1728192"/>
                <a:chOff x="1331640" y="2132856"/>
                <a:chExt cx="648072" cy="1728192"/>
              </a:xfrm>
            </p:grpSpPr>
            <p:sp>
              <p:nvSpPr>
                <p:cNvPr id="13" name="Ellipse 12"/>
                <p:cNvSpPr/>
                <p:nvPr/>
              </p:nvSpPr>
              <p:spPr>
                <a:xfrm>
                  <a:off x="1403648" y="2132856"/>
                  <a:ext cx="504056" cy="50405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" name="Ellipse 13"/>
                <p:cNvSpPr/>
                <p:nvPr/>
              </p:nvSpPr>
              <p:spPr>
                <a:xfrm>
                  <a:off x="1475656" y="2636912"/>
                  <a:ext cx="360040" cy="115212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" name="Ellipse 14"/>
                <p:cNvSpPr/>
                <p:nvPr/>
              </p:nvSpPr>
              <p:spPr>
                <a:xfrm>
                  <a:off x="169168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" name="Ellipse 15"/>
                <p:cNvSpPr/>
                <p:nvPr/>
              </p:nvSpPr>
              <p:spPr>
                <a:xfrm>
                  <a:off x="133164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" name="Ellipse 16"/>
                <p:cNvSpPr/>
                <p:nvPr/>
              </p:nvSpPr>
              <p:spPr>
                <a:xfrm rot="3788642">
                  <a:off x="1657635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8" name="Ellipse 17"/>
                <p:cNvSpPr/>
                <p:nvPr/>
              </p:nvSpPr>
              <p:spPr>
                <a:xfrm rot="6973694">
                  <a:off x="1159911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9" name="Gruppieren 49"/>
              <p:cNvGrpSpPr/>
              <p:nvPr/>
            </p:nvGrpSpPr>
            <p:grpSpPr>
              <a:xfrm rot="5400000" flipV="1">
                <a:off x="4199027" y="2958141"/>
                <a:ext cx="100896" cy="247506"/>
                <a:chOff x="4475512" y="2789553"/>
                <a:chExt cx="73564" cy="144017"/>
              </a:xfrm>
            </p:grpSpPr>
            <p:sp>
              <p:nvSpPr>
                <p:cNvPr id="11" name="Herz 10"/>
                <p:cNvSpPr/>
                <p:nvPr/>
              </p:nvSpPr>
              <p:spPr>
                <a:xfrm rot="5400000">
                  <a:off x="4454999" y="2839493"/>
                  <a:ext cx="144016" cy="44138"/>
                </a:xfrm>
                <a:prstGeom prst="heart">
                  <a:avLst/>
                </a:prstGeom>
                <a:ln w="31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" name="Herz 11"/>
                <p:cNvSpPr/>
                <p:nvPr/>
              </p:nvSpPr>
              <p:spPr>
                <a:xfrm rot="16200000">
                  <a:off x="4425573" y="2839492"/>
                  <a:ext cx="144016" cy="44138"/>
                </a:xfrm>
                <a:prstGeom prst="heart">
                  <a:avLst/>
                </a:prstGeom>
                <a:ln w="31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6" name="Ellipse 5"/>
            <p:cNvSpPr/>
            <p:nvPr/>
          </p:nvSpPr>
          <p:spPr>
            <a:xfrm>
              <a:off x="3611462" y="3567730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Ellipse 6"/>
            <p:cNvSpPr/>
            <p:nvPr/>
          </p:nvSpPr>
          <p:spPr>
            <a:xfrm>
              <a:off x="3611462" y="3711746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/>
            <p:cNvSpPr/>
            <p:nvPr/>
          </p:nvSpPr>
          <p:spPr>
            <a:xfrm>
              <a:off x="3611462" y="3855762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9" name="Textfeld 18"/>
          <p:cNvSpPr txBox="1"/>
          <p:nvPr/>
        </p:nvSpPr>
        <p:spPr>
          <a:xfrm>
            <a:off x="3956655" y="1329612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„</a:t>
            </a:r>
            <a:r>
              <a:rPr lang="de-DE" dirty="0" err="1" smtClean="0"/>
              <a:t>menu</a:t>
            </a:r>
            <a:r>
              <a:rPr lang="de-DE" dirty="0" smtClean="0"/>
              <a:t> 42“</a:t>
            </a:r>
            <a:endParaRPr lang="de-DE" dirty="0"/>
          </a:p>
        </p:txBody>
      </p:sp>
      <p:grpSp>
        <p:nvGrpSpPr>
          <p:cNvPr id="10" name="Gruppieren 72"/>
          <p:cNvGrpSpPr/>
          <p:nvPr/>
        </p:nvGrpSpPr>
        <p:grpSpPr>
          <a:xfrm>
            <a:off x="5831200" y="3273828"/>
            <a:ext cx="486054" cy="1134126"/>
            <a:chOff x="5652120" y="2708920"/>
            <a:chExt cx="648072" cy="2016224"/>
          </a:xfrm>
        </p:grpSpPr>
        <p:grpSp>
          <p:nvGrpSpPr>
            <p:cNvPr id="20" name="Gruppieren 54"/>
            <p:cNvGrpSpPr/>
            <p:nvPr/>
          </p:nvGrpSpPr>
          <p:grpSpPr>
            <a:xfrm>
              <a:off x="5652120" y="2708920"/>
              <a:ext cx="648072" cy="2016224"/>
              <a:chOff x="6444208" y="2204864"/>
              <a:chExt cx="648072" cy="2016224"/>
            </a:xfrm>
          </p:grpSpPr>
          <p:grpSp>
            <p:nvGrpSpPr>
              <p:cNvPr id="21" name="Gruppieren 38"/>
              <p:cNvGrpSpPr/>
              <p:nvPr/>
            </p:nvGrpSpPr>
            <p:grpSpPr>
              <a:xfrm>
                <a:off x="6444208" y="2492896"/>
                <a:ext cx="648072" cy="1728192"/>
                <a:chOff x="1331640" y="2132856"/>
                <a:chExt cx="648072" cy="1728192"/>
              </a:xfrm>
            </p:grpSpPr>
            <p:sp>
              <p:nvSpPr>
                <p:cNvPr id="25" name="Ellipse 24"/>
                <p:cNvSpPr/>
                <p:nvPr/>
              </p:nvSpPr>
              <p:spPr>
                <a:xfrm>
                  <a:off x="1403648" y="2132856"/>
                  <a:ext cx="504056" cy="504056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6" name="Ellipse 25"/>
                <p:cNvSpPr/>
                <p:nvPr/>
              </p:nvSpPr>
              <p:spPr>
                <a:xfrm>
                  <a:off x="1475656" y="2636912"/>
                  <a:ext cx="360040" cy="1152128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7" name="Ellipse 26"/>
                <p:cNvSpPr/>
                <p:nvPr/>
              </p:nvSpPr>
              <p:spPr>
                <a:xfrm>
                  <a:off x="169168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8" name="Ellipse 27"/>
                <p:cNvSpPr/>
                <p:nvPr/>
              </p:nvSpPr>
              <p:spPr>
                <a:xfrm>
                  <a:off x="133164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9" name="Ellipse 28"/>
                <p:cNvSpPr/>
                <p:nvPr/>
              </p:nvSpPr>
              <p:spPr>
                <a:xfrm rot="3788642">
                  <a:off x="1657635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0" name="Ellipse 29"/>
                <p:cNvSpPr/>
                <p:nvPr/>
              </p:nvSpPr>
              <p:spPr>
                <a:xfrm rot="6973694">
                  <a:off x="1159911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24" name="Flussdiagramm: Magnetplattenspeicher 23"/>
              <p:cNvSpPr/>
              <p:nvPr/>
            </p:nvSpPr>
            <p:spPr>
              <a:xfrm>
                <a:off x="6588224" y="2204864"/>
                <a:ext cx="360040" cy="432048"/>
              </a:xfrm>
              <a:prstGeom prst="flowChartMagneticDisk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2" name="Rechteck 21"/>
            <p:cNvSpPr/>
            <p:nvPr/>
          </p:nvSpPr>
          <p:spPr>
            <a:xfrm>
              <a:off x="5796136" y="3933056"/>
              <a:ext cx="360040" cy="57606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3" name="Gruppieren 72"/>
          <p:cNvGrpSpPr/>
          <p:nvPr/>
        </p:nvGrpSpPr>
        <p:grpSpPr>
          <a:xfrm>
            <a:off x="5797708" y="1383618"/>
            <a:ext cx="486054" cy="1134126"/>
            <a:chOff x="5652120" y="2708920"/>
            <a:chExt cx="648072" cy="2016224"/>
          </a:xfrm>
        </p:grpSpPr>
        <p:grpSp>
          <p:nvGrpSpPr>
            <p:cNvPr id="31" name="Gruppieren 54"/>
            <p:cNvGrpSpPr/>
            <p:nvPr/>
          </p:nvGrpSpPr>
          <p:grpSpPr>
            <a:xfrm>
              <a:off x="5652120" y="2708920"/>
              <a:ext cx="648072" cy="2016224"/>
              <a:chOff x="6444208" y="2204864"/>
              <a:chExt cx="648072" cy="2016224"/>
            </a:xfrm>
          </p:grpSpPr>
          <p:grpSp>
            <p:nvGrpSpPr>
              <p:cNvPr id="32" name="Gruppieren 38"/>
              <p:cNvGrpSpPr/>
              <p:nvPr/>
            </p:nvGrpSpPr>
            <p:grpSpPr>
              <a:xfrm>
                <a:off x="6444208" y="2492896"/>
                <a:ext cx="648072" cy="1728192"/>
                <a:chOff x="1331640" y="2132856"/>
                <a:chExt cx="648072" cy="1728192"/>
              </a:xfrm>
            </p:grpSpPr>
            <p:sp>
              <p:nvSpPr>
                <p:cNvPr id="36" name="Ellipse 35"/>
                <p:cNvSpPr/>
                <p:nvPr/>
              </p:nvSpPr>
              <p:spPr>
                <a:xfrm>
                  <a:off x="1403648" y="2132856"/>
                  <a:ext cx="504056" cy="50405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7" name="Ellipse 36"/>
                <p:cNvSpPr/>
                <p:nvPr/>
              </p:nvSpPr>
              <p:spPr>
                <a:xfrm>
                  <a:off x="1475656" y="2636912"/>
                  <a:ext cx="360040" cy="115212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8" name="Ellipse 37"/>
                <p:cNvSpPr/>
                <p:nvPr/>
              </p:nvSpPr>
              <p:spPr>
                <a:xfrm>
                  <a:off x="1691680" y="3717032"/>
                  <a:ext cx="288032" cy="14401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9" name="Ellipse 38"/>
                <p:cNvSpPr/>
                <p:nvPr/>
              </p:nvSpPr>
              <p:spPr>
                <a:xfrm>
                  <a:off x="1331640" y="3717032"/>
                  <a:ext cx="288032" cy="14401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0" name="Ellipse 39"/>
                <p:cNvSpPr/>
                <p:nvPr/>
              </p:nvSpPr>
              <p:spPr>
                <a:xfrm rot="3788642">
                  <a:off x="1657635" y="2986035"/>
                  <a:ext cx="504056" cy="7200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1" name="Ellipse 40"/>
                <p:cNvSpPr/>
                <p:nvPr/>
              </p:nvSpPr>
              <p:spPr>
                <a:xfrm rot="6973694">
                  <a:off x="1159911" y="2986035"/>
                  <a:ext cx="504056" cy="7200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35" name="Flussdiagramm: Magnetplattenspeicher 34"/>
              <p:cNvSpPr/>
              <p:nvPr/>
            </p:nvSpPr>
            <p:spPr>
              <a:xfrm>
                <a:off x="6588224" y="2204864"/>
                <a:ext cx="360040" cy="432048"/>
              </a:xfrm>
              <a:prstGeom prst="flowChartMagneticDisk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3" name="Rechteck 32"/>
            <p:cNvSpPr/>
            <p:nvPr/>
          </p:nvSpPr>
          <p:spPr>
            <a:xfrm>
              <a:off x="5796136" y="3933056"/>
              <a:ext cx="360040" cy="576064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1" name="Textfeld 50"/>
          <p:cNvSpPr txBox="1"/>
          <p:nvPr/>
        </p:nvSpPr>
        <p:spPr>
          <a:xfrm>
            <a:off x="5451248" y="1113588"/>
            <a:ext cx="119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testdouble</a:t>
            </a:r>
            <a:endParaRPr lang="de-DE" dirty="0"/>
          </a:p>
        </p:txBody>
      </p:sp>
      <p:sp>
        <p:nvSpPr>
          <p:cNvPr id="52" name="Textfeld 51"/>
          <p:cNvSpPr txBox="1"/>
          <p:nvPr/>
        </p:nvSpPr>
        <p:spPr>
          <a:xfrm>
            <a:off x="2555776" y="1221600"/>
            <a:ext cx="78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waiter</a:t>
            </a:r>
            <a:endParaRPr lang="de-DE" dirty="0" smtClean="0"/>
          </a:p>
        </p:txBody>
      </p:sp>
      <p:sp>
        <p:nvSpPr>
          <p:cNvPr id="69" name="Rechteck 68"/>
          <p:cNvSpPr/>
          <p:nvPr/>
        </p:nvSpPr>
        <p:spPr>
          <a:xfrm>
            <a:off x="1475656" y="1700510"/>
            <a:ext cx="914400" cy="6858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 smtClean="0"/>
              <a:t>test</a:t>
            </a:r>
            <a:endParaRPr lang="de-DE" sz="2000" dirty="0" smtClean="0"/>
          </a:p>
          <a:p>
            <a:pPr algn="ctr"/>
            <a:r>
              <a:rPr lang="de-DE" sz="2000" dirty="0" err="1" smtClean="0"/>
              <a:t>waiter</a:t>
            </a:r>
            <a:endParaRPr lang="de-DE" dirty="0"/>
          </a:p>
        </p:txBody>
      </p:sp>
      <p:pic>
        <p:nvPicPr>
          <p:cNvPr id="65" name="Picture 2" descr="C:\Users\Robin\AppData\Local\Microsoft\Windows\INetCache\IE\NZADZPUZ\p42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83999" y="2571751"/>
            <a:ext cx="752694" cy="373712"/>
          </a:xfrm>
          <a:prstGeom prst="rect">
            <a:avLst/>
          </a:prstGeom>
          <a:noFill/>
        </p:spPr>
      </p:pic>
      <p:sp>
        <p:nvSpPr>
          <p:cNvPr id="67" name="Nach unten gekrümmter Pfeil 66"/>
          <p:cNvSpPr/>
          <p:nvPr/>
        </p:nvSpPr>
        <p:spPr>
          <a:xfrm>
            <a:off x="3435023" y="1707654"/>
            <a:ext cx="2304256" cy="32403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8" name="Nach unten gekrümmter Pfeil 67"/>
          <p:cNvSpPr/>
          <p:nvPr/>
        </p:nvSpPr>
        <p:spPr>
          <a:xfrm rot="10800000">
            <a:off x="3363015" y="2193708"/>
            <a:ext cx="2304256" cy="32403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7" name="Textfeld 56"/>
          <p:cNvSpPr txBox="1"/>
          <p:nvPr/>
        </p:nvSpPr>
        <p:spPr>
          <a:xfrm>
            <a:off x="3956655" y="3158847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„</a:t>
            </a:r>
            <a:r>
              <a:rPr lang="de-DE" dirty="0" err="1" smtClean="0"/>
              <a:t>menu</a:t>
            </a:r>
            <a:r>
              <a:rPr lang="de-DE" dirty="0" smtClean="0"/>
              <a:t> 42“</a:t>
            </a:r>
            <a:endParaRPr lang="de-DE" dirty="0"/>
          </a:p>
        </p:txBody>
      </p:sp>
      <p:sp>
        <p:nvSpPr>
          <p:cNvPr id="79" name="Textfeld 78"/>
          <p:cNvSpPr txBox="1"/>
          <p:nvPr/>
        </p:nvSpPr>
        <p:spPr>
          <a:xfrm>
            <a:off x="5774433" y="2996829"/>
            <a:ext cx="588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chef</a:t>
            </a:r>
            <a:endParaRPr lang="de-DE" dirty="0"/>
          </a:p>
        </p:txBody>
      </p:sp>
      <p:sp>
        <p:nvSpPr>
          <p:cNvPr id="80" name="Rechteck 79"/>
          <p:cNvSpPr/>
          <p:nvPr/>
        </p:nvSpPr>
        <p:spPr>
          <a:xfrm>
            <a:off x="2411760" y="3560136"/>
            <a:ext cx="914400" cy="6858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 smtClean="0"/>
              <a:t>test</a:t>
            </a:r>
            <a:endParaRPr lang="de-DE" sz="2000" dirty="0" smtClean="0"/>
          </a:p>
          <a:p>
            <a:pPr algn="ctr"/>
            <a:r>
              <a:rPr lang="de-DE" sz="2000" dirty="0" err="1" smtClean="0"/>
              <a:t>chef</a:t>
            </a:r>
            <a:endParaRPr lang="de-DE" dirty="0"/>
          </a:p>
        </p:txBody>
      </p:sp>
      <p:pic>
        <p:nvPicPr>
          <p:cNvPr id="81" name="Picture 2" descr="C:\Users\Robin\AppData\Local\Microsoft\Windows\INetCache\IE\NZADZPUZ\p42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83999" y="4358278"/>
            <a:ext cx="752694" cy="373712"/>
          </a:xfrm>
          <a:prstGeom prst="rect">
            <a:avLst/>
          </a:prstGeom>
          <a:noFill/>
        </p:spPr>
      </p:pic>
      <p:sp>
        <p:nvSpPr>
          <p:cNvPr id="82" name="Nach unten gekrümmter Pfeil 81"/>
          <p:cNvSpPr/>
          <p:nvPr/>
        </p:nvSpPr>
        <p:spPr>
          <a:xfrm>
            <a:off x="3448472" y="3489851"/>
            <a:ext cx="2304256" cy="32403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3" name="Nach unten gekrümmter Pfeil 82"/>
          <p:cNvSpPr/>
          <p:nvPr/>
        </p:nvSpPr>
        <p:spPr>
          <a:xfrm rot="10800000">
            <a:off x="3376464" y="3975905"/>
            <a:ext cx="2304256" cy="32403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4" name="Rechteck 83"/>
          <p:cNvSpPr/>
          <p:nvPr/>
        </p:nvSpPr>
        <p:spPr>
          <a:xfrm>
            <a:off x="4187231" y="3723878"/>
            <a:ext cx="746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3">
                    <a:lumMod val="75000"/>
                  </a:schemeClr>
                </a:solidFill>
              </a:rPr>
              <a:t>Verify</a:t>
            </a:r>
            <a:endParaRPr lang="de-DE" dirty="0" smtClean="0"/>
          </a:p>
        </p:txBody>
      </p:sp>
      <p:sp>
        <p:nvSpPr>
          <p:cNvPr id="85" name="Rechteck 84"/>
          <p:cNvSpPr/>
          <p:nvPr/>
        </p:nvSpPr>
        <p:spPr>
          <a:xfrm>
            <a:off x="4067263" y="1923678"/>
            <a:ext cx="986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3">
                    <a:lumMod val="75000"/>
                  </a:schemeClr>
                </a:solidFill>
              </a:rPr>
              <a:t>Assume</a:t>
            </a:r>
            <a:r>
              <a:rPr lang="de-DE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79" grpId="0"/>
      <p:bldP spid="80" grpId="0" animBg="1"/>
      <p:bldP spid="82" grpId="0" animBg="1"/>
      <p:bldP spid="83" grpId="0" animBg="1"/>
      <p:bldP spid="84" grpId="0"/>
      <p:bldP spid="8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Robin\Documents\GitHub\chado presentation\rekord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04304" y="1599641"/>
            <a:ext cx="4124080" cy="3374247"/>
          </a:xfrm>
          <a:prstGeom prst="rect">
            <a:avLst/>
          </a:prstGeom>
          <a:noFill/>
        </p:spPr>
      </p:pic>
      <p:sp>
        <p:nvSpPr>
          <p:cNvPr id="5" name="Rechteck 4" hidden="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Assume</a:t>
            </a:r>
            <a:r>
              <a:rPr lang="de-DE" dirty="0" smtClean="0"/>
              <a:t>-</a:t>
            </a:r>
            <a:r>
              <a:rPr lang="de-DE" dirty="0" err="1" smtClean="0"/>
              <a:t>Verify</a:t>
            </a:r>
            <a:r>
              <a:rPr lang="de-DE" dirty="0" smtClean="0"/>
              <a:t>-Approach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453498"/>
          </a:xfrm>
        </p:spPr>
        <p:txBody>
          <a:bodyPr>
            <a:normAutofit fontScale="85000" lnSpcReduction="20000"/>
          </a:bodyPr>
          <a:lstStyle/>
          <a:p>
            <a:r>
              <a:rPr lang="de-DE" dirty="0" err="1" smtClean="0"/>
              <a:t>Record</a:t>
            </a:r>
            <a:r>
              <a:rPr lang="de-DE" dirty="0" smtClean="0"/>
              <a:t> all </a:t>
            </a:r>
            <a:r>
              <a:rPr lang="de-DE" dirty="0" err="1" smtClean="0"/>
              <a:t>assumptions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verifications</a:t>
            </a:r>
            <a:endParaRPr lang="de-DE" dirty="0" smtClean="0"/>
          </a:p>
          <a:p>
            <a:pPr>
              <a:buNone/>
            </a:pPr>
            <a:endParaRPr lang="de-DE" dirty="0" smtClean="0"/>
          </a:p>
        </p:txBody>
      </p:sp>
      <p:sp>
        <p:nvSpPr>
          <p:cNvPr id="8" name="Abgerundetes Rechteck 7"/>
          <p:cNvSpPr/>
          <p:nvPr/>
        </p:nvSpPr>
        <p:spPr>
          <a:xfrm>
            <a:off x="683568" y="1869672"/>
            <a:ext cx="914400" cy="270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Test</a:t>
            </a:r>
            <a:endParaRPr lang="de-DE" dirty="0"/>
          </a:p>
        </p:txBody>
      </p:sp>
      <p:sp>
        <p:nvSpPr>
          <p:cNvPr id="9" name="Abgerundetes Rechteck 8"/>
          <p:cNvSpPr/>
          <p:nvPr/>
        </p:nvSpPr>
        <p:spPr>
          <a:xfrm>
            <a:off x="683568" y="2247714"/>
            <a:ext cx="914400" cy="270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Test</a:t>
            </a:r>
            <a:endParaRPr lang="de-DE" dirty="0"/>
          </a:p>
        </p:txBody>
      </p:sp>
      <p:sp>
        <p:nvSpPr>
          <p:cNvPr id="10" name="Abgerundetes Rechteck 9"/>
          <p:cNvSpPr/>
          <p:nvPr/>
        </p:nvSpPr>
        <p:spPr>
          <a:xfrm>
            <a:off x="683568" y="2625756"/>
            <a:ext cx="914400" cy="270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Test</a:t>
            </a:r>
            <a:endParaRPr lang="de-DE" dirty="0"/>
          </a:p>
        </p:txBody>
      </p:sp>
      <p:sp>
        <p:nvSpPr>
          <p:cNvPr id="11" name="Abgerundetes Rechteck 10"/>
          <p:cNvSpPr/>
          <p:nvPr/>
        </p:nvSpPr>
        <p:spPr>
          <a:xfrm>
            <a:off x="683568" y="3975906"/>
            <a:ext cx="914400" cy="270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Test</a:t>
            </a:r>
            <a:endParaRPr lang="de-DE" dirty="0"/>
          </a:p>
        </p:txBody>
      </p:sp>
      <p:sp>
        <p:nvSpPr>
          <p:cNvPr id="12" name="Abgerundetes Rechteck 11"/>
          <p:cNvSpPr/>
          <p:nvPr/>
        </p:nvSpPr>
        <p:spPr>
          <a:xfrm>
            <a:off x="683568" y="3327834"/>
            <a:ext cx="914400" cy="270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19" name="Pfeil nach rechts 18"/>
          <p:cNvSpPr/>
          <p:nvPr/>
        </p:nvSpPr>
        <p:spPr>
          <a:xfrm>
            <a:off x="1907704" y="2841780"/>
            <a:ext cx="360040" cy="2700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Abgerundetes Rechteck 12"/>
          <p:cNvSpPr/>
          <p:nvPr/>
        </p:nvSpPr>
        <p:spPr>
          <a:xfrm>
            <a:off x="2411760" y="1815666"/>
            <a:ext cx="1008112" cy="27003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Assume</a:t>
            </a:r>
            <a:endParaRPr lang="de-DE" dirty="0"/>
          </a:p>
        </p:txBody>
      </p:sp>
      <p:sp>
        <p:nvSpPr>
          <p:cNvPr id="14" name="Abgerundetes Rechteck 13"/>
          <p:cNvSpPr/>
          <p:nvPr/>
        </p:nvSpPr>
        <p:spPr>
          <a:xfrm>
            <a:off x="2411760" y="3705876"/>
            <a:ext cx="1008112" cy="27003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Verify</a:t>
            </a:r>
            <a:endParaRPr lang="de-DE" dirty="0"/>
          </a:p>
        </p:txBody>
      </p:sp>
      <p:sp>
        <p:nvSpPr>
          <p:cNvPr id="15" name="Abgerundetes Rechteck 14"/>
          <p:cNvSpPr/>
          <p:nvPr/>
        </p:nvSpPr>
        <p:spPr>
          <a:xfrm>
            <a:off x="2411760" y="2571750"/>
            <a:ext cx="1008112" cy="27003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Assume</a:t>
            </a:r>
            <a:endParaRPr lang="de-DE" dirty="0"/>
          </a:p>
        </p:txBody>
      </p:sp>
      <p:sp>
        <p:nvSpPr>
          <p:cNvPr id="16" name="Abgerundetes Rechteck 15"/>
          <p:cNvSpPr/>
          <p:nvPr/>
        </p:nvSpPr>
        <p:spPr>
          <a:xfrm>
            <a:off x="2411760" y="2949792"/>
            <a:ext cx="1008112" cy="27003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Verify</a:t>
            </a:r>
            <a:endParaRPr lang="de-DE" dirty="0"/>
          </a:p>
        </p:txBody>
      </p:sp>
      <p:sp>
        <p:nvSpPr>
          <p:cNvPr id="17" name="Abgerundetes Rechteck 16"/>
          <p:cNvSpPr/>
          <p:nvPr/>
        </p:nvSpPr>
        <p:spPr>
          <a:xfrm>
            <a:off x="2411760" y="3327834"/>
            <a:ext cx="1008112" cy="27003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Assume</a:t>
            </a:r>
            <a:endParaRPr lang="de-DE" dirty="0"/>
          </a:p>
        </p:txBody>
      </p:sp>
      <p:sp>
        <p:nvSpPr>
          <p:cNvPr id="18" name="Abgerundetes Rechteck 17"/>
          <p:cNvSpPr/>
          <p:nvPr/>
        </p:nvSpPr>
        <p:spPr>
          <a:xfrm>
            <a:off x="2411760" y="2193708"/>
            <a:ext cx="1008112" cy="27003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Assume</a:t>
            </a:r>
            <a:endParaRPr lang="de-DE" dirty="0"/>
          </a:p>
        </p:txBody>
      </p:sp>
      <p:sp>
        <p:nvSpPr>
          <p:cNvPr id="20" name="Abgerundetes Rechteck 19"/>
          <p:cNvSpPr/>
          <p:nvPr/>
        </p:nvSpPr>
        <p:spPr>
          <a:xfrm>
            <a:off x="2411760" y="4083918"/>
            <a:ext cx="1008112" cy="27003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…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 hidden="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Assume</a:t>
            </a:r>
            <a:r>
              <a:rPr lang="de-DE" dirty="0" smtClean="0"/>
              <a:t>-</a:t>
            </a:r>
            <a:r>
              <a:rPr lang="de-DE" dirty="0" err="1" smtClean="0"/>
              <a:t>Verify</a:t>
            </a:r>
            <a:r>
              <a:rPr lang="de-DE" dirty="0" smtClean="0"/>
              <a:t>-Approach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1425606"/>
          </a:xfrm>
        </p:spPr>
        <p:txBody>
          <a:bodyPr>
            <a:normAutofit/>
          </a:bodyPr>
          <a:lstStyle/>
          <a:p>
            <a:r>
              <a:rPr lang="de-DE" dirty="0" smtClean="0"/>
              <a:t>Match all </a:t>
            </a:r>
            <a:r>
              <a:rPr lang="de-DE" dirty="0" err="1" smtClean="0"/>
              <a:t>assumptions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verifications</a:t>
            </a:r>
            <a:endParaRPr lang="de-DE" dirty="0" smtClean="0"/>
          </a:p>
          <a:p>
            <a:pPr lvl="2">
              <a:buNone/>
            </a:pPr>
            <a:r>
              <a:rPr lang="de-DE" sz="1800" dirty="0" err="1" smtClean="0"/>
              <a:t>Does</a:t>
            </a:r>
            <a:r>
              <a:rPr lang="de-DE" sz="1800" dirty="0" smtClean="0"/>
              <a:t> </a:t>
            </a:r>
            <a:r>
              <a:rPr lang="de-DE" sz="1800" dirty="0" err="1" smtClean="0"/>
              <a:t>for</a:t>
            </a:r>
            <a:r>
              <a:rPr lang="de-DE" sz="1800" dirty="0" smtClean="0"/>
              <a:t> </a:t>
            </a:r>
            <a:r>
              <a:rPr lang="de-DE" sz="1800" dirty="0" err="1" smtClean="0"/>
              <a:t>every</a:t>
            </a:r>
            <a:r>
              <a:rPr lang="de-DE" sz="1800" dirty="0" smtClean="0"/>
              <a:t> </a:t>
            </a:r>
            <a:r>
              <a:rPr lang="de-DE" sz="1800" dirty="0" err="1" smtClean="0"/>
              <a:t>assumption</a:t>
            </a:r>
            <a:r>
              <a:rPr lang="de-DE" sz="1800" dirty="0" smtClean="0"/>
              <a:t> </a:t>
            </a:r>
            <a:r>
              <a:rPr lang="de-DE" sz="1800" dirty="0" err="1" smtClean="0"/>
              <a:t>exist</a:t>
            </a:r>
            <a:r>
              <a:rPr lang="de-DE" sz="1800" dirty="0" smtClean="0"/>
              <a:t> </a:t>
            </a:r>
            <a:r>
              <a:rPr lang="de-DE" sz="1800" dirty="0" err="1" smtClean="0"/>
              <a:t>at</a:t>
            </a:r>
            <a:r>
              <a:rPr lang="de-DE" sz="1800" dirty="0" smtClean="0"/>
              <a:t> least </a:t>
            </a:r>
            <a:r>
              <a:rPr lang="de-DE" sz="1800" dirty="0" err="1" smtClean="0"/>
              <a:t>one</a:t>
            </a:r>
            <a:r>
              <a:rPr lang="de-DE" sz="1800" dirty="0" smtClean="0"/>
              <a:t> </a:t>
            </a:r>
            <a:r>
              <a:rPr lang="de-DE" sz="1800" dirty="0" err="1" smtClean="0"/>
              <a:t>verification</a:t>
            </a:r>
            <a:r>
              <a:rPr lang="de-DE" sz="1800" dirty="0" smtClean="0"/>
              <a:t>?</a:t>
            </a:r>
          </a:p>
          <a:p>
            <a:pPr lvl="2">
              <a:buNone/>
            </a:pPr>
            <a:r>
              <a:rPr lang="de-DE" sz="1800" dirty="0" err="1" smtClean="0"/>
              <a:t>Does</a:t>
            </a:r>
            <a:r>
              <a:rPr lang="de-DE" sz="1800" dirty="0" smtClean="0"/>
              <a:t> </a:t>
            </a:r>
            <a:r>
              <a:rPr lang="de-DE" sz="1800" dirty="0" err="1" smtClean="0"/>
              <a:t>for</a:t>
            </a:r>
            <a:r>
              <a:rPr lang="de-DE" sz="1800" dirty="0" smtClean="0"/>
              <a:t> </a:t>
            </a:r>
            <a:r>
              <a:rPr lang="de-DE" sz="1800" dirty="0" err="1" smtClean="0"/>
              <a:t>every</a:t>
            </a:r>
            <a:r>
              <a:rPr lang="de-DE" sz="1800" dirty="0" smtClean="0"/>
              <a:t> </a:t>
            </a:r>
            <a:r>
              <a:rPr lang="de-DE" sz="1800" dirty="0" err="1" smtClean="0"/>
              <a:t>verification</a:t>
            </a:r>
            <a:r>
              <a:rPr lang="de-DE" sz="1800" dirty="0" smtClean="0"/>
              <a:t> </a:t>
            </a:r>
            <a:r>
              <a:rPr lang="de-DE" sz="1800" dirty="0" err="1" smtClean="0"/>
              <a:t>exist</a:t>
            </a:r>
            <a:r>
              <a:rPr lang="de-DE" sz="1800" dirty="0" smtClean="0"/>
              <a:t> </a:t>
            </a:r>
            <a:r>
              <a:rPr lang="de-DE" sz="1800" dirty="0" err="1" smtClean="0"/>
              <a:t>at</a:t>
            </a:r>
            <a:r>
              <a:rPr lang="de-DE" sz="1800" dirty="0" smtClean="0"/>
              <a:t> least </a:t>
            </a:r>
            <a:r>
              <a:rPr lang="de-DE" sz="1800" dirty="0" err="1" smtClean="0"/>
              <a:t>one</a:t>
            </a:r>
            <a:r>
              <a:rPr lang="de-DE" sz="1800" dirty="0" smtClean="0"/>
              <a:t> </a:t>
            </a:r>
            <a:r>
              <a:rPr lang="de-DE" sz="1800" dirty="0" err="1" smtClean="0"/>
              <a:t>assumption</a:t>
            </a:r>
            <a:r>
              <a:rPr lang="de-DE" sz="1800" dirty="0" smtClean="0"/>
              <a:t>?</a:t>
            </a:r>
          </a:p>
          <a:p>
            <a:endParaRPr lang="de-DE" dirty="0" smtClean="0"/>
          </a:p>
          <a:p>
            <a:pPr lvl="2">
              <a:buNone/>
            </a:pPr>
            <a:endParaRPr lang="de-DE" dirty="0" smtClean="0"/>
          </a:p>
        </p:txBody>
      </p:sp>
      <p:sp>
        <p:nvSpPr>
          <p:cNvPr id="19" name="Pfeil nach rechts 18"/>
          <p:cNvSpPr/>
          <p:nvPr/>
        </p:nvSpPr>
        <p:spPr>
          <a:xfrm>
            <a:off x="5076056" y="3273828"/>
            <a:ext cx="936104" cy="32403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Abgerundetes Rechteck 12"/>
          <p:cNvSpPr/>
          <p:nvPr/>
        </p:nvSpPr>
        <p:spPr>
          <a:xfrm>
            <a:off x="1475656" y="2679762"/>
            <a:ext cx="1008112" cy="27003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Assume</a:t>
            </a:r>
            <a:endParaRPr lang="de-DE" dirty="0"/>
          </a:p>
        </p:txBody>
      </p:sp>
      <p:sp>
        <p:nvSpPr>
          <p:cNvPr id="14" name="Abgerundetes Rechteck 13"/>
          <p:cNvSpPr/>
          <p:nvPr/>
        </p:nvSpPr>
        <p:spPr>
          <a:xfrm>
            <a:off x="3419872" y="3057804"/>
            <a:ext cx="1008112" cy="27003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Verify</a:t>
            </a:r>
            <a:endParaRPr lang="de-DE" dirty="0"/>
          </a:p>
        </p:txBody>
      </p:sp>
      <p:sp>
        <p:nvSpPr>
          <p:cNvPr id="15" name="Abgerundetes Rechteck 14"/>
          <p:cNvSpPr/>
          <p:nvPr/>
        </p:nvSpPr>
        <p:spPr>
          <a:xfrm>
            <a:off x="1475656" y="3435846"/>
            <a:ext cx="1008112" cy="27003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Assume</a:t>
            </a:r>
            <a:endParaRPr lang="de-DE" dirty="0"/>
          </a:p>
        </p:txBody>
      </p:sp>
      <p:sp>
        <p:nvSpPr>
          <p:cNvPr id="16" name="Abgerundetes Rechteck 15"/>
          <p:cNvSpPr/>
          <p:nvPr/>
        </p:nvSpPr>
        <p:spPr>
          <a:xfrm>
            <a:off x="3419872" y="2679762"/>
            <a:ext cx="1008112" cy="27003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Verify</a:t>
            </a:r>
            <a:endParaRPr lang="de-DE" dirty="0"/>
          </a:p>
        </p:txBody>
      </p:sp>
      <p:sp>
        <p:nvSpPr>
          <p:cNvPr id="17" name="Abgerundetes Rechteck 16"/>
          <p:cNvSpPr/>
          <p:nvPr/>
        </p:nvSpPr>
        <p:spPr>
          <a:xfrm>
            <a:off x="1475656" y="3813888"/>
            <a:ext cx="1008112" cy="27003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Assume</a:t>
            </a:r>
            <a:endParaRPr lang="de-DE" dirty="0"/>
          </a:p>
        </p:txBody>
      </p:sp>
      <p:sp>
        <p:nvSpPr>
          <p:cNvPr id="20" name="Abgerundetes Rechteck 19"/>
          <p:cNvSpPr/>
          <p:nvPr/>
        </p:nvSpPr>
        <p:spPr>
          <a:xfrm>
            <a:off x="1475656" y="3057804"/>
            <a:ext cx="1008112" cy="27003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Assume</a:t>
            </a:r>
            <a:endParaRPr lang="de-DE" dirty="0"/>
          </a:p>
        </p:txBody>
      </p:sp>
      <p:sp>
        <p:nvSpPr>
          <p:cNvPr id="21" name="Abgerundetes Rechteck 20"/>
          <p:cNvSpPr/>
          <p:nvPr/>
        </p:nvSpPr>
        <p:spPr>
          <a:xfrm>
            <a:off x="3419872" y="3435846"/>
            <a:ext cx="1008112" cy="27003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Verify</a:t>
            </a:r>
            <a:endParaRPr lang="de-DE" dirty="0" smtClean="0"/>
          </a:p>
        </p:txBody>
      </p:sp>
      <p:cxnSp>
        <p:nvCxnSpPr>
          <p:cNvPr id="23" name="Gerade Verbindung mit Pfeil 22"/>
          <p:cNvCxnSpPr>
            <a:stCxn id="13" idx="3"/>
            <a:endCxn id="14" idx="1"/>
          </p:cNvCxnSpPr>
          <p:nvPr/>
        </p:nvCxnSpPr>
        <p:spPr>
          <a:xfrm>
            <a:off x="2483768" y="2814777"/>
            <a:ext cx="936104" cy="378042"/>
          </a:xfrm>
          <a:prstGeom prst="straightConnector1">
            <a:avLst/>
          </a:prstGeom>
          <a:ln w="57150">
            <a:headEnd type="stealth"/>
            <a:tailEnd type="stealt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20" idx="3"/>
            <a:endCxn id="21" idx="1"/>
          </p:cNvCxnSpPr>
          <p:nvPr/>
        </p:nvCxnSpPr>
        <p:spPr>
          <a:xfrm>
            <a:off x="2483768" y="3192819"/>
            <a:ext cx="936104" cy="378042"/>
          </a:xfrm>
          <a:prstGeom prst="straightConnector1">
            <a:avLst/>
          </a:prstGeom>
          <a:ln w="57150">
            <a:headEnd type="stealth"/>
            <a:tailEnd type="stealt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17" idx="3"/>
            <a:endCxn id="16" idx="1"/>
          </p:cNvCxnSpPr>
          <p:nvPr/>
        </p:nvCxnSpPr>
        <p:spPr>
          <a:xfrm flipV="1">
            <a:off x="2483768" y="2814777"/>
            <a:ext cx="936104" cy="1134126"/>
          </a:xfrm>
          <a:prstGeom prst="straightConnector1">
            <a:avLst/>
          </a:prstGeom>
          <a:ln w="57150">
            <a:headEnd type="stealth"/>
            <a:tailEnd type="stealt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8" name="Abgerundetes Rechteck 27"/>
          <p:cNvSpPr/>
          <p:nvPr/>
        </p:nvSpPr>
        <p:spPr>
          <a:xfrm>
            <a:off x="3419872" y="3813888"/>
            <a:ext cx="1008112" cy="27003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Verify</a:t>
            </a:r>
            <a:endParaRPr lang="de-DE" dirty="0" smtClean="0"/>
          </a:p>
        </p:txBody>
      </p:sp>
      <p:sp>
        <p:nvSpPr>
          <p:cNvPr id="36" name="Abgerundetes Rechteck 35"/>
          <p:cNvSpPr/>
          <p:nvPr/>
        </p:nvSpPr>
        <p:spPr>
          <a:xfrm>
            <a:off x="1475656" y="4191930"/>
            <a:ext cx="1008112" cy="27003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Assume</a:t>
            </a:r>
            <a:endParaRPr lang="de-DE" dirty="0"/>
          </a:p>
        </p:txBody>
      </p:sp>
      <p:sp>
        <p:nvSpPr>
          <p:cNvPr id="37" name="Abgerundetes Rechteck 36"/>
          <p:cNvSpPr/>
          <p:nvPr/>
        </p:nvSpPr>
        <p:spPr>
          <a:xfrm>
            <a:off x="6588224" y="2895786"/>
            <a:ext cx="1008112" cy="270030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Assume</a:t>
            </a:r>
            <a:endParaRPr lang="de-DE" dirty="0"/>
          </a:p>
        </p:txBody>
      </p:sp>
      <p:sp>
        <p:nvSpPr>
          <p:cNvPr id="38" name="Abgerundetes Rechteck 37"/>
          <p:cNvSpPr/>
          <p:nvPr/>
        </p:nvSpPr>
        <p:spPr>
          <a:xfrm>
            <a:off x="6588224" y="3651870"/>
            <a:ext cx="1008112" cy="270030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Verify</a:t>
            </a:r>
            <a:endParaRPr lang="de-DE" dirty="0" smtClean="0"/>
          </a:p>
        </p:txBody>
      </p:sp>
      <p:sp>
        <p:nvSpPr>
          <p:cNvPr id="39" name="Abgerundetes Rechteck 38"/>
          <p:cNvSpPr/>
          <p:nvPr/>
        </p:nvSpPr>
        <p:spPr>
          <a:xfrm>
            <a:off x="6588224" y="3273828"/>
            <a:ext cx="1008112" cy="270030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Assume</a:t>
            </a:r>
            <a:endParaRPr lang="de-DE" dirty="0"/>
          </a:p>
        </p:txBody>
      </p:sp>
      <p:sp>
        <p:nvSpPr>
          <p:cNvPr id="41" name="Abgerundetes Rechteck 40"/>
          <p:cNvSpPr/>
          <p:nvPr/>
        </p:nvSpPr>
        <p:spPr>
          <a:xfrm>
            <a:off x="1475656" y="3435846"/>
            <a:ext cx="1008112" cy="270030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Assume</a:t>
            </a:r>
            <a:endParaRPr lang="de-DE" dirty="0"/>
          </a:p>
        </p:txBody>
      </p:sp>
      <p:sp>
        <p:nvSpPr>
          <p:cNvPr id="42" name="Abgerundetes Rechteck 41"/>
          <p:cNvSpPr/>
          <p:nvPr/>
        </p:nvSpPr>
        <p:spPr>
          <a:xfrm>
            <a:off x="1475656" y="4191930"/>
            <a:ext cx="1008112" cy="270030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Assume</a:t>
            </a:r>
            <a:endParaRPr lang="de-DE" dirty="0"/>
          </a:p>
        </p:txBody>
      </p:sp>
      <p:sp>
        <p:nvSpPr>
          <p:cNvPr id="43" name="Abgerundetes Rechteck 42"/>
          <p:cNvSpPr/>
          <p:nvPr/>
        </p:nvSpPr>
        <p:spPr>
          <a:xfrm>
            <a:off x="3419872" y="3813888"/>
            <a:ext cx="1008112" cy="270030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Verify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6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800"/>
                            </p:stCondLst>
                            <p:childTnLst>
                              <p:par>
                                <p:cTn id="4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300"/>
                            </p:stCondLst>
                            <p:childTnLst>
                              <p:par>
                                <p:cTn id="4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800"/>
                            </p:stCondLst>
                            <p:childTnLst>
                              <p:par>
                                <p:cTn id="5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300"/>
                            </p:stCondLst>
                            <p:childTnLst>
                              <p:par>
                                <p:cTn id="55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600"/>
                            </p:stCondLst>
                            <p:childTnLst>
                              <p:par>
                                <p:cTn id="6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0" grpId="0" animBg="1"/>
      <p:bldP spid="21" grpId="0" animBg="1"/>
      <p:bldP spid="28" grpId="0" animBg="1"/>
      <p:bldP spid="36" grpId="0" animBg="1"/>
      <p:bldP spid="37" grpId="0" animBg="1"/>
      <p:bldP spid="38" grpId="0" animBg="1"/>
      <p:bldP spid="39" grpId="0" animBg="1"/>
      <p:bldP spid="41" grpId="0" animBg="1"/>
      <p:bldP spid="42" grpId="0" animBg="1"/>
      <p:bldP spid="4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Robin\Documents\GitHub\chado presentation\teapot-516024_128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-380578"/>
            <a:ext cx="9144000" cy="6094230"/>
          </a:xfrm>
          <a:prstGeom prst="rect">
            <a:avLst/>
          </a:prstGeom>
          <a:noFill/>
        </p:spPr>
      </p:pic>
      <p:sp>
        <p:nvSpPr>
          <p:cNvPr id="6" name="Rechteck 5"/>
          <p:cNvSpPr/>
          <p:nvPr/>
        </p:nvSpPr>
        <p:spPr>
          <a:xfrm>
            <a:off x="0" y="-380578"/>
            <a:ext cx="9144000" cy="5832648"/>
          </a:xfrm>
          <a:prstGeom prst="rect">
            <a:avLst/>
          </a:prstGeom>
          <a:solidFill>
            <a:srgbClr val="FFFFF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Motivation</a:t>
            </a:r>
          </a:p>
          <a:p>
            <a:r>
              <a:rPr lang="de-DE" dirty="0" err="1" smtClean="0"/>
              <a:t>Idiosyncrasies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Javascript</a:t>
            </a:r>
            <a:endParaRPr lang="de-DE" dirty="0" smtClean="0"/>
          </a:p>
          <a:p>
            <a:r>
              <a:rPr lang="de-DE" dirty="0" smtClean="0"/>
              <a:t>Test Doubles</a:t>
            </a:r>
          </a:p>
          <a:p>
            <a:r>
              <a:rPr lang="de-DE" dirty="0" err="1" smtClean="0"/>
              <a:t>Assume</a:t>
            </a:r>
            <a:r>
              <a:rPr lang="de-DE" dirty="0" smtClean="0"/>
              <a:t>-</a:t>
            </a:r>
            <a:r>
              <a:rPr lang="de-DE" dirty="0" err="1" smtClean="0"/>
              <a:t>Verify</a:t>
            </a:r>
            <a:r>
              <a:rPr lang="de-DE" dirty="0" smtClean="0"/>
              <a:t>-Approach</a:t>
            </a:r>
          </a:p>
          <a:p>
            <a:r>
              <a:rPr lang="de-DE" b="1" dirty="0" err="1" smtClean="0"/>
              <a:t>Chadojs</a:t>
            </a:r>
            <a:endParaRPr lang="de-DE" b="1" dirty="0" smtClean="0"/>
          </a:p>
          <a:p>
            <a:r>
              <a:rPr lang="de-DE" dirty="0" err="1" smtClean="0"/>
              <a:t>Discussion</a:t>
            </a:r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827584" y="816555"/>
            <a:ext cx="7488832" cy="3510390"/>
          </a:xfrm>
          <a:prstGeom prst="roundRect">
            <a:avLst/>
          </a:prstGeom>
          <a:solidFill>
            <a:srgbClr val="17375E">
              <a:alpha val="6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 err="1" smtClean="0">
                <a:latin typeface="Comic Sans MS" pitchFamily="66" charset="0"/>
              </a:rPr>
              <a:t>code</a:t>
            </a:r>
            <a:r>
              <a:rPr lang="de-DE" sz="5400" dirty="0" smtClean="0">
                <a:latin typeface="Comic Sans MS" pitchFamily="66" charset="0"/>
              </a:rPr>
              <a:t> </a:t>
            </a:r>
            <a:r>
              <a:rPr lang="de-DE" sz="5400" dirty="0" err="1" smtClean="0">
                <a:latin typeface="Comic Sans MS" pitchFamily="66" charset="0"/>
              </a:rPr>
              <a:t>example</a:t>
            </a:r>
            <a:endParaRPr lang="de-DE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 descr="C:\Users\Robin\AppData\Local\Microsoft\Windows\INetCache\IE\RUB06Z5J\tech-samsung-t9000-fridge-1_1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70863" y="2139702"/>
            <a:ext cx="2397681" cy="135015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Restaurant </a:t>
            </a:r>
            <a:r>
              <a:rPr lang="de-DE" dirty="0" err="1" smtClean="0"/>
              <a:t>simulation</a:t>
            </a:r>
            <a:endParaRPr lang="de-DE" dirty="0"/>
          </a:p>
        </p:txBody>
      </p:sp>
      <p:grpSp>
        <p:nvGrpSpPr>
          <p:cNvPr id="3" name="Gruppieren 30"/>
          <p:cNvGrpSpPr/>
          <p:nvPr/>
        </p:nvGrpSpPr>
        <p:grpSpPr>
          <a:xfrm>
            <a:off x="683568" y="2193708"/>
            <a:ext cx="648072" cy="1296144"/>
            <a:chOff x="1331640" y="2132856"/>
            <a:chExt cx="648072" cy="1728192"/>
          </a:xfrm>
          <a:solidFill>
            <a:schemeClr val="bg1">
              <a:lumMod val="85000"/>
            </a:schemeClr>
          </a:solidFill>
        </p:grpSpPr>
        <p:sp>
          <p:nvSpPr>
            <p:cNvPr id="32" name="Ellipse 31"/>
            <p:cNvSpPr/>
            <p:nvPr/>
          </p:nvSpPr>
          <p:spPr>
            <a:xfrm>
              <a:off x="1403648" y="2132856"/>
              <a:ext cx="504056" cy="504056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/>
            <p:cNvSpPr/>
            <p:nvPr/>
          </p:nvSpPr>
          <p:spPr>
            <a:xfrm>
              <a:off x="1475656" y="2636912"/>
              <a:ext cx="360040" cy="115212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/>
            <p:cNvSpPr/>
            <p:nvPr/>
          </p:nvSpPr>
          <p:spPr>
            <a:xfrm>
              <a:off x="1691680" y="3717032"/>
              <a:ext cx="288032" cy="144016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/>
            <p:cNvSpPr/>
            <p:nvPr/>
          </p:nvSpPr>
          <p:spPr>
            <a:xfrm>
              <a:off x="1331640" y="3717032"/>
              <a:ext cx="288032" cy="144016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/>
            <p:cNvSpPr/>
            <p:nvPr/>
          </p:nvSpPr>
          <p:spPr>
            <a:xfrm rot="3788642">
              <a:off x="1657635" y="2986035"/>
              <a:ext cx="504056" cy="7200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Ellipse 36"/>
            <p:cNvSpPr/>
            <p:nvPr/>
          </p:nvSpPr>
          <p:spPr>
            <a:xfrm rot="6973694">
              <a:off x="1159911" y="2986035"/>
              <a:ext cx="504056" cy="7200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7" name="Abgerundete rechteckige Legende 56"/>
          <p:cNvSpPr/>
          <p:nvPr/>
        </p:nvSpPr>
        <p:spPr>
          <a:xfrm>
            <a:off x="1331640" y="1059582"/>
            <a:ext cx="1440160" cy="756084"/>
          </a:xfrm>
          <a:prstGeom prst="wedgeRoundRectCallout">
            <a:avLst>
              <a:gd name="adj1" fmla="val -66031"/>
              <a:gd name="adj2" fmla="val 9854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 order a </a:t>
            </a:r>
            <a:r>
              <a:rPr lang="de-DE" dirty="0" err="1" smtClean="0"/>
              <a:t>menu</a:t>
            </a:r>
            <a:endParaRPr lang="de-DE" dirty="0"/>
          </a:p>
        </p:txBody>
      </p:sp>
      <p:sp>
        <p:nvSpPr>
          <p:cNvPr id="62" name="Textfeld 61"/>
          <p:cNvSpPr txBox="1"/>
          <p:nvPr/>
        </p:nvSpPr>
        <p:spPr>
          <a:xfrm>
            <a:off x="467544" y="3860925"/>
            <a:ext cx="700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client</a:t>
            </a:r>
            <a:endParaRPr lang="de-DE" dirty="0"/>
          </a:p>
        </p:txBody>
      </p:sp>
      <p:sp>
        <p:nvSpPr>
          <p:cNvPr id="63" name="Textfeld 62"/>
          <p:cNvSpPr txBox="1"/>
          <p:nvPr/>
        </p:nvSpPr>
        <p:spPr>
          <a:xfrm>
            <a:off x="3108577" y="3860925"/>
            <a:ext cx="78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waiter</a:t>
            </a:r>
            <a:endParaRPr lang="de-DE" dirty="0"/>
          </a:p>
        </p:txBody>
      </p:sp>
      <p:sp>
        <p:nvSpPr>
          <p:cNvPr id="64" name="Textfeld 63"/>
          <p:cNvSpPr txBox="1"/>
          <p:nvPr/>
        </p:nvSpPr>
        <p:spPr>
          <a:xfrm>
            <a:off x="5580113" y="3860925"/>
            <a:ext cx="588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chef</a:t>
            </a:r>
            <a:endParaRPr lang="de-DE" dirty="0"/>
          </a:p>
        </p:txBody>
      </p:sp>
      <p:sp>
        <p:nvSpPr>
          <p:cNvPr id="65" name="Textfeld 64"/>
          <p:cNvSpPr txBox="1"/>
          <p:nvPr/>
        </p:nvSpPr>
        <p:spPr>
          <a:xfrm>
            <a:off x="7380312" y="3867894"/>
            <a:ext cx="799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pantry</a:t>
            </a:r>
            <a:endParaRPr lang="de-DE" dirty="0"/>
          </a:p>
        </p:txBody>
      </p:sp>
      <p:grpSp>
        <p:nvGrpSpPr>
          <p:cNvPr id="4" name="Gruppieren 70"/>
          <p:cNvGrpSpPr/>
          <p:nvPr/>
        </p:nvGrpSpPr>
        <p:grpSpPr>
          <a:xfrm>
            <a:off x="3180585" y="2193708"/>
            <a:ext cx="648072" cy="1296144"/>
            <a:chOff x="3324601" y="2852936"/>
            <a:chExt cx="648072" cy="1728192"/>
          </a:xfrm>
        </p:grpSpPr>
        <p:grpSp>
          <p:nvGrpSpPr>
            <p:cNvPr id="5" name="Gruppieren 55"/>
            <p:cNvGrpSpPr/>
            <p:nvPr/>
          </p:nvGrpSpPr>
          <p:grpSpPr>
            <a:xfrm>
              <a:off x="3324601" y="2852936"/>
              <a:ext cx="648072" cy="1728192"/>
              <a:chOff x="3923928" y="2492896"/>
              <a:chExt cx="648072" cy="1728192"/>
            </a:xfrm>
          </p:grpSpPr>
          <p:grpSp>
            <p:nvGrpSpPr>
              <p:cNvPr id="6" name="Gruppieren 29"/>
              <p:cNvGrpSpPr/>
              <p:nvPr/>
            </p:nvGrpSpPr>
            <p:grpSpPr>
              <a:xfrm>
                <a:off x="3923928" y="2492896"/>
                <a:ext cx="648072" cy="1728192"/>
                <a:chOff x="1331640" y="2132856"/>
                <a:chExt cx="648072" cy="1728192"/>
              </a:xfrm>
            </p:grpSpPr>
            <p:sp>
              <p:nvSpPr>
                <p:cNvPr id="17" name="Ellipse 16"/>
                <p:cNvSpPr/>
                <p:nvPr/>
              </p:nvSpPr>
              <p:spPr>
                <a:xfrm>
                  <a:off x="1403648" y="2132856"/>
                  <a:ext cx="504056" cy="50405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8" name="Ellipse 17"/>
                <p:cNvSpPr/>
                <p:nvPr/>
              </p:nvSpPr>
              <p:spPr>
                <a:xfrm>
                  <a:off x="1475656" y="2636912"/>
                  <a:ext cx="360040" cy="115212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6" name="Ellipse 25"/>
                <p:cNvSpPr/>
                <p:nvPr/>
              </p:nvSpPr>
              <p:spPr>
                <a:xfrm>
                  <a:off x="169168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7" name="Ellipse 26"/>
                <p:cNvSpPr/>
                <p:nvPr/>
              </p:nvSpPr>
              <p:spPr>
                <a:xfrm>
                  <a:off x="133164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8" name="Ellipse 27"/>
                <p:cNvSpPr/>
                <p:nvPr/>
              </p:nvSpPr>
              <p:spPr>
                <a:xfrm rot="3788642">
                  <a:off x="1657635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9" name="Ellipse 28"/>
                <p:cNvSpPr/>
                <p:nvPr/>
              </p:nvSpPr>
              <p:spPr>
                <a:xfrm rot="6973694">
                  <a:off x="1159911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7" name="Gruppieren 49"/>
              <p:cNvGrpSpPr/>
              <p:nvPr/>
            </p:nvGrpSpPr>
            <p:grpSpPr>
              <a:xfrm rot="5400000" flipV="1">
                <a:off x="4199027" y="2958141"/>
                <a:ext cx="100896" cy="247506"/>
                <a:chOff x="4475512" y="2789553"/>
                <a:chExt cx="73564" cy="144017"/>
              </a:xfrm>
            </p:grpSpPr>
            <p:sp>
              <p:nvSpPr>
                <p:cNvPr id="48" name="Herz 47"/>
                <p:cNvSpPr/>
                <p:nvPr/>
              </p:nvSpPr>
              <p:spPr>
                <a:xfrm rot="5400000">
                  <a:off x="4454999" y="2839493"/>
                  <a:ext cx="144016" cy="44138"/>
                </a:xfrm>
                <a:prstGeom prst="heart">
                  <a:avLst/>
                </a:prstGeom>
                <a:ln w="31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9" name="Herz 48"/>
                <p:cNvSpPr/>
                <p:nvPr/>
              </p:nvSpPr>
              <p:spPr>
                <a:xfrm rot="16200000">
                  <a:off x="4425573" y="2839492"/>
                  <a:ext cx="144016" cy="44138"/>
                </a:xfrm>
                <a:prstGeom prst="heart">
                  <a:avLst/>
                </a:prstGeom>
                <a:ln w="31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66" name="Ellipse 65"/>
            <p:cNvSpPr/>
            <p:nvPr/>
          </p:nvSpPr>
          <p:spPr>
            <a:xfrm>
              <a:off x="3611462" y="3567730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Ellipse 68"/>
            <p:cNvSpPr/>
            <p:nvPr/>
          </p:nvSpPr>
          <p:spPr>
            <a:xfrm>
              <a:off x="3611462" y="3711746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Ellipse 69"/>
            <p:cNvSpPr/>
            <p:nvPr/>
          </p:nvSpPr>
          <p:spPr>
            <a:xfrm>
              <a:off x="3611462" y="3855762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" name="Gruppieren 72"/>
          <p:cNvGrpSpPr/>
          <p:nvPr/>
        </p:nvGrpSpPr>
        <p:grpSpPr>
          <a:xfrm>
            <a:off x="5580112" y="1977684"/>
            <a:ext cx="648072" cy="1512168"/>
            <a:chOff x="5652120" y="2708920"/>
            <a:chExt cx="648072" cy="2016224"/>
          </a:xfrm>
        </p:grpSpPr>
        <p:grpSp>
          <p:nvGrpSpPr>
            <p:cNvPr id="9" name="Gruppieren 54"/>
            <p:cNvGrpSpPr/>
            <p:nvPr/>
          </p:nvGrpSpPr>
          <p:grpSpPr>
            <a:xfrm>
              <a:off x="5652120" y="2708920"/>
              <a:ext cx="648072" cy="2016224"/>
              <a:chOff x="6444208" y="2204864"/>
              <a:chExt cx="648072" cy="2016224"/>
            </a:xfrm>
          </p:grpSpPr>
          <p:grpSp>
            <p:nvGrpSpPr>
              <p:cNvPr id="10" name="Gruppieren 38"/>
              <p:cNvGrpSpPr/>
              <p:nvPr/>
            </p:nvGrpSpPr>
            <p:grpSpPr>
              <a:xfrm>
                <a:off x="6444208" y="2492896"/>
                <a:ext cx="648072" cy="1728192"/>
                <a:chOff x="1331640" y="2132856"/>
                <a:chExt cx="648072" cy="1728192"/>
              </a:xfrm>
            </p:grpSpPr>
            <p:sp>
              <p:nvSpPr>
                <p:cNvPr id="40" name="Ellipse 39"/>
                <p:cNvSpPr/>
                <p:nvPr/>
              </p:nvSpPr>
              <p:spPr>
                <a:xfrm>
                  <a:off x="1403648" y="2132856"/>
                  <a:ext cx="504056" cy="504056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1" name="Ellipse 40"/>
                <p:cNvSpPr/>
                <p:nvPr/>
              </p:nvSpPr>
              <p:spPr>
                <a:xfrm>
                  <a:off x="1475656" y="2636912"/>
                  <a:ext cx="360040" cy="1152128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2" name="Ellipse 41"/>
                <p:cNvSpPr/>
                <p:nvPr/>
              </p:nvSpPr>
              <p:spPr>
                <a:xfrm>
                  <a:off x="169168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3" name="Ellipse 42"/>
                <p:cNvSpPr/>
                <p:nvPr/>
              </p:nvSpPr>
              <p:spPr>
                <a:xfrm>
                  <a:off x="133164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4" name="Ellipse 43"/>
                <p:cNvSpPr/>
                <p:nvPr/>
              </p:nvSpPr>
              <p:spPr>
                <a:xfrm rot="3788642">
                  <a:off x="1657635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5" name="Ellipse 44"/>
                <p:cNvSpPr/>
                <p:nvPr/>
              </p:nvSpPr>
              <p:spPr>
                <a:xfrm rot="6973694">
                  <a:off x="1159911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46" name="Flussdiagramm: Magnetplattenspeicher 45"/>
              <p:cNvSpPr/>
              <p:nvPr/>
            </p:nvSpPr>
            <p:spPr>
              <a:xfrm>
                <a:off x="6588224" y="2204864"/>
                <a:ext cx="360040" cy="432048"/>
              </a:xfrm>
              <a:prstGeom prst="flowChartMagneticDisk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72" name="Rechteck 71"/>
            <p:cNvSpPr/>
            <p:nvPr/>
          </p:nvSpPr>
          <p:spPr>
            <a:xfrm>
              <a:off x="5796136" y="3933056"/>
              <a:ext cx="360040" cy="57606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056" name="Picture 32" descr="C:\Users\Robin\AppData\Local\Microsoft\Windows\INetCache\IE\SVGKL408\pizza-slice-15978-large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92888" y="2841780"/>
            <a:ext cx="648072" cy="486054"/>
          </a:xfrm>
          <a:prstGeom prst="rect">
            <a:avLst/>
          </a:prstGeom>
          <a:noFill/>
        </p:spPr>
      </p:pic>
      <p:pic>
        <p:nvPicPr>
          <p:cNvPr id="76" name="Picture 32" descr="C:\Users\Robin\AppData\Local\Microsoft\Windows\INetCache\IE\SVGKL408\pizza-slice-15978-large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92888" y="2517744"/>
            <a:ext cx="648072" cy="486054"/>
          </a:xfrm>
          <a:prstGeom prst="rect">
            <a:avLst/>
          </a:prstGeom>
          <a:noFill/>
        </p:spPr>
      </p:pic>
      <p:pic>
        <p:nvPicPr>
          <p:cNvPr id="77" name="Picture 32" descr="C:\Users\Robin\AppData\Local\Microsoft\Windows\INetCache\IE\SVGKL408\pizza-slice-15978-large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92888" y="2247714"/>
            <a:ext cx="648072" cy="486054"/>
          </a:xfrm>
          <a:prstGeom prst="rect">
            <a:avLst/>
          </a:prstGeom>
          <a:noFill/>
        </p:spPr>
      </p:pic>
      <p:sp>
        <p:nvSpPr>
          <p:cNvPr id="47" name="Abgerundete rechteckige Legende 46"/>
          <p:cNvSpPr/>
          <p:nvPr/>
        </p:nvSpPr>
        <p:spPr>
          <a:xfrm>
            <a:off x="3635896" y="1059582"/>
            <a:ext cx="1728192" cy="756084"/>
          </a:xfrm>
          <a:prstGeom prst="wedgeRoundRectCallout">
            <a:avLst>
              <a:gd name="adj1" fmla="val -50993"/>
              <a:gd name="adj2" fmla="val 9921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 </a:t>
            </a:r>
            <a:r>
              <a:rPr lang="de-DE" dirty="0" err="1" smtClean="0"/>
              <a:t>take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order</a:t>
            </a:r>
            <a:endParaRPr lang="de-DE" sz="1600" dirty="0"/>
          </a:p>
        </p:txBody>
      </p:sp>
      <p:sp>
        <p:nvSpPr>
          <p:cNvPr id="50" name="Abgerundete rechteckige Legende 49"/>
          <p:cNvSpPr/>
          <p:nvPr/>
        </p:nvSpPr>
        <p:spPr>
          <a:xfrm>
            <a:off x="6444208" y="1059582"/>
            <a:ext cx="1440160" cy="756084"/>
          </a:xfrm>
          <a:prstGeom prst="wedgeRoundRectCallout">
            <a:avLst>
              <a:gd name="adj1" fmla="val -66031"/>
              <a:gd name="adj2" fmla="val 9854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 </a:t>
            </a:r>
            <a:r>
              <a:rPr lang="de-DE" dirty="0" err="1" smtClean="0"/>
              <a:t>fetch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ingredients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cook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 descr="C:\Users\Robin\AppData\Local\Microsoft\Windows\INetCache\IE\RUB06Z5J\tech-samsung-t9000-fridge-1_1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70863" y="2139702"/>
            <a:ext cx="2397681" cy="135015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Restaurant </a:t>
            </a:r>
            <a:r>
              <a:rPr lang="de-DE" dirty="0" err="1" smtClean="0"/>
              <a:t>simulation</a:t>
            </a:r>
            <a:endParaRPr lang="de-DE" dirty="0"/>
          </a:p>
        </p:txBody>
      </p:sp>
      <p:grpSp>
        <p:nvGrpSpPr>
          <p:cNvPr id="3" name="Gruppieren 30"/>
          <p:cNvGrpSpPr/>
          <p:nvPr/>
        </p:nvGrpSpPr>
        <p:grpSpPr>
          <a:xfrm>
            <a:off x="683568" y="2193708"/>
            <a:ext cx="648072" cy="1296144"/>
            <a:chOff x="1331640" y="2132856"/>
            <a:chExt cx="648072" cy="1728192"/>
          </a:xfrm>
          <a:solidFill>
            <a:schemeClr val="bg1">
              <a:lumMod val="85000"/>
            </a:schemeClr>
          </a:solidFill>
        </p:grpSpPr>
        <p:sp>
          <p:nvSpPr>
            <p:cNvPr id="32" name="Ellipse 31"/>
            <p:cNvSpPr/>
            <p:nvPr/>
          </p:nvSpPr>
          <p:spPr>
            <a:xfrm>
              <a:off x="1403648" y="2132856"/>
              <a:ext cx="504056" cy="504056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/>
            <p:cNvSpPr/>
            <p:nvPr/>
          </p:nvSpPr>
          <p:spPr>
            <a:xfrm>
              <a:off x="1475656" y="2636912"/>
              <a:ext cx="360040" cy="115212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/>
            <p:cNvSpPr/>
            <p:nvPr/>
          </p:nvSpPr>
          <p:spPr>
            <a:xfrm>
              <a:off x="1691680" y="3717032"/>
              <a:ext cx="288032" cy="144016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/>
            <p:cNvSpPr/>
            <p:nvPr/>
          </p:nvSpPr>
          <p:spPr>
            <a:xfrm>
              <a:off x="1331640" y="3717032"/>
              <a:ext cx="288032" cy="144016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/>
            <p:cNvSpPr/>
            <p:nvPr/>
          </p:nvSpPr>
          <p:spPr>
            <a:xfrm rot="3788642">
              <a:off x="1657635" y="2986035"/>
              <a:ext cx="504056" cy="7200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Ellipse 36"/>
            <p:cNvSpPr/>
            <p:nvPr/>
          </p:nvSpPr>
          <p:spPr>
            <a:xfrm rot="6973694">
              <a:off x="1159911" y="2986035"/>
              <a:ext cx="504056" cy="7200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2" name="Textfeld 61"/>
          <p:cNvSpPr txBox="1"/>
          <p:nvPr/>
        </p:nvSpPr>
        <p:spPr>
          <a:xfrm>
            <a:off x="467544" y="3860925"/>
            <a:ext cx="700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client</a:t>
            </a:r>
            <a:endParaRPr lang="de-DE" dirty="0"/>
          </a:p>
        </p:txBody>
      </p:sp>
      <p:sp>
        <p:nvSpPr>
          <p:cNvPr id="63" name="Textfeld 62"/>
          <p:cNvSpPr txBox="1"/>
          <p:nvPr/>
        </p:nvSpPr>
        <p:spPr>
          <a:xfrm>
            <a:off x="3108577" y="3860925"/>
            <a:ext cx="78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waiter</a:t>
            </a:r>
            <a:endParaRPr lang="de-DE" dirty="0"/>
          </a:p>
        </p:txBody>
      </p:sp>
      <p:sp>
        <p:nvSpPr>
          <p:cNvPr id="64" name="Textfeld 63"/>
          <p:cNvSpPr txBox="1"/>
          <p:nvPr/>
        </p:nvSpPr>
        <p:spPr>
          <a:xfrm>
            <a:off x="5580113" y="3860925"/>
            <a:ext cx="588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chef</a:t>
            </a:r>
            <a:endParaRPr lang="de-DE" dirty="0"/>
          </a:p>
        </p:txBody>
      </p:sp>
      <p:sp>
        <p:nvSpPr>
          <p:cNvPr id="65" name="Textfeld 64"/>
          <p:cNvSpPr txBox="1"/>
          <p:nvPr/>
        </p:nvSpPr>
        <p:spPr>
          <a:xfrm>
            <a:off x="7380312" y="3867894"/>
            <a:ext cx="799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pantry</a:t>
            </a:r>
            <a:endParaRPr lang="de-DE" dirty="0"/>
          </a:p>
        </p:txBody>
      </p:sp>
      <p:grpSp>
        <p:nvGrpSpPr>
          <p:cNvPr id="4" name="Gruppieren 70"/>
          <p:cNvGrpSpPr/>
          <p:nvPr/>
        </p:nvGrpSpPr>
        <p:grpSpPr>
          <a:xfrm>
            <a:off x="3180585" y="2193708"/>
            <a:ext cx="648072" cy="1296144"/>
            <a:chOff x="3324601" y="2852936"/>
            <a:chExt cx="648072" cy="1728192"/>
          </a:xfrm>
        </p:grpSpPr>
        <p:grpSp>
          <p:nvGrpSpPr>
            <p:cNvPr id="5" name="Gruppieren 55"/>
            <p:cNvGrpSpPr/>
            <p:nvPr/>
          </p:nvGrpSpPr>
          <p:grpSpPr>
            <a:xfrm>
              <a:off x="3324601" y="2852936"/>
              <a:ext cx="648072" cy="1728192"/>
              <a:chOff x="3923928" y="2492896"/>
              <a:chExt cx="648072" cy="1728192"/>
            </a:xfrm>
          </p:grpSpPr>
          <p:grpSp>
            <p:nvGrpSpPr>
              <p:cNvPr id="6" name="Gruppieren 29"/>
              <p:cNvGrpSpPr/>
              <p:nvPr/>
            </p:nvGrpSpPr>
            <p:grpSpPr>
              <a:xfrm>
                <a:off x="3923928" y="2492896"/>
                <a:ext cx="648072" cy="1728192"/>
                <a:chOff x="1331640" y="2132856"/>
                <a:chExt cx="648072" cy="1728192"/>
              </a:xfrm>
            </p:grpSpPr>
            <p:sp>
              <p:nvSpPr>
                <p:cNvPr id="17" name="Ellipse 16"/>
                <p:cNvSpPr/>
                <p:nvPr/>
              </p:nvSpPr>
              <p:spPr>
                <a:xfrm>
                  <a:off x="1403648" y="2132856"/>
                  <a:ext cx="504056" cy="50405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8" name="Ellipse 17"/>
                <p:cNvSpPr/>
                <p:nvPr/>
              </p:nvSpPr>
              <p:spPr>
                <a:xfrm>
                  <a:off x="1475656" y="2636912"/>
                  <a:ext cx="360040" cy="115212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6" name="Ellipse 25"/>
                <p:cNvSpPr/>
                <p:nvPr/>
              </p:nvSpPr>
              <p:spPr>
                <a:xfrm>
                  <a:off x="169168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7" name="Ellipse 26"/>
                <p:cNvSpPr/>
                <p:nvPr/>
              </p:nvSpPr>
              <p:spPr>
                <a:xfrm>
                  <a:off x="133164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8" name="Ellipse 27"/>
                <p:cNvSpPr/>
                <p:nvPr/>
              </p:nvSpPr>
              <p:spPr>
                <a:xfrm rot="3788642">
                  <a:off x="1657635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9" name="Ellipse 28"/>
                <p:cNvSpPr/>
                <p:nvPr/>
              </p:nvSpPr>
              <p:spPr>
                <a:xfrm rot="6973694">
                  <a:off x="1159911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7" name="Gruppieren 49"/>
              <p:cNvGrpSpPr/>
              <p:nvPr/>
            </p:nvGrpSpPr>
            <p:grpSpPr>
              <a:xfrm rot="5400000" flipV="1">
                <a:off x="4199027" y="2958141"/>
                <a:ext cx="100896" cy="247506"/>
                <a:chOff x="4475512" y="2789553"/>
                <a:chExt cx="73564" cy="144017"/>
              </a:xfrm>
            </p:grpSpPr>
            <p:sp>
              <p:nvSpPr>
                <p:cNvPr id="48" name="Herz 47"/>
                <p:cNvSpPr/>
                <p:nvPr/>
              </p:nvSpPr>
              <p:spPr>
                <a:xfrm rot="5400000">
                  <a:off x="4454999" y="2839493"/>
                  <a:ext cx="144016" cy="44138"/>
                </a:xfrm>
                <a:prstGeom prst="heart">
                  <a:avLst/>
                </a:prstGeom>
                <a:ln w="31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9" name="Herz 48"/>
                <p:cNvSpPr/>
                <p:nvPr/>
              </p:nvSpPr>
              <p:spPr>
                <a:xfrm rot="16200000">
                  <a:off x="4425573" y="2839492"/>
                  <a:ext cx="144016" cy="44138"/>
                </a:xfrm>
                <a:prstGeom prst="heart">
                  <a:avLst/>
                </a:prstGeom>
                <a:ln w="31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66" name="Ellipse 65"/>
            <p:cNvSpPr/>
            <p:nvPr/>
          </p:nvSpPr>
          <p:spPr>
            <a:xfrm>
              <a:off x="3611462" y="3567730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Ellipse 68"/>
            <p:cNvSpPr/>
            <p:nvPr/>
          </p:nvSpPr>
          <p:spPr>
            <a:xfrm>
              <a:off x="3611462" y="3711746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Ellipse 69"/>
            <p:cNvSpPr/>
            <p:nvPr/>
          </p:nvSpPr>
          <p:spPr>
            <a:xfrm>
              <a:off x="3611462" y="3855762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" name="Gruppieren 72"/>
          <p:cNvGrpSpPr/>
          <p:nvPr/>
        </p:nvGrpSpPr>
        <p:grpSpPr>
          <a:xfrm>
            <a:off x="5580112" y="1977684"/>
            <a:ext cx="648072" cy="1512168"/>
            <a:chOff x="5652120" y="2708920"/>
            <a:chExt cx="648072" cy="2016224"/>
          </a:xfrm>
        </p:grpSpPr>
        <p:grpSp>
          <p:nvGrpSpPr>
            <p:cNvPr id="9" name="Gruppieren 54"/>
            <p:cNvGrpSpPr/>
            <p:nvPr/>
          </p:nvGrpSpPr>
          <p:grpSpPr>
            <a:xfrm>
              <a:off x="5652120" y="2708920"/>
              <a:ext cx="648072" cy="2016224"/>
              <a:chOff x="6444208" y="2204864"/>
              <a:chExt cx="648072" cy="2016224"/>
            </a:xfrm>
          </p:grpSpPr>
          <p:grpSp>
            <p:nvGrpSpPr>
              <p:cNvPr id="10" name="Gruppieren 38"/>
              <p:cNvGrpSpPr/>
              <p:nvPr/>
            </p:nvGrpSpPr>
            <p:grpSpPr>
              <a:xfrm>
                <a:off x="6444208" y="2492896"/>
                <a:ext cx="648072" cy="1728192"/>
                <a:chOff x="1331640" y="2132856"/>
                <a:chExt cx="648072" cy="1728192"/>
              </a:xfrm>
            </p:grpSpPr>
            <p:sp>
              <p:nvSpPr>
                <p:cNvPr id="40" name="Ellipse 39"/>
                <p:cNvSpPr/>
                <p:nvPr/>
              </p:nvSpPr>
              <p:spPr>
                <a:xfrm>
                  <a:off x="1403648" y="2132856"/>
                  <a:ext cx="504056" cy="504056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1" name="Ellipse 40"/>
                <p:cNvSpPr/>
                <p:nvPr/>
              </p:nvSpPr>
              <p:spPr>
                <a:xfrm>
                  <a:off x="1475656" y="2636912"/>
                  <a:ext cx="360040" cy="1152128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2" name="Ellipse 41"/>
                <p:cNvSpPr/>
                <p:nvPr/>
              </p:nvSpPr>
              <p:spPr>
                <a:xfrm>
                  <a:off x="169168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3" name="Ellipse 42"/>
                <p:cNvSpPr/>
                <p:nvPr/>
              </p:nvSpPr>
              <p:spPr>
                <a:xfrm>
                  <a:off x="133164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4" name="Ellipse 43"/>
                <p:cNvSpPr/>
                <p:nvPr/>
              </p:nvSpPr>
              <p:spPr>
                <a:xfrm rot="3788642">
                  <a:off x="1657635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5" name="Ellipse 44"/>
                <p:cNvSpPr/>
                <p:nvPr/>
              </p:nvSpPr>
              <p:spPr>
                <a:xfrm rot="6973694">
                  <a:off x="1159911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46" name="Flussdiagramm: Magnetplattenspeicher 45"/>
              <p:cNvSpPr/>
              <p:nvPr/>
            </p:nvSpPr>
            <p:spPr>
              <a:xfrm>
                <a:off x="6588224" y="2204864"/>
                <a:ext cx="360040" cy="432048"/>
              </a:xfrm>
              <a:prstGeom prst="flowChartMagneticDisk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72" name="Rechteck 71"/>
            <p:cNvSpPr/>
            <p:nvPr/>
          </p:nvSpPr>
          <p:spPr>
            <a:xfrm>
              <a:off x="5796136" y="3933056"/>
              <a:ext cx="360040" cy="57606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056" name="Picture 32" descr="C:\Users\Robin\AppData\Local\Microsoft\Windows\INetCache\IE\SVGKL408\pizza-slice-15978-large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92888" y="2841780"/>
            <a:ext cx="648072" cy="486054"/>
          </a:xfrm>
          <a:prstGeom prst="rect">
            <a:avLst/>
          </a:prstGeom>
          <a:noFill/>
        </p:spPr>
      </p:pic>
      <p:pic>
        <p:nvPicPr>
          <p:cNvPr id="76" name="Picture 32" descr="C:\Users\Robin\AppData\Local\Microsoft\Windows\INetCache\IE\SVGKL408\pizza-slice-15978-large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92888" y="2517744"/>
            <a:ext cx="648072" cy="486054"/>
          </a:xfrm>
          <a:prstGeom prst="rect">
            <a:avLst/>
          </a:prstGeom>
          <a:noFill/>
        </p:spPr>
      </p:pic>
      <p:pic>
        <p:nvPicPr>
          <p:cNvPr id="77" name="Picture 32" descr="C:\Users\Robin\AppData\Local\Microsoft\Windows\INetCache\IE\SVGKL408\pizza-slice-15978-large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92888" y="2247714"/>
            <a:ext cx="648072" cy="486054"/>
          </a:xfrm>
          <a:prstGeom prst="rect">
            <a:avLst/>
          </a:prstGeom>
          <a:noFill/>
        </p:spPr>
      </p:pic>
      <p:cxnSp>
        <p:nvCxnSpPr>
          <p:cNvPr id="50" name="Gerade Verbindung mit Pfeil 49"/>
          <p:cNvCxnSpPr/>
          <p:nvPr/>
        </p:nvCxnSpPr>
        <p:spPr>
          <a:xfrm>
            <a:off x="1763688" y="2679762"/>
            <a:ext cx="108012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/>
          <p:nvPr/>
        </p:nvCxnSpPr>
        <p:spPr>
          <a:xfrm>
            <a:off x="4211960" y="2679762"/>
            <a:ext cx="108012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/>
          <p:nvPr/>
        </p:nvCxnSpPr>
        <p:spPr>
          <a:xfrm>
            <a:off x="6372200" y="2679762"/>
            <a:ext cx="108012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/>
          <p:nvPr/>
        </p:nvCxnSpPr>
        <p:spPr>
          <a:xfrm flipH="1">
            <a:off x="6372200" y="3057804"/>
            <a:ext cx="100811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/>
          <p:nvPr/>
        </p:nvCxnSpPr>
        <p:spPr>
          <a:xfrm flipH="1">
            <a:off x="4211960" y="3057804"/>
            <a:ext cx="100811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/>
          <p:nvPr/>
        </p:nvCxnSpPr>
        <p:spPr>
          <a:xfrm flipH="1">
            <a:off x="1763688" y="3057804"/>
            <a:ext cx="100811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/>
          <p:cNvSpPr txBox="1"/>
          <p:nvPr/>
        </p:nvSpPr>
        <p:spPr>
          <a:xfrm>
            <a:off x="1547664" y="2324007"/>
            <a:ext cx="1456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„</a:t>
            </a:r>
            <a:r>
              <a:rPr lang="de-DE" dirty="0" err="1" smtClean="0"/>
              <a:t>pizza</a:t>
            </a:r>
            <a:r>
              <a:rPr lang="de-DE" dirty="0" smtClean="0"/>
              <a:t> </a:t>
            </a:r>
            <a:r>
              <a:rPr lang="de-DE" dirty="0" err="1" smtClean="0"/>
              <a:t>tonno</a:t>
            </a:r>
            <a:r>
              <a:rPr lang="de-DE" dirty="0" smtClean="0"/>
              <a:t>“</a:t>
            </a:r>
            <a:endParaRPr lang="de-DE" dirty="0"/>
          </a:p>
        </p:txBody>
      </p:sp>
      <p:sp>
        <p:nvSpPr>
          <p:cNvPr id="61" name="Textfeld 60"/>
          <p:cNvSpPr txBox="1"/>
          <p:nvPr/>
        </p:nvSpPr>
        <p:spPr>
          <a:xfrm>
            <a:off x="6372201" y="3111810"/>
            <a:ext cx="1237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ingredients</a:t>
            </a:r>
            <a:endParaRPr lang="de-DE" dirty="0"/>
          </a:p>
        </p:txBody>
      </p:sp>
      <p:sp>
        <p:nvSpPr>
          <p:cNvPr id="67" name="Textfeld 66"/>
          <p:cNvSpPr txBox="1"/>
          <p:nvPr/>
        </p:nvSpPr>
        <p:spPr>
          <a:xfrm>
            <a:off x="6300192" y="2317038"/>
            <a:ext cx="1426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„</a:t>
            </a:r>
            <a:r>
              <a:rPr lang="de-DE" dirty="0" err="1" smtClean="0"/>
              <a:t>ingredients</a:t>
            </a:r>
            <a:r>
              <a:rPr lang="de-DE" dirty="0" smtClean="0"/>
              <a:t>“</a:t>
            </a:r>
            <a:endParaRPr lang="de-DE" dirty="0"/>
          </a:p>
        </p:txBody>
      </p:sp>
      <p:sp>
        <p:nvSpPr>
          <p:cNvPr id="68" name="Textfeld 67"/>
          <p:cNvSpPr txBox="1"/>
          <p:nvPr/>
        </p:nvSpPr>
        <p:spPr>
          <a:xfrm>
            <a:off x="1619672" y="3111810"/>
            <a:ext cx="1263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pizza</a:t>
            </a:r>
            <a:r>
              <a:rPr lang="de-DE" dirty="0" smtClean="0"/>
              <a:t> </a:t>
            </a:r>
            <a:r>
              <a:rPr lang="de-DE" dirty="0" err="1" smtClean="0"/>
              <a:t>tonno</a:t>
            </a:r>
            <a:endParaRPr lang="de-DE" dirty="0"/>
          </a:p>
        </p:txBody>
      </p:sp>
      <p:sp>
        <p:nvSpPr>
          <p:cNvPr id="71" name="Textfeld 70"/>
          <p:cNvSpPr txBox="1"/>
          <p:nvPr/>
        </p:nvSpPr>
        <p:spPr>
          <a:xfrm>
            <a:off x="4355976" y="2324007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„142“</a:t>
            </a:r>
            <a:endParaRPr lang="de-DE" dirty="0"/>
          </a:p>
        </p:txBody>
      </p:sp>
      <p:sp>
        <p:nvSpPr>
          <p:cNvPr id="73" name="Textfeld 72"/>
          <p:cNvSpPr txBox="1"/>
          <p:nvPr/>
        </p:nvSpPr>
        <p:spPr>
          <a:xfrm>
            <a:off x="4139952" y="3111810"/>
            <a:ext cx="1263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pizza</a:t>
            </a:r>
            <a:r>
              <a:rPr lang="de-DE" dirty="0" smtClean="0"/>
              <a:t> </a:t>
            </a:r>
            <a:r>
              <a:rPr lang="de-DE" dirty="0" err="1" smtClean="0"/>
              <a:t>tonno</a:t>
            </a:r>
            <a:endParaRPr lang="de-DE" dirty="0"/>
          </a:p>
        </p:txBody>
      </p:sp>
      <p:sp>
        <p:nvSpPr>
          <p:cNvPr id="78" name="Abgerundete rechteckige Legende 77"/>
          <p:cNvSpPr/>
          <p:nvPr/>
        </p:nvSpPr>
        <p:spPr>
          <a:xfrm>
            <a:off x="1331640" y="1059582"/>
            <a:ext cx="1440160" cy="756084"/>
          </a:xfrm>
          <a:prstGeom prst="wedgeRoundRectCallout">
            <a:avLst>
              <a:gd name="adj1" fmla="val -66031"/>
              <a:gd name="adj2" fmla="val 9854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 order a </a:t>
            </a:r>
            <a:r>
              <a:rPr lang="de-DE" dirty="0" err="1" smtClean="0"/>
              <a:t>menu</a:t>
            </a:r>
            <a:endParaRPr lang="de-DE" dirty="0"/>
          </a:p>
        </p:txBody>
      </p:sp>
      <p:sp>
        <p:nvSpPr>
          <p:cNvPr id="79" name="Abgerundete rechteckige Legende 78"/>
          <p:cNvSpPr/>
          <p:nvPr/>
        </p:nvSpPr>
        <p:spPr>
          <a:xfrm>
            <a:off x="3635896" y="1059582"/>
            <a:ext cx="1728192" cy="756084"/>
          </a:xfrm>
          <a:prstGeom prst="wedgeRoundRectCallout">
            <a:avLst>
              <a:gd name="adj1" fmla="val -50993"/>
              <a:gd name="adj2" fmla="val 9921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 </a:t>
            </a:r>
            <a:r>
              <a:rPr lang="de-DE" dirty="0" err="1" smtClean="0"/>
              <a:t>take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order</a:t>
            </a:r>
            <a:endParaRPr lang="de-DE" sz="1600" dirty="0"/>
          </a:p>
        </p:txBody>
      </p:sp>
      <p:sp>
        <p:nvSpPr>
          <p:cNvPr id="80" name="Abgerundete rechteckige Legende 79"/>
          <p:cNvSpPr/>
          <p:nvPr/>
        </p:nvSpPr>
        <p:spPr>
          <a:xfrm>
            <a:off x="6444208" y="1059582"/>
            <a:ext cx="1440160" cy="756084"/>
          </a:xfrm>
          <a:prstGeom prst="wedgeRoundRectCallout">
            <a:avLst>
              <a:gd name="adj1" fmla="val -66031"/>
              <a:gd name="adj2" fmla="val 9854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 </a:t>
            </a:r>
            <a:r>
              <a:rPr lang="de-DE" dirty="0" err="1" smtClean="0"/>
              <a:t>fetch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ingredients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cook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827584" y="816555"/>
            <a:ext cx="7488832" cy="3510390"/>
          </a:xfrm>
          <a:prstGeom prst="roundRect">
            <a:avLst/>
          </a:prstGeom>
          <a:solidFill>
            <a:srgbClr val="17375E">
              <a:alpha val="6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 err="1" smtClean="0">
                <a:latin typeface="Comic Sans MS" pitchFamily="66" charset="0"/>
              </a:rPr>
              <a:t>code</a:t>
            </a:r>
            <a:r>
              <a:rPr lang="de-DE" sz="5400" dirty="0" smtClean="0">
                <a:latin typeface="Comic Sans MS" pitchFamily="66" charset="0"/>
              </a:rPr>
              <a:t> </a:t>
            </a:r>
            <a:r>
              <a:rPr lang="de-DE" sz="5400" dirty="0" err="1" smtClean="0">
                <a:latin typeface="Comic Sans MS" pitchFamily="66" charset="0"/>
              </a:rPr>
              <a:t>example</a:t>
            </a:r>
            <a:endParaRPr lang="de-DE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Robin\Documents\GitHub\chado presentation\tea-623796_128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950730"/>
            <a:ext cx="9144000" cy="6094230"/>
          </a:xfrm>
          <a:prstGeom prst="rect">
            <a:avLst/>
          </a:prstGeom>
          <a:noFill/>
        </p:spPr>
      </p:pic>
      <p:sp>
        <p:nvSpPr>
          <p:cNvPr id="6" name="Rechteck 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solidFill>
                  <a:schemeClr val="bg1"/>
                </a:solidFill>
              </a:rPr>
              <a:t>Summary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>
                <a:solidFill>
                  <a:schemeClr val="bg1"/>
                </a:solidFill>
              </a:rPr>
              <a:t>high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coverage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by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isolated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tests</a:t>
            </a:r>
            <a:endParaRPr lang="de-DE" dirty="0" smtClean="0">
              <a:solidFill>
                <a:schemeClr val="bg1"/>
              </a:solidFill>
            </a:endParaRPr>
          </a:p>
          <a:p>
            <a:r>
              <a:rPr lang="de-DE" dirty="0" err="1" smtClean="0">
                <a:solidFill>
                  <a:schemeClr val="bg1"/>
                </a:solidFill>
              </a:rPr>
              <a:t>interaction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of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units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should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be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tested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too</a:t>
            </a:r>
            <a:endParaRPr lang="de-DE" dirty="0" smtClean="0">
              <a:solidFill>
                <a:schemeClr val="bg1"/>
              </a:solidFill>
            </a:endParaRPr>
          </a:p>
          <a:p>
            <a:r>
              <a:rPr lang="de-DE" dirty="0" err="1" smtClean="0">
                <a:solidFill>
                  <a:schemeClr val="bg1"/>
                </a:solidFill>
              </a:rPr>
              <a:t>pairwise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integration</a:t>
            </a:r>
            <a:endParaRPr lang="de-DE" dirty="0" smtClean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r>
              <a:rPr lang="de-DE" dirty="0" err="1" smtClean="0">
                <a:solidFill>
                  <a:schemeClr val="bg1"/>
                </a:solidFill>
              </a:rPr>
              <a:t>assume-verify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testing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with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chado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Integrated Tests </a:t>
            </a:r>
            <a:r>
              <a:rPr lang="de-DE" dirty="0" err="1" smtClean="0"/>
              <a:t>are</a:t>
            </a:r>
            <a:r>
              <a:rPr lang="de-DE" dirty="0" smtClean="0"/>
              <a:t> a </a:t>
            </a:r>
            <a:r>
              <a:rPr lang="de-DE" dirty="0" err="1" smtClean="0"/>
              <a:t>Scam</a:t>
            </a:r>
            <a:r>
              <a:rPr lang="de-DE" dirty="0" smtClean="0"/>
              <a:t> (2010)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777875" y="4462463"/>
            <a:ext cx="7182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http://</a:t>
            </a:r>
            <a:r>
              <a:rPr lang="de-DE" dirty="0" err="1"/>
              <a:t>blog.thecodewhisperer.com</a:t>
            </a:r>
            <a:r>
              <a:rPr lang="de-DE" dirty="0"/>
              <a:t>/</a:t>
            </a:r>
            <a:r>
              <a:rPr lang="de-DE" dirty="0" err="1"/>
              <a:t>permalink</a:t>
            </a:r>
            <a:r>
              <a:rPr lang="de-DE" dirty="0"/>
              <a:t>/</a:t>
            </a:r>
            <a:r>
              <a:rPr lang="de-DE" dirty="0" err="1"/>
              <a:t>integrated</a:t>
            </a:r>
            <a:r>
              <a:rPr lang="de-DE" dirty="0"/>
              <a:t>-tests-</a:t>
            </a:r>
            <a:r>
              <a:rPr lang="de-DE" dirty="0" err="1"/>
              <a:t>are</a:t>
            </a:r>
            <a:r>
              <a:rPr lang="de-DE" dirty="0"/>
              <a:t>-a-</a:t>
            </a:r>
            <a:r>
              <a:rPr lang="de-DE" dirty="0" err="1"/>
              <a:t>scam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1563638"/>
            <a:ext cx="2031746" cy="2031746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2843808" y="1563638"/>
            <a:ext cx="58326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b="1" dirty="0" smtClean="0"/>
              <a:t>„Integrated </a:t>
            </a:r>
            <a:r>
              <a:rPr lang="de-DE" sz="2400" b="1" dirty="0" err="1"/>
              <a:t>tests</a:t>
            </a:r>
            <a:r>
              <a:rPr lang="de-DE" sz="2400" b="1" dirty="0"/>
              <a:t> </a:t>
            </a:r>
            <a:r>
              <a:rPr lang="de-DE" sz="2400" b="1" dirty="0" err="1"/>
              <a:t>are</a:t>
            </a:r>
            <a:r>
              <a:rPr lang="de-DE" sz="2400" b="1" dirty="0"/>
              <a:t> a </a:t>
            </a:r>
            <a:r>
              <a:rPr lang="de-DE" sz="2400" b="1" dirty="0" err="1"/>
              <a:t>scam</a:t>
            </a:r>
            <a:r>
              <a:rPr lang="de-DE" sz="2400" b="1" dirty="0"/>
              <a:t>—a </a:t>
            </a:r>
            <a:r>
              <a:rPr lang="de-DE" sz="2400" b="1" dirty="0" err="1"/>
              <a:t>self-replicating</a:t>
            </a:r>
            <a:r>
              <a:rPr lang="de-DE" sz="2400" b="1" dirty="0"/>
              <a:t> </a:t>
            </a:r>
            <a:r>
              <a:rPr lang="de-DE" sz="2400" b="1" dirty="0" err="1"/>
              <a:t>virus</a:t>
            </a:r>
            <a:r>
              <a:rPr lang="de-DE" sz="2400" b="1" dirty="0"/>
              <a:t> </a:t>
            </a:r>
            <a:r>
              <a:rPr lang="de-DE" sz="2400" b="1" dirty="0" err="1"/>
              <a:t>that</a:t>
            </a:r>
            <a:r>
              <a:rPr lang="de-DE" sz="2400" b="1" dirty="0"/>
              <a:t> </a:t>
            </a:r>
            <a:r>
              <a:rPr lang="de-DE" sz="2400" b="1" dirty="0" err="1"/>
              <a:t>threatens</a:t>
            </a:r>
            <a:r>
              <a:rPr lang="de-DE" sz="2400" b="1" dirty="0"/>
              <a:t> </a:t>
            </a:r>
            <a:r>
              <a:rPr lang="de-DE" sz="2400" b="1" dirty="0" err="1"/>
              <a:t>to</a:t>
            </a:r>
            <a:r>
              <a:rPr lang="de-DE" sz="2400" b="1" dirty="0"/>
              <a:t> </a:t>
            </a:r>
            <a:r>
              <a:rPr lang="de-DE" sz="2400" b="1" dirty="0" err="1"/>
              <a:t>infect</a:t>
            </a:r>
            <a:r>
              <a:rPr lang="de-DE" sz="2400" b="1" dirty="0"/>
              <a:t> </a:t>
            </a:r>
            <a:r>
              <a:rPr lang="de-DE" sz="2400" b="1" dirty="0" err="1"/>
              <a:t>your</a:t>
            </a:r>
            <a:r>
              <a:rPr lang="de-DE" sz="2400" b="1" dirty="0"/>
              <a:t> </a:t>
            </a:r>
            <a:r>
              <a:rPr lang="de-DE" sz="2400" b="1" dirty="0" err="1"/>
              <a:t>code</a:t>
            </a:r>
            <a:r>
              <a:rPr lang="de-DE" sz="2400" b="1" dirty="0"/>
              <a:t> </a:t>
            </a:r>
            <a:r>
              <a:rPr lang="de-DE" sz="2400" b="1" dirty="0" err="1"/>
              <a:t>base</a:t>
            </a:r>
            <a:r>
              <a:rPr lang="de-DE" sz="2400" b="1" dirty="0"/>
              <a:t>, </a:t>
            </a:r>
            <a:r>
              <a:rPr lang="de-DE" sz="2400" b="1" dirty="0" err="1"/>
              <a:t>your</a:t>
            </a:r>
            <a:r>
              <a:rPr lang="de-DE" sz="2400" b="1" dirty="0"/>
              <a:t> </a:t>
            </a:r>
            <a:r>
              <a:rPr lang="de-DE" sz="2400" b="1" dirty="0" err="1"/>
              <a:t>project</a:t>
            </a:r>
            <a:r>
              <a:rPr lang="de-DE" sz="2400" b="1" dirty="0"/>
              <a:t>, </a:t>
            </a:r>
            <a:r>
              <a:rPr lang="de-DE" sz="2400" b="1" dirty="0" err="1"/>
              <a:t>and</a:t>
            </a:r>
            <a:r>
              <a:rPr lang="de-DE" sz="2400" b="1" dirty="0"/>
              <a:t> </a:t>
            </a:r>
            <a:r>
              <a:rPr lang="de-DE" sz="2400" b="1" dirty="0" err="1"/>
              <a:t>your</a:t>
            </a:r>
            <a:r>
              <a:rPr lang="de-DE" sz="2400" b="1" dirty="0"/>
              <a:t> </a:t>
            </a:r>
            <a:r>
              <a:rPr lang="de-DE" sz="2400" b="1" dirty="0" err="1"/>
              <a:t>team</a:t>
            </a:r>
            <a:r>
              <a:rPr lang="de-DE" sz="2400" b="1" dirty="0"/>
              <a:t> </a:t>
            </a:r>
            <a:r>
              <a:rPr lang="de-DE" sz="2400" b="1" dirty="0" err="1"/>
              <a:t>with</a:t>
            </a:r>
            <a:r>
              <a:rPr lang="de-DE" sz="2400" b="1" dirty="0"/>
              <a:t> </a:t>
            </a:r>
            <a:r>
              <a:rPr lang="de-DE" sz="2400" b="1" dirty="0" err="1"/>
              <a:t>endless</a:t>
            </a:r>
            <a:r>
              <a:rPr lang="de-DE" sz="2400" b="1" dirty="0"/>
              <a:t> </a:t>
            </a:r>
            <a:r>
              <a:rPr lang="de-DE" sz="2400" b="1" dirty="0" err="1"/>
              <a:t>pain</a:t>
            </a:r>
            <a:r>
              <a:rPr lang="de-DE" sz="2400" b="1" dirty="0"/>
              <a:t> </a:t>
            </a:r>
            <a:r>
              <a:rPr lang="de-DE" sz="2400" b="1" dirty="0" err="1"/>
              <a:t>and</a:t>
            </a:r>
            <a:r>
              <a:rPr lang="de-DE" sz="2400" b="1" dirty="0"/>
              <a:t> </a:t>
            </a:r>
            <a:r>
              <a:rPr lang="de-DE" sz="2400" b="1" dirty="0" err="1"/>
              <a:t>suffering</a:t>
            </a:r>
            <a:r>
              <a:rPr lang="de-DE" sz="2400" b="1" dirty="0" smtClean="0"/>
              <a:t>.“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xmlns="" val="226023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098" name="Picture 2" descr="C:\Users\Robin\Documents\GitHub\chado presentation\spring-315247_128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907257"/>
            <a:ext cx="9144000" cy="60507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Links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Chadojs</a:t>
            </a:r>
            <a:r>
              <a:rPr lang="en-US" dirty="0" smtClean="0"/>
              <a:t> on </a:t>
            </a:r>
            <a:r>
              <a:rPr lang="en-US" dirty="0" err="1" smtClean="0"/>
              <a:t>Github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1700" dirty="0" smtClean="0">
                <a:hlinkClick r:id="rId2"/>
              </a:rPr>
              <a:t>https://github.com/robindanzinger/chadojs</a:t>
            </a:r>
            <a:endParaRPr lang="en-US" sz="800" dirty="0" smtClean="0"/>
          </a:p>
          <a:p>
            <a:r>
              <a:rPr lang="en-US" dirty="0" err="1" smtClean="0"/>
              <a:t>J.B.Rainsberger</a:t>
            </a:r>
            <a:r>
              <a:rPr lang="en-US" dirty="0" smtClean="0"/>
              <a:t>: Integrated tests are a scam: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1600" dirty="0" smtClean="0">
                <a:hlinkClick r:id="rId3"/>
              </a:rPr>
              <a:t>http://blog.thecodewhisperer.com/permalink/integrated-tests-are-a-scam</a:t>
            </a:r>
            <a:endParaRPr lang="de-DE" dirty="0" smtClean="0"/>
          </a:p>
          <a:p>
            <a:r>
              <a:rPr lang="de-DE" dirty="0" err="1" smtClean="0"/>
              <a:t>bogus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ruby</a:t>
            </a:r>
            <a:r>
              <a:rPr lang="de-DE" dirty="0" smtClean="0"/>
              <a:t>: </a:t>
            </a:r>
            <a:br>
              <a:rPr lang="de-DE" dirty="0" smtClean="0"/>
            </a:br>
            <a:r>
              <a:rPr lang="de-DE" dirty="0" smtClean="0"/>
              <a:t>	</a:t>
            </a:r>
            <a:r>
              <a:rPr lang="de-DE" sz="1600" dirty="0" smtClean="0">
                <a:hlinkClick r:id="rId4"/>
              </a:rPr>
              <a:t>https://github.com/psyho/bogus</a:t>
            </a:r>
            <a:r>
              <a:rPr lang="de-DE" sz="1600" dirty="0" smtClean="0"/>
              <a:t> </a:t>
            </a:r>
            <a:endParaRPr lang="de-DE" sz="1200" dirty="0" smtClean="0"/>
          </a:p>
          <a:p>
            <a:r>
              <a:rPr lang="de-DE" dirty="0" err="1" smtClean="0"/>
              <a:t>midje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clojure</a:t>
            </a:r>
            <a:r>
              <a:rPr lang="de-DE" dirty="0" smtClean="0"/>
              <a:t>:</a:t>
            </a:r>
            <a:br>
              <a:rPr lang="de-DE" dirty="0" smtClean="0"/>
            </a:br>
            <a:r>
              <a:rPr lang="de-DE" dirty="0" smtClean="0"/>
              <a:t>	</a:t>
            </a:r>
            <a:r>
              <a:rPr lang="de-DE" sz="1600" dirty="0" smtClean="0">
                <a:hlinkClick r:id="rId5"/>
              </a:rPr>
              <a:t>https://github.com/marick/Midje</a:t>
            </a:r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313544"/>
          </a:xfrm>
        </p:spPr>
        <p:txBody>
          <a:bodyPr>
            <a:normAutofit fontScale="90000"/>
          </a:bodyPr>
          <a:lstStyle/>
          <a:p>
            <a:r>
              <a:rPr lang="de-DE" dirty="0" err="1" smtClean="0"/>
              <a:t>Sources</a:t>
            </a:r>
            <a:endParaRPr lang="de-DE" dirty="0"/>
          </a:p>
        </p:txBody>
      </p:sp>
      <p:pic>
        <p:nvPicPr>
          <p:cNvPr id="12" name="Picture 2" descr="C:\Users\Robin\Documents\GitHub\chado presentation\spring-315247_128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3" y="2427734"/>
            <a:ext cx="1008111" cy="667086"/>
          </a:xfrm>
          <a:prstGeom prst="rect">
            <a:avLst/>
          </a:prstGeom>
          <a:noFill/>
        </p:spPr>
      </p:pic>
      <p:sp>
        <p:nvSpPr>
          <p:cNvPr id="13" name="Rechteck 12"/>
          <p:cNvSpPr/>
          <p:nvPr/>
        </p:nvSpPr>
        <p:spPr>
          <a:xfrm>
            <a:off x="1403648" y="2593236"/>
            <a:ext cx="73448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smtClean="0"/>
              <a:t>https://pixabay.com/de/fr%C3%BChling-hintergrund-gr%C3%BCn-gras-315247/</a:t>
            </a:r>
            <a:endParaRPr lang="de-DE" sz="1600" dirty="0"/>
          </a:p>
        </p:txBody>
      </p:sp>
      <p:pic>
        <p:nvPicPr>
          <p:cNvPr id="14" name="Picture 2" descr="C:\Users\Robin\Documents\GitHub\chado presentation\teapot-516024_128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179790"/>
            <a:ext cx="1008112" cy="671880"/>
          </a:xfrm>
          <a:prstGeom prst="rect">
            <a:avLst/>
          </a:prstGeom>
          <a:noFill/>
        </p:spPr>
      </p:pic>
      <p:pic>
        <p:nvPicPr>
          <p:cNvPr id="15" name="Picture 2" descr="C:\Users\Robin\Documents\GitHub\chado presentation\tea-623796_128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3624417"/>
            <a:ext cx="1013582" cy="675525"/>
          </a:xfrm>
          <a:prstGeom prst="rect">
            <a:avLst/>
          </a:prstGeom>
          <a:noFill/>
        </p:spPr>
      </p:pic>
      <p:sp>
        <p:nvSpPr>
          <p:cNvPr id="16" name="Rechteck 15"/>
          <p:cNvSpPr/>
          <p:nvPr/>
        </p:nvSpPr>
        <p:spPr>
          <a:xfrm>
            <a:off x="1403648" y="1297092"/>
            <a:ext cx="73448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smtClean="0"/>
              <a:t>https://pixabay.com/de/teekanne-trinken-pokal-getr%C3%A4nke-516024/</a:t>
            </a:r>
            <a:endParaRPr lang="de-DE" sz="1600" dirty="0"/>
          </a:p>
        </p:txBody>
      </p:sp>
      <p:sp>
        <p:nvSpPr>
          <p:cNvPr id="17" name="Rechteck 16"/>
          <p:cNvSpPr/>
          <p:nvPr/>
        </p:nvSpPr>
        <p:spPr>
          <a:xfrm>
            <a:off x="1403648" y="3795886"/>
            <a:ext cx="73448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smtClean="0"/>
              <a:t>https://pixabay.com/de/tee-bauernhaus-hand-frisch-623796/</a:t>
            </a:r>
            <a:endParaRPr lang="de-DE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313544"/>
          </a:xfrm>
        </p:spPr>
        <p:txBody>
          <a:bodyPr>
            <a:normAutofit fontScale="90000"/>
          </a:bodyPr>
          <a:lstStyle/>
          <a:p>
            <a:r>
              <a:rPr lang="de-DE" dirty="0" err="1" smtClean="0"/>
              <a:t>Sources</a:t>
            </a:r>
            <a:endParaRPr lang="de-DE" dirty="0"/>
          </a:p>
        </p:txBody>
      </p:sp>
      <p:pic>
        <p:nvPicPr>
          <p:cNvPr id="3074" name="Picture 2" descr="C:\Users\Robin\Documents\GitHub\chado presentation\692px-Monk_in_Tashilhunpo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5997" y="2436492"/>
            <a:ext cx="627611" cy="814647"/>
          </a:xfrm>
          <a:prstGeom prst="rect">
            <a:avLst/>
          </a:prstGeom>
          <a:noFill/>
        </p:spPr>
      </p:pic>
      <p:pic>
        <p:nvPicPr>
          <p:cNvPr id="3075" name="Picture 3" descr="C:\Users\Robin\Documents\GitHub\chado presentation\640px-Teahouse-Nanjin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1" y="3779115"/>
            <a:ext cx="960120" cy="719051"/>
          </a:xfrm>
          <a:prstGeom prst="rect">
            <a:avLst/>
          </a:prstGeom>
          <a:noFill/>
        </p:spPr>
      </p:pic>
      <p:sp>
        <p:nvSpPr>
          <p:cNvPr id="10" name="Rechteck 9"/>
          <p:cNvSpPr/>
          <p:nvPr/>
        </p:nvSpPr>
        <p:spPr>
          <a:xfrm>
            <a:off x="1220650" y="2358628"/>
            <a:ext cx="788436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smtClean="0"/>
              <a:t>„Monk in Tashilhunpo3“ von Antoine </a:t>
            </a:r>
            <a:r>
              <a:rPr lang="de-DE" sz="1600" dirty="0" err="1" smtClean="0"/>
              <a:t>Taveneaux</a:t>
            </a:r>
            <a:r>
              <a:rPr lang="de-DE" sz="1600" dirty="0" smtClean="0"/>
              <a:t> - Eigenes Werk. Lizenziert unter CC BY-SA 3.0 über </a:t>
            </a:r>
            <a:r>
              <a:rPr lang="de-DE" sz="1600" dirty="0" err="1" smtClean="0"/>
              <a:t>Wikimedia</a:t>
            </a:r>
            <a:r>
              <a:rPr lang="de-DE" sz="1600" dirty="0" smtClean="0"/>
              <a:t> </a:t>
            </a:r>
            <a:r>
              <a:rPr lang="de-DE" sz="1600" dirty="0" err="1" smtClean="0"/>
              <a:t>Commons</a:t>
            </a:r>
            <a:r>
              <a:rPr lang="de-DE" sz="1600" dirty="0" smtClean="0"/>
              <a:t> - https://commons.wikimedia.org/wiki/File:Monk_in_Tashilhunpo3.jpg#/media/File:Monk_in_Tashilhunpo3.jpg</a:t>
            </a:r>
            <a:endParaRPr lang="de-DE" sz="1600" dirty="0"/>
          </a:p>
        </p:txBody>
      </p:sp>
      <p:sp>
        <p:nvSpPr>
          <p:cNvPr id="11" name="Rechteck 10"/>
          <p:cNvSpPr/>
          <p:nvPr/>
        </p:nvSpPr>
        <p:spPr>
          <a:xfrm>
            <a:off x="1220650" y="3684969"/>
            <a:ext cx="78123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smtClean="0"/>
              <a:t>„</a:t>
            </a:r>
            <a:r>
              <a:rPr lang="de-DE" sz="1600" dirty="0" err="1" smtClean="0"/>
              <a:t>Teahouse</a:t>
            </a:r>
            <a:r>
              <a:rPr lang="de-DE" sz="1600" dirty="0" smtClean="0"/>
              <a:t>-Nanjing“ von </a:t>
            </a:r>
            <a:r>
              <a:rPr lang="de-DE" sz="1600" dirty="0" err="1" smtClean="0"/>
              <a:t>Gisling</a:t>
            </a:r>
            <a:r>
              <a:rPr lang="de-DE" sz="1600" dirty="0" smtClean="0"/>
              <a:t> - Eigenes Werk. Lizenziert unter CC BY 3.0 über </a:t>
            </a:r>
            <a:r>
              <a:rPr lang="de-DE" sz="1600" dirty="0" err="1" smtClean="0"/>
              <a:t>Wikimedia</a:t>
            </a:r>
            <a:r>
              <a:rPr lang="de-DE" sz="1600" dirty="0" smtClean="0"/>
              <a:t> </a:t>
            </a:r>
            <a:r>
              <a:rPr lang="de-DE" sz="1600" dirty="0" err="1" smtClean="0"/>
              <a:t>Commons</a:t>
            </a:r>
            <a:r>
              <a:rPr lang="de-DE" sz="1600" dirty="0" smtClean="0"/>
              <a:t> - https://commons.wikimedia.org/wiki/File:Teahouse-Nanjing.jpg#/media/File:Teahouse-Nanjing.jpg</a:t>
            </a:r>
            <a:endParaRPr lang="de-DE" sz="1600" dirty="0"/>
          </a:p>
        </p:txBody>
      </p:sp>
      <p:sp>
        <p:nvSpPr>
          <p:cNvPr id="15" name="Rechteck 14"/>
          <p:cNvSpPr/>
          <p:nvPr/>
        </p:nvSpPr>
        <p:spPr>
          <a:xfrm>
            <a:off x="1220650" y="1236697"/>
            <a:ext cx="77438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smtClean="0"/>
              <a:t>„</a:t>
            </a:r>
            <a:r>
              <a:rPr lang="de-DE" sz="1600" dirty="0" err="1" smtClean="0"/>
              <a:t>Chapei</a:t>
            </a:r>
            <a:r>
              <a:rPr lang="de-DE" sz="1600" dirty="0" smtClean="0"/>
              <a:t>“ von Original </a:t>
            </a:r>
            <a:r>
              <a:rPr lang="de-DE" sz="1600" dirty="0" err="1" smtClean="0"/>
              <a:t>uploader</a:t>
            </a:r>
            <a:r>
              <a:rPr lang="de-DE" sz="1600" dirty="0" smtClean="0"/>
              <a:t> was </a:t>
            </a:r>
            <a:r>
              <a:rPr lang="de-DE" sz="1600" dirty="0" err="1" smtClean="0"/>
              <a:t>Commonsenses</a:t>
            </a:r>
            <a:r>
              <a:rPr lang="de-DE" sz="1600" dirty="0" smtClean="0"/>
              <a:t> </a:t>
            </a:r>
            <a:r>
              <a:rPr lang="de-DE" sz="1600" dirty="0" err="1" smtClean="0"/>
              <a:t>at</a:t>
            </a:r>
            <a:r>
              <a:rPr lang="de-DE" sz="1600" dirty="0" smtClean="0"/>
              <a:t> </a:t>
            </a:r>
            <a:r>
              <a:rPr lang="de-DE" sz="1600" dirty="0" err="1" smtClean="0"/>
              <a:t>ja.wikipedia</a:t>
            </a:r>
            <a:r>
              <a:rPr lang="de-DE" sz="1600" dirty="0" smtClean="0"/>
              <a:t> - </a:t>
            </a:r>
            <a:r>
              <a:rPr lang="de-DE" sz="1600" dirty="0" err="1" smtClean="0"/>
              <a:t>Originally</a:t>
            </a:r>
            <a:r>
              <a:rPr lang="de-DE" sz="1600" dirty="0" smtClean="0"/>
              <a:t> </a:t>
            </a:r>
            <a:r>
              <a:rPr lang="de-DE" sz="1600" dirty="0" err="1" smtClean="0"/>
              <a:t>from</a:t>
            </a:r>
            <a:r>
              <a:rPr lang="de-DE" sz="1600" dirty="0" smtClean="0"/>
              <a:t> </a:t>
            </a:r>
            <a:r>
              <a:rPr lang="de-DE" sz="1600" dirty="0" err="1" smtClean="0"/>
              <a:t>ja.wikipedia</a:t>
            </a:r>
            <a:r>
              <a:rPr lang="de-DE" sz="1600" dirty="0" smtClean="0"/>
              <a:t>; </a:t>
            </a:r>
            <a:r>
              <a:rPr lang="de-DE" sz="1600" dirty="0" err="1" smtClean="0"/>
              <a:t>description</a:t>
            </a:r>
            <a:r>
              <a:rPr lang="de-DE" sz="1600" dirty="0" smtClean="0"/>
              <a:t> </a:t>
            </a:r>
            <a:r>
              <a:rPr lang="de-DE" sz="1600" dirty="0" err="1" smtClean="0"/>
              <a:t>page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/was </a:t>
            </a:r>
            <a:r>
              <a:rPr lang="de-DE" sz="1600" dirty="0" err="1" smtClean="0"/>
              <a:t>here</a:t>
            </a:r>
            <a:r>
              <a:rPr lang="de-DE" sz="1600" dirty="0" smtClean="0"/>
              <a:t>.. Lizenziert unter CC BY-SA 3.0 über </a:t>
            </a:r>
            <a:r>
              <a:rPr lang="de-DE" sz="1600" dirty="0" err="1" smtClean="0"/>
              <a:t>Wikimedia</a:t>
            </a:r>
            <a:r>
              <a:rPr lang="de-DE" sz="1600" dirty="0" smtClean="0"/>
              <a:t> </a:t>
            </a:r>
            <a:r>
              <a:rPr lang="de-DE" sz="1600" dirty="0" err="1" smtClean="0"/>
              <a:t>Commons</a:t>
            </a:r>
            <a:r>
              <a:rPr lang="de-DE" sz="1600" dirty="0" smtClean="0"/>
              <a:t> - https://commons.wikimedia.org/wiki/File:Chapei.jpg#/media/File:Chapei.jpg</a:t>
            </a:r>
            <a:endParaRPr lang="de-DE" sz="1600" dirty="0"/>
          </a:p>
        </p:txBody>
      </p:sp>
      <p:pic>
        <p:nvPicPr>
          <p:cNvPr id="16" name="Picture 2" descr="C:\Users\Robin\Documents\GitHub\chado presentation\640px-Chapei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1275606"/>
            <a:ext cx="936104" cy="70106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313544"/>
          </a:xfrm>
        </p:spPr>
        <p:txBody>
          <a:bodyPr>
            <a:normAutofit fontScale="90000"/>
          </a:bodyPr>
          <a:lstStyle/>
          <a:p>
            <a:r>
              <a:rPr lang="de-DE" dirty="0" err="1" smtClean="0"/>
              <a:t>Sources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1220650" y="1347614"/>
            <a:ext cx="76328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smtClean="0"/>
              <a:t>https://pixabay.com/get/ef3cb0082afd1c22d2524518a33219c8b66ae3d11fb2134590f3c279/teapot-691729_1280.jpg</a:t>
            </a:r>
            <a:endParaRPr lang="de-DE" sz="1600" dirty="0"/>
          </a:p>
        </p:txBody>
      </p:sp>
      <p:sp>
        <p:nvSpPr>
          <p:cNvPr id="9" name="Rechteck 8"/>
          <p:cNvSpPr/>
          <p:nvPr/>
        </p:nvSpPr>
        <p:spPr>
          <a:xfrm>
            <a:off x="1220650" y="2283718"/>
            <a:ext cx="774035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smtClean="0"/>
              <a:t>„</a:t>
            </a:r>
            <a:r>
              <a:rPr lang="de-DE" sz="1600" dirty="0" err="1" smtClean="0"/>
              <a:t>Revox-reel-to-reel</a:t>
            </a:r>
            <a:r>
              <a:rPr lang="de-DE" sz="1600" dirty="0" smtClean="0"/>
              <a:t>“ von User Iain </a:t>
            </a:r>
            <a:r>
              <a:rPr lang="de-DE" sz="1600" dirty="0" err="1" smtClean="0"/>
              <a:t>from</a:t>
            </a:r>
            <a:r>
              <a:rPr lang="de-DE" sz="1600" dirty="0" smtClean="0"/>
              <a:t> </a:t>
            </a:r>
            <a:r>
              <a:rPr lang="de-DE" sz="1600" dirty="0" err="1" smtClean="0"/>
              <a:t>en:Wikipedia</a:t>
            </a:r>
            <a:r>
              <a:rPr lang="de-DE" sz="1600" dirty="0" smtClean="0"/>
              <a:t>, 06:55, 16 June 2006 (UTC) - </a:t>
            </a:r>
            <a:r>
              <a:rPr lang="de-DE" sz="1600" dirty="0" err="1" smtClean="0"/>
              <a:t>My</a:t>
            </a:r>
            <a:r>
              <a:rPr lang="de-DE" sz="1600" dirty="0" smtClean="0"/>
              <a:t> Original </a:t>
            </a:r>
            <a:r>
              <a:rPr lang="de-DE" sz="1600" dirty="0" err="1" smtClean="0"/>
              <a:t>Photo</a:t>
            </a:r>
            <a:r>
              <a:rPr lang="de-DE" sz="1600" dirty="0" smtClean="0"/>
              <a:t>. Lizenziert unter Gemeinfrei über </a:t>
            </a:r>
            <a:r>
              <a:rPr lang="de-DE" sz="1600" dirty="0" err="1" smtClean="0"/>
              <a:t>Wikimedia</a:t>
            </a:r>
            <a:r>
              <a:rPr lang="de-DE" sz="1600" dirty="0" smtClean="0"/>
              <a:t> </a:t>
            </a:r>
            <a:r>
              <a:rPr lang="de-DE" sz="1600" dirty="0" err="1" smtClean="0"/>
              <a:t>Commons</a:t>
            </a:r>
            <a:r>
              <a:rPr lang="de-DE" sz="1600" dirty="0" smtClean="0"/>
              <a:t> - https://commons.wikimedia.org/wiki/File:Revox-reel-to-reel.JPG#/media/File:Revox-reel-to-reel.JPG</a:t>
            </a:r>
            <a:endParaRPr lang="de-DE" sz="1600" dirty="0"/>
          </a:p>
        </p:txBody>
      </p:sp>
      <p:pic>
        <p:nvPicPr>
          <p:cNvPr id="10" name="Picture 2" descr="C:\Users\Robin\Documents\GitHub\chado presentation\rekord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445736"/>
            <a:ext cx="864096" cy="706988"/>
          </a:xfrm>
          <a:prstGeom prst="rect">
            <a:avLst/>
          </a:prstGeom>
          <a:noFill/>
        </p:spPr>
      </p:pic>
      <p:sp>
        <p:nvSpPr>
          <p:cNvPr id="12" name="Rechteck 11"/>
          <p:cNvSpPr/>
          <p:nvPr/>
        </p:nvSpPr>
        <p:spPr>
          <a:xfrm>
            <a:off x="1220650" y="3597864"/>
            <a:ext cx="774035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smtClean="0"/>
              <a:t>„Optische </a:t>
            </a:r>
            <a:r>
              <a:rPr lang="de-DE" sz="1600" dirty="0" err="1" smtClean="0"/>
              <a:t>illusion</a:t>
            </a:r>
            <a:r>
              <a:rPr lang="de-DE" sz="1600" dirty="0" smtClean="0"/>
              <a:t> piano“ von ​German </a:t>
            </a:r>
            <a:r>
              <a:rPr lang="de-DE" sz="1600" dirty="0" err="1" smtClean="0"/>
              <a:t>Wikipedia</a:t>
            </a:r>
            <a:r>
              <a:rPr lang="de-DE" sz="1600" dirty="0" smtClean="0"/>
              <a:t> Benutzer Roger. Lizenziert unter GFDL über </a:t>
            </a:r>
            <a:r>
              <a:rPr lang="de-DE" sz="1600" dirty="0" err="1" smtClean="0"/>
              <a:t>Wikimedia</a:t>
            </a:r>
            <a:r>
              <a:rPr lang="de-DE" sz="1600" dirty="0" smtClean="0"/>
              <a:t> </a:t>
            </a:r>
            <a:r>
              <a:rPr lang="de-DE" sz="1600" dirty="0" err="1" smtClean="0"/>
              <a:t>Commons</a:t>
            </a:r>
            <a:r>
              <a:rPr lang="de-DE" sz="1600" dirty="0" smtClean="0"/>
              <a:t> - https://commons.wikimedia.org/wiki/File:Optische_illusion_piano.jpg#/media/File:Optische_illusion_piano.jpg</a:t>
            </a:r>
            <a:endParaRPr lang="de-DE" sz="1600" dirty="0"/>
          </a:p>
        </p:txBody>
      </p:sp>
      <p:pic>
        <p:nvPicPr>
          <p:cNvPr id="13" name="Picture 2" descr="C:\Users\Robin\Documents\GitHub\chado presentation\Optische_illusion_pian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19" y="3759882"/>
            <a:ext cx="874383" cy="612068"/>
          </a:xfrm>
          <a:prstGeom prst="rect">
            <a:avLst/>
          </a:prstGeom>
          <a:noFill/>
        </p:spPr>
      </p:pic>
      <p:pic>
        <p:nvPicPr>
          <p:cNvPr id="11" name="Picture 2" descr="C:\Users\Robin\Documents\GitHub\chado presentation\teapot-691729_128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1347614"/>
            <a:ext cx="863546" cy="575472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098" name="Picture 2" descr="C:\Users\Robin\Documents\GitHub\chado presentation\spring-315247_128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907257"/>
            <a:ext cx="9144000" cy="60507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obin\Documents\GitHub\chado presentation\teapot-691729_128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569542"/>
            <a:ext cx="9144000" cy="609362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Rechteck 6"/>
          <p:cNvSpPr/>
          <p:nvPr/>
        </p:nvSpPr>
        <p:spPr>
          <a:xfrm>
            <a:off x="0" y="-380578"/>
            <a:ext cx="9144000" cy="5832648"/>
          </a:xfrm>
          <a:prstGeom prst="rect">
            <a:avLst/>
          </a:prstGeom>
          <a:solidFill>
            <a:srgbClr val="FFFFF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de-DE" dirty="0" smtClean="0"/>
              <a:t>Integrated Tests </a:t>
            </a:r>
            <a:r>
              <a:rPr lang="de-DE" dirty="0" err="1" smtClean="0"/>
              <a:t>are</a:t>
            </a:r>
            <a:r>
              <a:rPr lang="de-DE" dirty="0" smtClean="0"/>
              <a:t> a </a:t>
            </a:r>
            <a:r>
              <a:rPr lang="de-DE" dirty="0" err="1" smtClean="0"/>
              <a:t>Scam</a:t>
            </a:r>
            <a:r>
              <a:rPr lang="de-DE" dirty="0" smtClean="0"/>
              <a:t> (2010)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1605772" y="1528212"/>
            <a:ext cx="599650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5400" b="1" dirty="0" smtClean="0"/>
              <a:t>Integrated </a:t>
            </a:r>
            <a:r>
              <a:rPr lang="de-DE" sz="5400" b="1" dirty="0" err="1" smtClean="0"/>
              <a:t>tests</a:t>
            </a:r>
            <a:endParaRPr lang="de-DE" sz="5400" b="1" dirty="0" smtClean="0"/>
          </a:p>
          <a:p>
            <a:pPr algn="ctr"/>
            <a:r>
              <a:rPr lang="de-DE" sz="5400" b="1" dirty="0" smtClean="0"/>
              <a:t> </a:t>
            </a:r>
            <a:r>
              <a:rPr lang="de-DE" sz="5400" b="1" dirty="0" err="1" smtClean="0"/>
              <a:t>are</a:t>
            </a:r>
            <a:r>
              <a:rPr lang="de-DE" sz="5400" b="1" dirty="0" smtClean="0"/>
              <a:t> not </a:t>
            </a:r>
            <a:r>
              <a:rPr lang="de-DE" sz="5400" b="1" dirty="0" err="1" smtClean="0"/>
              <a:t>the</a:t>
            </a:r>
            <a:r>
              <a:rPr lang="de-DE" sz="5400" b="1" dirty="0" smtClean="0"/>
              <a:t> same </a:t>
            </a:r>
            <a:r>
              <a:rPr lang="de-DE" sz="5400" b="1" dirty="0" err="1" smtClean="0"/>
              <a:t>as</a:t>
            </a:r>
            <a:r>
              <a:rPr lang="de-DE" sz="5400" b="1" dirty="0" smtClean="0"/>
              <a:t> </a:t>
            </a:r>
          </a:p>
          <a:p>
            <a:pPr algn="ctr"/>
            <a:r>
              <a:rPr lang="de-DE" sz="5400" b="1" dirty="0" err="1" smtClean="0"/>
              <a:t>integration</a:t>
            </a:r>
            <a:r>
              <a:rPr lang="de-DE" sz="5400" b="1" dirty="0" smtClean="0"/>
              <a:t> </a:t>
            </a:r>
            <a:r>
              <a:rPr lang="de-DE" sz="5400" b="1" dirty="0" err="1" smtClean="0"/>
              <a:t>tests</a:t>
            </a:r>
            <a:endParaRPr lang="de-DE" sz="5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Outside-In „London School“ (2009)</a:t>
            </a:r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02057" y="1047750"/>
            <a:ext cx="2438095" cy="3240635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2377532" y="4515966"/>
            <a:ext cx="500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http://</a:t>
            </a:r>
            <a:r>
              <a:rPr lang="de-DE" dirty="0" err="1"/>
              <a:t>www.growing-object-oriented-software.com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73266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Idiosyncrasies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Javascript</a:t>
            </a:r>
            <a:endParaRPr lang="de-DE" dirty="0" smtClean="0"/>
          </a:p>
        </p:txBody>
      </p:sp>
      <p:pic>
        <p:nvPicPr>
          <p:cNvPr id="1026" name="Picture 2" descr="C:\Users\Robin\Documents\GitHub\chado presentation\spina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2582" y="1246609"/>
            <a:ext cx="3101586" cy="3111959"/>
          </a:xfrm>
          <a:prstGeom prst="rect">
            <a:avLst/>
          </a:prstGeom>
          <a:noFill/>
        </p:spPr>
      </p:pic>
      <p:sp>
        <p:nvSpPr>
          <p:cNvPr id="6" name="Abgerundetes Rechteck 5"/>
          <p:cNvSpPr/>
          <p:nvPr/>
        </p:nvSpPr>
        <p:spPr>
          <a:xfrm>
            <a:off x="755576" y="1113588"/>
            <a:ext cx="7488832" cy="3510390"/>
          </a:xfrm>
          <a:prstGeom prst="roundRect">
            <a:avLst/>
          </a:prstGeom>
          <a:solidFill>
            <a:srgbClr val="17375E">
              <a:alpha val="6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827584" y="1367935"/>
            <a:ext cx="734481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dirty="0" err="1" smtClean="0">
                <a:solidFill>
                  <a:schemeClr val="bg1"/>
                </a:solidFill>
                <a:latin typeface="Constantia" pitchFamily="18" charset="0"/>
              </a:rPr>
              <a:t>Mititei</a:t>
            </a:r>
            <a:endParaRPr lang="de-DE" sz="2800" dirty="0" smtClean="0">
              <a:solidFill>
                <a:schemeClr val="bg1"/>
              </a:solidFill>
              <a:latin typeface="Constantia" pitchFamily="18" charset="0"/>
            </a:endParaRPr>
          </a:p>
          <a:p>
            <a:pPr algn="r"/>
            <a:r>
              <a:rPr lang="de-DE" sz="3200" dirty="0" err="1" smtClean="0">
                <a:solidFill>
                  <a:schemeClr val="bg1"/>
                </a:solidFill>
              </a:rPr>
              <a:t>is</a:t>
            </a:r>
            <a:r>
              <a:rPr lang="de-DE" sz="3200" dirty="0" smtClean="0">
                <a:solidFill>
                  <a:schemeClr val="bg1"/>
                </a:solidFill>
              </a:rPr>
              <a:t> </a:t>
            </a:r>
            <a:r>
              <a:rPr lang="de-DE" sz="3200" dirty="0" err="1" smtClean="0">
                <a:solidFill>
                  <a:schemeClr val="bg1"/>
                </a:solidFill>
              </a:rPr>
              <a:t>much</a:t>
            </a:r>
            <a:r>
              <a:rPr lang="de-DE" sz="3200" dirty="0" smtClean="0">
                <a:solidFill>
                  <a:schemeClr val="bg1"/>
                </a:solidFill>
              </a:rPr>
              <a:t> </a:t>
            </a:r>
            <a:r>
              <a:rPr lang="de-DE" sz="3200" dirty="0" err="1" smtClean="0">
                <a:solidFill>
                  <a:schemeClr val="bg1"/>
                </a:solidFill>
              </a:rPr>
              <a:t>more</a:t>
            </a:r>
            <a:r>
              <a:rPr lang="de-DE" sz="3200" dirty="0" smtClean="0">
                <a:solidFill>
                  <a:schemeClr val="bg1"/>
                </a:solidFill>
              </a:rPr>
              <a:t> </a:t>
            </a:r>
            <a:r>
              <a:rPr lang="de-DE" sz="3200" dirty="0" err="1" smtClean="0">
                <a:solidFill>
                  <a:schemeClr val="bg1"/>
                </a:solidFill>
              </a:rPr>
              <a:t>wholesome</a:t>
            </a:r>
            <a:r>
              <a:rPr lang="de-DE" sz="3200" dirty="0" smtClean="0">
                <a:solidFill>
                  <a:schemeClr val="bg1"/>
                </a:solidFill>
              </a:rPr>
              <a:t>, </a:t>
            </a:r>
          </a:p>
          <a:p>
            <a:r>
              <a:rPr lang="de-DE" sz="2400" dirty="0" smtClean="0">
                <a:solidFill>
                  <a:schemeClr val="bg1"/>
                </a:solidFill>
              </a:rPr>
              <a:t> </a:t>
            </a:r>
            <a:r>
              <a:rPr lang="de-DE" sz="2800" dirty="0" err="1" smtClean="0">
                <a:solidFill>
                  <a:schemeClr val="bg1"/>
                </a:solidFill>
              </a:rPr>
              <a:t>if</a:t>
            </a:r>
            <a:r>
              <a:rPr lang="de-DE" sz="2800" dirty="0" smtClean="0">
                <a:solidFill>
                  <a:schemeClr val="bg1"/>
                </a:solidFill>
              </a:rPr>
              <a:t> </a:t>
            </a:r>
            <a:r>
              <a:rPr lang="de-DE" sz="2800" dirty="0" err="1" smtClean="0">
                <a:solidFill>
                  <a:schemeClr val="bg1"/>
                </a:solidFill>
              </a:rPr>
              <a:t>you</a:t>
            </a:r>
            <a:r>
              <a:rPr lang="de-DE" sz="2800" dirty="0" smtClean="0">
                <a:solidFill>
                  <a:schemeClr val="bg1"/>
                </a:solidFill>
              </a:rPr>
              <a:t> </a:t>
            </a:r>
            <a:r>
              <a:rPr lang="de-DE" sz="2800" dirty="0" err="1" smtClean="0">
                <a:solidFill>
                  <a:schemeClr val="bg1"/>
                </a:solidFill>
              </a:rPr>
              <a:t>replace</a:t>
            </a:r>
            <a:r>
              <a:rPr lang="de-DE" sz="2800" dirty="0" smtClean="0">
                <a:solidFill>
                  <a:schemeClr val="bg1"/>
                </a:solidFill>
              </a:rPr>
              <a:t> </a:t>
            </a:r>
            <a:r>
              <a:rPr lang="de-DE" sz="2800" dirty="0" err="1" smtClean="0">
                <a:solidFill>
                  <a:schemeClr val="bg1"/>
                </a:solidFill>
              </a:rPr>
              <a:t>it</a:t>
            </a:r>
            <a:r>
              <a:rPr lang="de-DE" sz="2800" dirty="0" smtClean="0">
                <a:solidFill>
                  <a:schemeClr val="bg1"/>
                </a:solidFill>
              </a:rPr>
              <a:t> </a:t>
            </a:r>
            <a:r>
              <a:rPr lang="de-DE" sz="4800" i="1" dirty="0" err="1" smtClean="0">
                <a:solidFill>
                  <a:schemeClr val="bg1"/>
                </a:solidFill>
              </a:rPr>
              <a:t>right</a:t>
            </a:r>
            <a:r>
              <a:rPr lang="de-DE" sz="4800" i="1" dirty="0" smtClean="0">
                <a:solidFill>
                  <a:schemeClr val="bg1"/>
                </a:solidFill>
              </a:rPr>
              <a:t> </a:t>
            </a:r>
            <a:r>
              <a:rPr lang="de-DE" sz="4800" i="1" dirty="0" err="1" smtClean="0">
                <a:solidFill>
                  <a:schemeClr val="bg1"/>
                </a:solidFill>
              </a:rPr>
              <a:t>before</a:t>
            </a:r>
            <a:r>
              <a:rPr lang="de-DE" sz="4400" i="1" dirty="0" smtClean="0">
                <a:solidFill>
                  <a:schemeClr val="bg1"/>
                </a:solidFill>
              </a:rPr>
              <a:t> </a:t>
            </a:r>
            <a:r>
              <a:rPr lang="de-DE" sz="2800" dirty="0" err="1" smtClean="0">
                <a:solidFill>
                  <a:schemeClr val="bg1"/>
                </a:solidFill>
              </a:rPr>
              <a:t>serving</a:t>
            </a:r>
            <a:endParaRPr lang="de-DE" sz="2400" dirty="0" smtClean="0">
              <a:solidFill>
                <a:schemeClr val="bg1"/>
              </a:solidFill>
            </a:endParaRPr>
          </a:p>
          <a:p>
            <a:r>
              <a:rPr lang="de-DE" sz="2400" dirty="0" smtClean="0">
                <a:solidFill>
                  <a:schemeClr val="bg1"/>
                </a:solidFill>
              </a:rPr>
              <a:t>                                                                 </a:t>
            </a:r>
            <a:r>
              <a:rPr lang="de-DE" sz="2400" dirty="0" err="1" smtClean="0">
                <a:solidFill>
                  <a:schemeClr val="bg1"/>
                </a:solidFill>
              </a:rPr>
              <a:t>with</a:t>
            </a:r>
            <a:r>
              <a:rPr lang="de-DE" sz="2400" dirty="0" smtClean="0">
                <a:solidFill>
                  <a:schemeClr val="bg1"/>
                </a:solidFill>
              </a:rPr>
              <a:t> </a:t>
            </a:r>
            <a:r>
              <a:rPr lang="de-DE" sz="4400" b="1" dirty="0" err="1" smtClean="0">
                <a:solidFill>
                  <a:schemeClr val="bg1"/>
                </a:solidFill>
                <a:latin typeface="Bernard MT Condensed" pitchFamily="18" charset="0"/>
              </a:rPr>
              <a:t>spinach</a:t>
            </a:r>
            <a:r>
              <a:rPr lang="de-DE" sz="2800" dirty="0" smtClean="0">
                <a:solidFill>
                  <a:schemeClr val="bg1"/>
                </a:solidFill>
              </a:rPr>
              <a:t>.</a:t>
            </a:r>
            <a:endParaRPr lang="de-DE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106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Robin\Documents\GitHub\chado presentation\spina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2582" y="1246609"/>
            <a:ext cx="3101586" cy="3111959"/>
          </a:xfrm>
          <a:prstGeom prst="rect">
            <a:avLst/>
          </a:prstGeom>
          <a:noFill/>
        </p:spPr>
      </p:pic>
      <p:sp>
        <p:nvSpPr>
          <p:cNvPr id="6" name="Abgerundetes Rechteck 5"/>
          <p:cNvSpPr/>
          <p:nvPr/>
        </p:nvSpPr>
        <p:spPr>
          <a:xfrm>
            <a:off x="755576" y="1113588"/>
            <a:ext cx="7488832" cy="3510390"/>
          </a:xfrm>
          <a:prstGeom prst="roundRect">
            <a:avLst/>
          </a:prstGeom>
          <a:solidFill>
            <a:srgbClr val="17375E">
              <a:alpha val="6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15616" y="1437624"/>
            <a:ext cx="6840760" cy="2962424"/>
          </a:xfrm>
          <a:noFill/>
        </p:spPr>
        <p:txBody>
          <a:bodyPr>
            <a:normAutofit fontScale="85000" lnSpcReduction="20000"/>
          </a:bodyPr>
          <a:lstStyle/>
          <a:p>
            <a:r>
              <a:rPr lang="de-DE" dirty="0" err="1" smtClean="0">
                <a:solidFill>
                  <a:schemeClr val="bg1"/>
                </a:solidFill>
              </a:rPr>
              <a:t>dynamic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language</a:t>
            </a:r>
            <a:endParaRPr lang="de-DE" dirty="0" smtClean="0">
              <a:solidFill>
                <a:schemeClr val="bg1"/>
              </a:solidFill>
            </a:endParaRPr>
          </a:p>
          <a:p>
            <a:r>
              <a:rPr lang="de-DE" dirty="0" err="1" smtClean="0">
                <a:solidFill>
                  <a:schemeClr val="bg1"/>
                </a:solidFill>
              </a:rPr>
              <a:t>create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objects</a:t>
            </a:r>
            <a:r>
              <a:rPr lang="de-DE" dirty="0" smtClean="0">
                <a:solidFill>
                  <a:schemeClr val="bg1"/>
                </a:solidFill>
              </a:rPr>
              <a:t> on </a:t>
            </a:r>
            <a:r>
              <a:rPr lang="de-DE" dirty="0" err="1" smtClean="0">
                <a:solidFill>
                  <a:schemeClr val="bg1"/>
                </a:solidFill>
              </a:rPr>
              <a:t>the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fly</a:t>
            </a:r>
            <a:endParaRPr lang="de-DE" dirty="0" smtClean="0">
              <a:solidFill>
                <a:schemeClr val="bg1"/>
              </a:solidFill>
            </a:endParaRPr>
          </a:p>
          <a:p>
            <a:r>
              <a:rPr lang="de-DE" dirty="0" err="1" smtClean="0">
                <a:solidFill>
                  <a:schemeClr val="bg1"/>
                </a:solidFill>
              </a:rPr>
              <a:t>change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objects</a:t>
            </a:r>
            <a:r>
              <a:rPr lang="de-DE" dirty="0" smtClean="0">
                <a:solidFill>
                  <a:schemeClr val="bg1"/>
                </a:solidFill>
              </a:rPr>
              <a:t> on </a:t>
            </a:r>
            <a:r>
              <a:rPr lang="de-DE" dirty="0" err="1" smtClean="0">
                <a:solidFill>
                  <a:schemeClr val="bg1"/>
                </a:solidFill>
              </a:rPr>
              <a:t>the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fly</a:t>
            </a:r>
            <a:endParaRPr lang="de-DE" dirty="0" smtClean="0">
              <a:solidFill>
                <a:schemeClr val="bg1"/>
              </a:solidFill>
            </a:endParaRPr>
          </a:p>
          <a:p>
            <a:r>
              <a:rPr lang="de-DE" dirty="0" err="1" smtClean="0">
                <a:solidFill>
                  <a:schemeClr val="bg1"/>
                </a:solidFill>
              </a:rPr>
              <a:t>functions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are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first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class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objects</a:t>
            </a:r>
            <a:endParaRPr lang="de-DE" dirty="0" smtClean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pPr>
              <a:buFont typeface="Symbol"/>
              <a:buChar char="Þ"/>
            </a:pPr>
            <a:r>
              <a:rPr lang="de-DE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Comic Sans MS" pitchFamily="66" charset="0"/>
              </a:rPr>
              <a:t>very</a:t>
            </a:r>
            <a:r>
              <a:rPr lang="de-DE" dirty="0" smtClean="0">
                <a:solidFill>
                  <a:schemeClr val="bg1"/>
                </a:solidFill>
                <a:latin typeface="Comic Sans MS" pitchFamily="66" charset="0"/>
              </a:rPr>
              <a:t> powerful, </a:t>
            </a:r>
            <a:br>
              <a:rPr lang="de-DE" dirty="0" smtClean="0">
                <a:solidFill>
                  <a:schemeClr val="bg1"/>
                </a:solidFill>
                <a:latin typeface="Comic Sans MS" pitchFamily="66" charset="0"/>
              </a:rPr>
            </a:br>
            <a:r>
              <a:rPr lang="de-DE" dirty="0" smtClean="0">
                <a:solidFill>
                  <a:schemeClr val="bg1"/>
                </a:solidFill>
                <a:latin typeface="Comic Sans MS" pitchFamily="66" charset="0"/>
              </a:rPr>
              <a:t>but </a:t>
            </a:r>
            <a:r>
              <a:rPr lang="de-DE" dirty="0" err="1" smtClean="0">
                <a:solidFill>
                  <a:schemeClr val="bg1"/>
                </a:solidFill>
                <a:latin typeface="Comic Sans MS" pitchFamily="66" charset="0"/>
              </a:rPr>
              <a:t>can</a:t>
            </a:r>
            <a:r>
              <a:rPr lang="de-DE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Comic Sans MS" pitchFamily="66" charset="0"/>
              </a:rPr>
              <a:t>be</a:t>
            </a:r>
            <a:r>
              <a:rPr lang="de-DE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Comic Sans MS" pitchFamily="66" charset="0"/>
              </a:rPr>
              <a:t>very</a:t>
            </a:r>
            <a:r>
              <a:rPr lang="de-DE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Comic Sans MS" pitchFamily="66" charset="0"/>
              </a:rPr>
              <a:t>error-prone</a:t>
            </a:r>
            <a:r>
              <a:rPr lang="de-DE" dirty="0" smtClean="0">
                <a:solidFill>
                  <a:schemeClr val="bg1"/>
                </a:solidFill>
                <a:latin typeface="Comic Sans MS" pitchFamily="66" charset="0"/>
              </a:rPr>
              <a:t>!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Idiosyncrasies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Javascript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xmlns="" val="204280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Robin\Documents\GitHub\chado presentation\spina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2582" y="1246609"/>
            <a:ext cx="3101586" cy="3111959"/>
          </a:xfrm>
          <a:prstGeom prst="rect">
            <a:avLst/>
          </a:prstGeom>
          <a:noFill/>
        </p:spPr>
      </p:pic>
      <p:sp>
        <p:nvSpPr>
          <p:cNvPr id="6" name="Abgerundetes Rechteck 5"/>
          <p:cNvSpPr/>
          <p:nvPr/>
        </p:nvSpPr>
        <p:spPr>
          <a:xfrm>
            <a:off x="755576" y="1113588"/>
            <a:ext cx="7488832" cy="3510390"/>
          </a:xfrm>
          <a:prstGeom prst="roundRect">
            <a:avLst/>
          </a:prstGeom>
          <a:solidFill>
            <a:srgbClr val="17375E">
              <a:alpha val="6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 err="1" smtClean="0">
                <a:latin typeface="Comic Sans MS" pitchFamily="66" charset="0"/>
              </a:rPr>
              <a:t>code</a:t>
            </a:r>
            <a:r>
              <a:rPr lang="de-DE" sz="5400" dirty="0" smtClean="0">
                <a:latin typeface="Comic Sans MS" pitchFamily="66" charset="0"/>
              </a:rPr>
              <a:t> </a:t>
            </a:r>
            <a:r>
              <a:rPr lang="de-DE" sz="5400" dirty="0" err="1" smtClean="0">
                <a:latin typeface="Comic Sans MS" pitchFamily="66" charset="0"/>
              </a:rPr>
              <a:t>example</a:t>
            </a:r>
            <a:endParaRPr lang="de-DE" dirty="0">
              <a:latin typeface="Comic Sans MS" pitchFamily="66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Idiosyncrasies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Javascript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1144</Words>
  <Application>Microsoft Office PowerPoint</Application>
  <PresentationFormat>Bildschirmpräsentation (16:9)</PresentationFormat>
  <Paragraphs>323</Paragraphs>
  <Slides>45</Slides>
  <Notes>7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45</vt:i4>
      </vt:variant>
    </vt:vector>
  </HeadingPairs>
  <TitlesOfParts>
    <vt:vector size="46" baseType="lpstr">
      <vt:lpstr>Larissa-Design</vt:lpstr>
      <vt:lpstr>Who is testing the mocks?</vt:lpstr>
      <vt:lpstr>agenda</vt:lpstr>
      <vt:lpstr>Motivation</vt:lpstr>
      <vt:lpstr>Integrated Tests are a Scam (2010)</vt:lpstr>
      <vt:lpstr>Integrated Tests are a Scam (2010)</vt:lpstr>
      <vt:lpstr>Outside-In „London School“ (2009)</vt:lpstr>
      <vt:lpstr>Idiosyncrasies of Javascript</vt:lpstr>
      <vt:lpstr>Idiosyncrasies of Javascript</vt:lpstr>
      <vt:lpstr>Idiosyncrasies of Javascript</vt:lpstr>
      <vt:lpstr>Back to now</vt:lpstr>
      <vt:lpstr>agenda</vt:lpstr>
      <vt:lpstr> Test Doubles</vt:lpstr>
      <vt:lpstr> SUT (KlassA)</vt:lpstr>
      <vt:lpstr> Stub</vt:lpstr>
      <vt:lpstr> Stub</vt:lpstr>
      <vt:lpstr> Fake Object</vt:lpstr>
      <vt:lpstr> Fake Object</vt:lpstr>
      <vt:lpstr> Spy</vt:lpstr>
      <vt:lpstr> Spy</vt:lpstr>
      <vt:lpstr> Mock</vt:lpstr>
      <vt:lpstr> Mock</vt:lpstr>
      <vt:lpstr> Test Doubles</vt:lpstr>
      <vt:lpstr> Useless Test</vt:lpstr>
      <vt:lpstr>Test Doubles</vt:lpstr>
      <vt:lpstr>Test Doubles</vt:lpstr>
      <vt:lpstr>Test Doubles</vt:lpstr>
      <vt:lpstr>Test Doubles</vt:lpstr>
      <vt:lpstr>to mock = to mimic</vt:lpstr>
      <vt:lpstr>Folie 29</vt:lpstr>
      <vt:lpstr>agenda</vt:lpstr>
      <vt:lpstr>Assume-Verify-Approach</vt:lpstr>
      <vt:lpstr>Assume-Verify-Approach</vt:lpstr>
      <vt:lpstr>Assume-Verify-Approach</vt:lpstr>
      <vt:lpstr>agenda</vt:lpstr>
      <vt:lpstr>Folie 35</vt:lpstr>
      <vt:lpstr>Restaurant simulation</vt:lpstr>
      <vt:lpstr>Restaurant simulation</vt:lpstr>
      <vt:lpstr>Folie 38</vt:lpstr>
      <vt:lpstr>Summary</vt:lpstr>
      <vt:lpstr>Folie 40</vt:lpstr>
      <vt:lpstr>Links</vt:lpstr>
      <vt:lpstr>Sources</vt:lpstr>
      <vt:lpstr>Sources</vt:lpstr>
      <vt:lpstr>Sources</vt:lpstr>
      <vt:lpstr>Folie 45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simulation with chadojs</dc:title>
  <dc:creator>Robin Danzinger</dc:creator>
  <cp:lastModifiedBy>Robin Danzinger</cp:lastModifiedBy>
  <cp:revision>323</cp:revision>
  <dcterms:created xsi:type="dcterms:W3CDTF">2015-05-14T13:13:34Z</dcterms:created>
  <dcterms:modified xsi:type="dcterms:W3CDTF">2016-05-17T21:39:31Z</dcterms:modified>
</cp:coreProperties>
</file>