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313A004-443D-4166-BED8-51F435B71AFD}" type="datetime">
              <a:rPr b="0" lang="fr-BE" sz="1200" spc="-1" strike="noStrike">
                <a:solidFill>
                  <a:srgbClr val="8b8b8b"/>
                </a:solidFill>
                <a:latin typeface="Calibri"/>
              </a:rPr>
              <a:t>27/11/18</a:t>
            </a:fld>
            <a:endParaRPr b="0" lang="fr-B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B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215F4BB-49B3-480F-A7E9-C2E5409001D1}" type="slidenum">
              <a:rPr b="0" lang="fr-B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B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6" descr=""/>
          <p:cNvPicPr/>
          <p:nvPr/>
        </p:nvPicPr>
        <p:blipFill>
          <a:blip r:embed="rId1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3013560" y="1521720"/>
            <a:ext cx="616428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BE" sz="5400" spc="-1" strike="noStrike">
                <a:solidFill>
                  <a:srgbClr val="2f5597"/>
                </a:solidFill>
                <a:latin typeface="Times New Roman"/>
              </a:rPr>
              <a:t>LANG -F -301 </a:t>
            </a:r>
            <a:endParaRPr b="0" lang="fr-BE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BE" sz="5400" spc="-1" strike="noStrike">
                <a:solidFill>
                  <a:srgbClr val="2f5597"/>
                </a:solidFill>
                <a:latin typeface="Times New Roman"/>
              </a:rPr>
              <a:t>Academic English II</a:t>
            </a:r>
            <a:endParaRPr b="0" lang="fr-BE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BE" sz="5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02600" y="5743080"/>
            <a:ext cx="3020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BE" sz="1800" spc="-1" strike="noStrike">
                <a:solidFill>
                  <a:srgbClr val="2f5597"/>
                </a:solidFill>
                <a:latin typeface="Times New Roman"/>
              </a:rPr>
              <a:t>Antoine de Selys Longchamp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BE" sz="1800" spc="-1" strike="noStrike">
                <a:solidFill>
                  <a:srgbClr val="2f5597"/>
                </a:solidFill>
                <a:latin typeface="Times New Roman"/>
              </a:rPr>
              <a:t>Robin Engels</a:t>
            </a:r>
            <a:endParaRPr b="0" lang="fr-BE" sz="1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658160" y="4135680"/>
            <a:ext cx="8875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BE" sz="3600" spc="-1" strike="noStrike">
                <a:solidFill>
                  <a:srgbClr val="000000"/>
                </a:solidFill>
                <a:latin typeface="Times New Roman"/>
              </a:rPr>
              <a:t>Game-Theoretic Question Selection for Tests</a:t>
            </a:r>
            <a:endParaRPr b="0" lang="fr-B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6" descr=""/>
          <p:cNvPicPr/>
          <p:nvPr/>
        </p:nvPicPr>
        <p:blipFill>
          <a:blip r:embed="rId1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BE" sz="7200" spc="-1" strike="noStrike" u="sng">
                <a:solidFill>
                  <a:srgbClr val="2f5597"/>
                </a:solidFill>
                <a:uFillTx/>
                <a:latin typeface="Times New Roman"/>
              </a:rPr>
              <a:t>Bayesian game</a:t>
            </a:r>
            <a:endParaRPr b="0" lang="fr-BE" sz="7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What is that ?</a:t>
            </a:r>
            <a:endParaRPr b="0" lang="fr-B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2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78360" y="3589200"/>
            <a:ext cx="32731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- Stackelberg strategy</a:t>
            </a:r>
            <a:endParaRPr b="0" lang="fr-B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6" descr=""/>
          <p:cNvPicPr/>
          <p:nvPr/>
        </p:nvPicPr>
        <p:blipFill>
          <a:blip r:embed="rId1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BE" sz="7200" spc="-1" strike="noStrike" u="sng">
                <a:solidFill>
                  <a:srgbClr val="2f5597"/>
                </a:solidFill>
                <a:uFillTx/>
                <a:latin typeface="Times New Roman"/>
              </a:rPr>
              <a:t>Experiments</a:t>
            </a:r>
            <a:endParaRPr b="0" lang="fr-BE" sz="7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Mettre les graphes</a:t>
            </a:r>
            <a:endParaRPr b="0" lang="fr-B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2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5400" y="3589200"/>
            <a:ext cx="388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6" descr=""/>
          <p:cNvPicPr/>
          <p:nvPr/>
        </p:nvPicPr>
        <p:blipFill>
          <a:blip r:embed="rId1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BE" sz="7200" spc="-1" strike="noStrike" u="sng">
                <a:solidFill>
                  <a:srgbClr val="2f5597"/>
                </a:solidFill>
                <a:uFillTx/>
                <a:latin typeface="Times New Roman"/>
              </a:rPr>
              <a:t>Discussion</a:t>
            </a:r>
            <a:endParaRPr b="0" lang="fr-BE" sz="7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2520" y="2788920"/>
            <a:ext cx="449136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What we can conclude about these graphs ?</a:t>
            </a:r>
            <a:endParaRPr b="0" lang="fr-BE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b="0" lang="fr-B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2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24800" y="3589200"/>
            <a:ext cx="269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B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 6" descr=""/>
          <p:cNvPicPr/>
          <p:nvPr/>
        </p:nvPicPr>
        <p:blipFill>
          <a:blip r:embed="rId1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BE" sz="7200" spc="-1" strike="noStrike" u="sng">
                <a:solidFill>
                  <a:srgbClr val="2f5597"/>
                </a:solidFill>
                <a:uFillTx/>
                <a:latin typeface="Times New Roman"/>
              </a:rPr>
              <a:t>Questions ? </a:t>
            </a:r>
            <a:endParaRPr b="0" lang="fr-BE" sz="7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2520" y="2788920"/>
            <a:ext cx="4491360" cy="12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b="0" lang="fr-BE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1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24800" y="3589200"/>
            <a:ext cx="269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B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6" descr=""/>
          <p:cNvPicPr/>
          <p:nvPr/>
        </p:nvPicPr>
        <p:blipFill>
          <a:blip r:embed="rId1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BE" sz="7200" spc="-1" strike="noStrike" u="sng">
                <a:solidFill>
                  <a:srgbClr val="2f5597"/>
                </a:solidFill>
                <a:uFillTx/>
                <a:latin typeface="Times New Roman"/>
              </a:rPr>
              <a:t>Introduction</a:t>
            </a:r>
            <a:endParaRPr b="0" lang="fr-BE" sz="72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How to test people ?</a:t>
            </a:r>
            <a:endParaRPr b="0" lang="fr-B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2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84840" y="3589200"/>
            <a:ext cx="4484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- Problem with large scale test</a:t>
            </a:r>
            <a:endParaRPr b="0" lang="fr-BE" sz="28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72240" y="4502520"/>
            <a:ext cx="19900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- Algorithms</a:t>
            </a:r>
            <a:endParaRPr b="0" lang="fr-B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6" descr=""/>
          <p:cNvPicPr/>
          <p:nvPr/>
        </p:nvPicPr>
        <p:blipFill>
          <a:blip r:embed="rId1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BE" sz="7200" spc="-1" strike="noStrike" u="sng">
                <a:solidFill>
                  <a:srgbClr val="2f5597"/>
                </a:solidFill>
                <a:uFillTx/>
                <a:latin typeface="Times New Roman"/>
              </a:rPr>
              <a:t>Examples</a:t>
            </a:r>
            <a:endParaRPr b="0" lang="fr-BE" sz="72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Driving licences</a:t>
            </a:r>
            <a:endParaRPr b="0" lang="fr-B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28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72600" y="3589200"/>
            <a:ext cx="1590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- MOOCs</a:t>
            </a:r>
            <a:endParaRPr b="0" lang="fr-BE" sz="28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372600" y="4502520"/>
            <a:ext cx="20250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- Certificates</a:t>
            </a:r>
            <a:endParaRPr b="0" lang="fr-B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 descr=""/>
          <p:cNvPicPr/>
          <p:nvPr/>
        </p:nvPicPr>
        <p:blipFill>
          <a:blip r:embed="rId1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BE" sz="7200" spc="-1" strike="noStrike" u="sng">
                <a:solidFill>
                  <a:srgbClr val="2f5597"/>
                </a:solidFill>
                <a:uFillTx/>
                <a:latin typeface="Times New Roman"/>
              </a:rPr>
              <a:t>Examples</a:t>
            </a:r>
            <a:endParaRPr b="0" lang="fr-BE" sz="72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Monitored test centres</a:t>
            </a:r>
            <a:endParaRPr b="0" lang="fr-B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28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383040" y="3589200"/>
            <a:ext cx="4277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- Generate random questions</a:t>
            </a:r>
            <a:endParaRPr b="0" lang="fr-B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 descr=""/>
          <p:cNvPicPr/>
          <p:nvPr/>
        </p:nvPicPr>
        <p:blipFill>
          <a:blip r:embed="rId1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BE" sz="7200" spc="-1" strike="noStrike" u="sng">
                <a:solidFill>
                  <a:srgbClr val="2f5597"/>
                </a:solidFill>
                <a:uFillTx/>
                <a:latin typeface="Times New Roman"/>
              </a:rPr>
              <a:t>Basis statement</a:t>
            </a:r>
            <a:endParaRPr b="0" lang="fr-BE" sz="72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What’s an algorithm ?</a:t>
            </a:r>
            <a:endParaRPr b="0" lang="fr-B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28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374760" y="4389480"/>
            <a:ext cx="2262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- NP-complete</a:t>
            </a:r>
            <a:endParaRPr b="0" lang="fr-BE" sz="2800" spc="-1" strike="noStrike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371880" y="3589200"/>
            <a:ext cx="2067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- Complexity</a:t>
            </a:r>
            <a:endParaRPr b="0" lang="fr-B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6" descr=""/>
          <p:cNvPicPr/>
          <p:nvPr/>
        </p:nvPicPr>
        <p:blipFill>
          <a:blip r:embed="rId1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BE" sz="7200" spc="-1" strike="noStrike" u="sng">
                <a:solidFill>
                  <a:srgbClr val="2f5597"/>
                </a:solidFill>
                <a:uFillTx/>
                <a:latin typeface="Times New Roman"/>
              </a:rPr>
              <a:t>Basis statement</a:t>
            </a:r>
            <a:endParaRPr b="0" lang="fr-BE" sz="72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Zero-sum game</a:t>
            </a:r>
            <a:endParaRPr b="0" lang="fr-B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28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75840" y="3589200"/>
            <a:ext cx="2898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- Nash-equilibrium</a:t>
            </a:r>
            <a:endParaRPr b="0" lang="fr-B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6" descr=""/>
          <p:cNvPicPr/>
          <p:nvPr/>
        </p:nvPicPr>
        <p:blipFill>
          <a:blip r:embed="rId1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BE" sz="7200" spc="-1" strike="noStrike" u="sng">
                <a:solidFill>
                  <a:srgbClr val="2f5597"/>
                </a:solidFill>
                <a:uFillTx/>
                <a:latin typeface="Times New Roman"/>
              </a:rPr>
              <a:t>Binary Test</a:t>
            </a:r>
            <a:endParaRPr b="0" lang="fr-BE" sz="72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Pass or fail</a:t>
            </a:r>
            <a:endParaRPr b="0" lang="fr-B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28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71880" y="3589200"/>
            <a:ext cx="1593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- NP-hard</a:t>
            </a:r>
            <a:endParaRPr b="0" lang="fr-BE" sz="2800" spc="-1" strike="noStrike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383760" y="4450680"/>
            <a:ext cx="38401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- General Linear Program</a:t>
            </a:r>
            <a:endParaRPr b="0" lang="fr-B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 6" descr=""/>
          <p:cNvPicPr/>
          <p:nvPr/>
        </p:nvPicPr>
        <p:blipFill>
          <a:blip r:embed="rId1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BE" sz="7200" spc="-1" strike="noStrike" u="sng">
                <a:solidFill>
                  <a:srgbClr val="2f5597"/>
                </a:solidFill>
                <a:uFillTx/>
                <a:latin typeface="Times New Roman"/>
              </a:rPr>
              <a:t>Scored Test</a:t>
            </a:r>
            <a:endParaRPr b="0" lang="fr-BE" sz="72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Monitored test centres</a:t>
            </a:r>
            <a:endParaRPr b="0" lang="fr-B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2800" spc="-1" strike="noStrike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383040" y="3589200"/>
            <a:ext cx="4277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- Generate random questions</a:t>
            </a:r>
            <a:endParaRPr b="0" lang="fr-B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 6" descr=""/>
          <p:cNvPicPr/>
          <p:nvPr/>
        </p:nvPicPr>
        <p:blipFill>
          <a:blip r:embed="rId1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1235160" y="727200"/>
            <a:ext cx="8476200" cy="11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BE" sz="6800" spc="-1" strike="noStrike" u="sng">
                <a:solidFill>
                  <a:srgbClr val="2f5597"/>
                </a:solidFill>
                <a:uFillTx/>
                <a:latin typeface="Times New Roman"/>
              </a:rPr>
              <a:t>Constant memory size</a:t>
            </a:r>
            <a:endParaRPr b="0" lang="fr-BE" sz="6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Test size not constant</a:t>
            </a:r>
            <a:endParaRPr b="0" lang="fr-B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2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71520" y="3589200"/>
            <a:ext cx="1573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BE" sz="2800" spc="-1" strike="noStrike">
                <a:solidFill>
                  <a:srgbClr val="000000"/>
                </a:solidFill>
                <a:latin typeface="Times New Roman"/>
              </a:rPr>
              <a:t>- Np-hard</a:t>
            </a:r>
            <a:endParaRPr b="0" lang="fr-B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Application>LibreOffice/6.1.3.2$Linux_X86_64 LibreOffice_project/10$Build-2</Application>
  <Words>124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2018-11-11T13:52:37Z</dcterms:created>
  <dc:creator>Robin ENGELS</dc:creator>
  <dc:description/>
  <dc:language>fr-BE</dc:language>
  <cp:lastModifiedBy/>
  <dcterms:modified xsi:type="dcterms:W3CDTF">2018-11-27T14:15:43Z</dcterms:modified>
  <cp:revision>11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