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66" r:id="rId13"/>
    <p:sldId id="270" r:id="rId14"/>
    <p:sldId id="271" r:id="rId15"/>
    <p:sldId id="273" r:id="rId16"/>
    <p:sldId id="267" r:id="rId17"/>
    <p:sldId id="268" r:id="rId18"/>
  </p:sldIdLst>
  <p:sldSz cx="12192000" cy="6858000"/>
  <p:notesSz cx="77724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B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B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8313A004-443D-4166-BED8-51F435B71AFD}" type="datetime">
              <a:rPr lang="fr-BE" sz="1200" b="0" strike="noStrike" spc="-1">
                <a:solidFill>
                  <a:srgbClr val="8B8B8B"/>
                </a:solidFill>
                <a:latin typeface="Calibri"/>
              </a:rPr>
              <a:t>03-12-18</a:t>
            </a:fld>
            <a:endParaRPr lang="fr-BE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fr-BE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215F4BB-49B3-480F-A7E9-C2E5409001D1}" type="slidenum">
              <a:rPr lang="fr-BE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BE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3013560" y="1521720"/>
            <a:ext cx="6164280" cy="25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5400" b="1" strike="noStrike" spc="-1">
                <a:solidFill>
                  <a:srgbClr val="2F5597"/>
                </a:solidFill>
                <a:latin typeface="Times New Roman"/>
              </a:rPr>
              <a:t>LANG -F -301 </a:t>
            </a:r>
            <a:endParaRPr lang="fr-BE" sz="5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BE" sz="5400" b="1" strike="noStrike" spc="-1">
                <a:solidFill>
                  <a:srgbClr val="2F5597"/>
                </a:solidFill>
                <a:latin typeface="Times New Roman"/>
              </a:rPr>
              <a:t>Academic English II</a:t>
            </a:r>
            <a:endParaRPr lang="fr-BE" sz="5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BE" sz="5400" b="0" strike="noStrike" spc="-1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102600" y="5743080"/>
            <a:ext cx="30204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1800" b="1" strike="noStrike" spc="-1">
                <a:solidFill>
                  <a:srgbClr val="2F5597"/>
                </a:solidFill>
                <a:latin typeface="Times New Roman"/>
              </a:rPr>
              <a:t>Antoine de Selys Longchamp</a:t>
            </a:r>
            <a:endParaRPr lang="fr-B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BE" sz="1800" b="1" strike="noStrike" spc="-1">
                <a:solidFill>
                  <a:srgbClr val="2F5597"/>
                </a:solidFill>
                <a:latin typeface="Times New Roman"/>
              </a:rPr>
              <a:t>Robin Engels</a:t>
            </a:r>
            <a:endParaRPr lang="fr-BE" sz="1800" b="0" strike="noStrike" spc="-1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1658160" y="4135680"/>
            <a:ext cx="88754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3600" b="1" strike="noStrike" spc="-1">
                <a:solidFill>
                  <a:srgbClr val="000000"/>
                </a:solidFill>
                <a:latin typeface="Times New Roman"/>
              </a:rPr>
              <a:t>Game-Theoretic Question Selection for Tests</a:t>
            </a:r>
            <a:endParaRPr lang="fr-B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7200" b="1" u="sng" strike="noStrike" spc="-1">
                <a:solidFill>
                  <a:srgbClr val="2F5597"/>
                </a:solidFill>
                <a:uFillTx/>
                <a:latin typeface="Times New Roman"/>
              </a:rPr>
              <a:t>Bayesian game</a:t>
            </a:r>
            <a:endParaRPr lang="fr-BE" sz="72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62520" y="2788920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What is that ?</a:t>
            </a:r>
            <a:endParaRPr lang="fr-BE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BE" sz="2800" b="0" strike="noStrike" spc="-1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378360" y="3589200"/>
            <a:ext cx="32731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- Stackelberg strategy</a:t>
            </a:r>
            <a:endParaRPr lang="fr-BE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7200" b="1" u="sng" strike="noStrike" spc="-1" dirty="0" err="1">
                <a:solidFill>
                  <a:srgbClr val="2F5597"/>
                </a:solidFill>
                <a:uFillTx/>
                <a:latin typeface="Times New Roman"/>
              </a:rPr>
              <a:t>Experiments</a:t>
            </a:r>
            <a:endParaRPr lang="fr-BE" sz="72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62520" y="2788920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fr-BE" sz="2800" b="0" strike="noStrike" spc="-1" dirty="0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362520" y="2398680"/>
            <a:ext cx="32731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lang="fr-BE" sz="2800" b="0" strike="noStrike" spc="-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General LP</a:t>
            </a:r>
          </a:p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lang="fr-BE" sz="2800" b="0" strike="noStrike" spc="-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Marginal LP</a:t>
            </a:r>
          </a:p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lang="fr-BE" sz="2800" spc="-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Scored</a:t>
            </a:r>
            <a:r>
              <a:rPr lang="fr-BE" sz="2800" spc="-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test</a:t>
            </a:r>
          </a:p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lang="fr-BE" sz="2800" b="0" strike="noStrike" spc="-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Edmon</a:t>
            </a:r>
            <a:r>
              <a:rPr lang="fr-BE" sz="2800" spc="-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d-</a:t>
            </a:r>
            <a:r>
              <a:rPr lang="fr-BE" sz="2800" spc="-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Karp</a:t>
            </a:r>
            <a:endParaRPr lang="fr-BE" sz="2800" spc="-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lang="fr-BE" sz="2800" b="0" strike="noStrike" spc="-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Push-</a:t>
            </a:r>
            <a:r>
              <a:rPr lang="fr-BE" sz="2800" b="0" strike="noStrike" spc="-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Relabel</a:t>
            </a:r>
            <a:endParaRPr lang="fr-BE" sz="2800" b="0" strike="noStrike" spc="-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6301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3500" b="1" u="sng" strike="noStrike" spc="-1" dirty="0">
                <a:solidFill>
                  <a:srgbClr val="2F5597"/>
                </a:solidFill>
                <a:uFillTx/>
                <a:latin typeface="Times New Roman"/>
              </a:rPr>
              <a:t> Runtime for an optimal tester </a:t>
            </a:r>
            <a:r>
              <a:rPr lang="fr-BE" sz="3500" b="1" u="sng" strike="noStrike" spc="-1" dirty="0" err="1">
                <a:solidFill>
                  <a:srgbClr val="2F5597"/>
                </a:solidFill>
                <a:uFillTx/>
                <a:latin typeface="Times New Roman"/>
              </a:rPr>
              <a:t>strategy</a:t>
            </a:r>
            <a:endParaRPr lang="fr-BE" sz="3500" b="0" strike="noStrike" spc="-1" dirty="0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365400" y="3589200"/>
            <a:ext cx="3884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F946194-2A4D-4EF2-8DF4-2625475DF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20" y="1819922"/>
            <a:ext cx="10528590" cy="4749777"/>
          </a:xfrm>
          <a:prstGeom prst="rect">
            <a:avLst/>
          </a:prstGeom>
        </p:spPr>
      </p:pic>
      <p:pic>
        <p:nvPicPr>
          <p:cNvPr id="85" name="Image 6"/>
          <p:cNvPicPr/>
          <p:nvPr/>
        </p:nvPicPr>
        <p:blipFill>
          <a:blip r:embed="rId3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3500" b="1" u="sng" strike="noStrike" spc="-1" dirty="0">
                <a:solidFill>
                  <a:srgbClr val="2F5597"/>
                </a:solidFill>
                <a:uFillTx/>
                <a:latin typeface="Times New Roman"/>
              </a:rPr>
              <a:t> Runtime for an optimal tester </a:t>
            </a:r>
            <a:r>
              <a:rPr lang="fr-BE" sz="3500" b="1" u="sng" strike="noStrike" spc="-1" dirty="0" err="1">
                <a:solidFill>
                  <a:srgbClr val="2F5597"/>
                </a:solidFill>
                <a:uFillTx/>
                <a:latin typeface="Times New Roman"/>
              </a:rPr>
              <a:t>strategy</a:t>
            </a:r>
            <a:endParaRPr lang="fr-BE" sz="3500" spc="-1" dirty="0"/>
          </a:p>
        </p:txBody>
      </p:sp>
      <p:sp>
        <p:nvSpPr>
          <p:cNvPr id="88" name="CustomShape 3"/>
          <p:cNvSpPr/>
          <p:nvPr/>
        </p:nvSpPr>
        <p:spPr>
          <a:xfrm>
            <a:off x="365400" y="3589200"/>
            <a:ext cx="3884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5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35B0984-2642-4847-BA2A-F36536AA0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5827"/>
            <a:ext cx="9854214" cy="484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599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fr-BE" sz="3500" b="1" u="sng" strike="noStrike" spc="-1" dirty="0">
                <a:solidFill>
                  <a:srgbClr val="2F5597"/>
                </a:solidFill>
                <a:uFillTx/>
                <a:latin typeface="Times New Roman"/>
              </a:rPr>
              <a:t> Runtime for an optimal tester </a:t>
            </a:r>
            <a:r>
              <a:rPr lang="fr-BE" sz="3500" b="1" u="sng" strike="noStrike" spc="-1" dirty="0" err="1">
                <a:solidFill>
                  <a:srgbClr val="2F5597"/>
                </a:solidFill>
                <a:uFillTx/>
                <a:latin typeface="Times New Roman"/>
              </a:rPr>
              <a:t>strategy</a:t>
            </a:r>
            <a:endParaRPr lang="fr-BE" sz="3500" spc="-1" dirty="0"/>
          </a:p>
          <a:p>
            <a:pPr algn="ctr">
              <a:lnSpc>
                <a:spcPct val="100000"/>
              </a:lnSpc>
            </a:pPr>
            <a:endParaRPr lang="fr-BE" sz="3500" b="0" strike="noStrike" spc="-1" dirty="0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365400" y="3589200"/>
            <a:ext cx="3884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5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BDCD88F-A455-420B-9C13-9786DCF1D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" y="1911083"/>
            <a:ext cx="9833288" cy="494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693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480040" y="727200"/>
            <a:ext cx="7231320" cy="6310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fr-BE" sz="3500" b="1" u="sng" strike="noStrike" spc="-1" dirty="0">
                <a:solidFill>
                  <a:srgbClr val="2F5597"/>
                </a:solidFill>
                <a:uFillTx/>
                <a:latin typeface="Times New Roman"/>
              </a:rPr>
              <a:t> </a:t>
            </a:r>
            <a:r>
              <a:rPr lang="fr-BE" sz="3500" b="1" u="sng" spc="-1" dirty="0" err="1">
                <a:solidFill>
                  <a:srgbClr val="2F5597"/>
                </a:solidFill>
                <a:latin typeface="Times New Roman"/>
              </a:rPr>
              <a:t>I</a:t>
            </a:r>
            <a:r>
              <a:rPr lang="fr-BE" sz="3500" b="1" u="sng" strike="noStrike" spc="-1" dirty="0" err="1">
                <a:solidFill>
                  <a:srgbClr val="2F5597"/>
                </a:solidFill>
                <a:uFillTx/>
                <a:latin typeface="Times New Roman"/>
              </a:rPr>
              <a:t>ncrease</a:t>
            </a:r>
            <a:r>
              <a:rPr lang="fr-BE" sz="3500" b="1" u="sng" strike="noStrike" spc="-1" dirty="0">
                <a:solidFill>
                  <a:srgbClr val="2F5597"/>
                </a:solidFill>
                <a:uFillTx/>
                <a:latin typeface="Times New Roman"/>
              </a:rPr>
              <a:t> in tester utility </a:t>
            </a:r>
            <a:endParaRPr lang="fr-BE" sz="3500" b="0" strike="noStrike" spc="-1" dirty="0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365400" y="3589200"/>
            <a:ext cx="3884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5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A0FFEC5-F0F6-4DF2-BF6C-A797BC179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63" y="1440639"/>
            <a:ext cx="9425945" cy="533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08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7200" b="1" u="sng" strike="noStrike" spc="-1">
                <a:solidFill>
                  <a:srgbClr val="2F5597"/>
                </a:solidFill>
                <a:uFillTx/>
                <a:latin typeface="Times New Roman"/>
              </a:rPr>
              <a:t>Discussion</a:t>
            </a:r>
            <a:endParaRPr lang="fr-BE" sz="72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62520" y="2788920"/>
            <a:ext cx="4491360" cy="16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What we can conclude about these graphs ?</a:t>
            </a:r>
            <a:endParaRPr lang="fr-BE" sz="2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endParaRPr lang="fr-BE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BE" sz="2800" b="0" strike="noStrike" spc="-1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24800" y="3589200"/>
            <a:ext cx="2696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fr-BE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94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7200" b="1" u="sng" strike="noStrike" spc="-1">
                <a:solidFill>
                  <a:srgbClr val="2F5597"/>
                </a:solidFill>
                <a:uFillTx/>
                <a:latin typeface="Times New Roman"/>
              </a:rPr>
              <a:t>Questions ? </a:t>
            </a:r>
            <a:endParaRPr lang="fr-BE" sz="72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62520" y="2788920"/>
            <a:ext cx="4491360" cy="121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endParaRPr lang="fr-BE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endParaRPr lang="fr-B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BE" sz="1800" b="0" strike="noStrike" spc="-1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424800" y="3589200"/>
            <a:ext cx="2696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fr-BE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7200" b="1" u="sng" strike="noStrike" spc="-1">
                <a:solidFill>
                  <a:srgbClr val="2F5597"/>
                </a:solidFill>
                <a:uFillTx/>
                <a:latin typeface="Times New Roman"/>
              </a:rPr>
              <a:t>Introduction</a:t>
            </a:r>
            <a:endParaRPr lang="fr-BE" sz="7200" b="0" strike="noStrike" spc="-1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362520" y="2788920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How to test people ?</a:t>
            </a:r>
            <a:endParaRPr lang="fr-BE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BE" sz="2800" b="0" strike="noStrike" spc="-1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384840" y="3589200"/>
            <a:ext cx="44848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- Problem with large scale test</a:t>
            </a:r>
            <a:endParaRPr lang="fr-BE" sz="2800" b="0" strike="noStrike" spc="-1"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372240" y="4502520"/>
            <a:ext cx="1990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- Algorithms</a:t>
            </a:r>
            <a:endParaRPr lang="fr-BE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51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7200" b="1" u="sng" strike="noStrike" spc="-1">
                <a:solidFill>
                  <a:srgbClr val="2F5597"/>
                </a:solidFill>
                <a:uFillTx/>
                <a:latin typeface="Times New Roman"/>
              </a:rPr>
              <a:t>Examples</a:t>
            </a:r>
            <a:endParaRPr lang="fr-BE" sz="7200" b="0" strike="noStrike" spc="-1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362520" y="2788920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Driving licences</a:t>
            </a:r>
            <a:endParaRPr lang="fr-BE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BE" sz="2800" b="0" strike="noStrike" spc="-1"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372600" y="3589200"/>
            <a:ext cx="15908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- MOOCs</a:t>
            </a:r>
            <a:endParaRPr lang="fr-BE" sz="2800" b="0" strike="noStrike" spc="-1"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372600" y="4502520"/>
            <a:ext cx="20250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- Certificates</a:t>
            </a:r>
            <a:endParaRPr lang="fr-BE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56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7200" b="1" u="sng" strike="noStrike" spc="-1">
                <a:solidFill>
                  <a:srgbClr val="2F5597"/>
                </a:solidFill>
                <a:uFillTx/>
                <a:latin typeface="Times New Roman"/>
              </a:rPr>
              <a:t>Examples</a:t>
            </a:r>
            <a:endParaRPr lang="fr-BE" sz="7200" b="0" strike="noStrike" spc="-1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362520" y="2788920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Monitored test centres</a:t>
            </a:r>
            <a:endParaRPr lang="fr-BE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BE" sz="2800" b="0" strike="noStrike" spc="-1"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383040" y="3589200"/>
            <a:ext cx="42775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- Generate random questions</a:t>
            </a:r>
            <a:endParaRPr lang="fr-BE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60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7200" b="1" u="sng" strike="noStrike" spc="-1">
                <a:solidFill>
                  <a:srgbClr val="2F5597"/>
                </a:solidFill>
                <a:uFillTx/>
                <a:latin typeface="Times New Roman"/>
              </a:rPr>
              <a:t>Basis statement</a:t>
            </a:r>
            <a:endParaRPr lang="fr-BE" sz="7200" b="0" strike="noStrike" spc="-1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362520" y="2788920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What’s an algorithm ?</a:t>
            </a:r>
            <a:endParaRPr lang="fr-BE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BE" sz="2800" b="0" strike="noStrike" spc="-1">
              <a:latin typeface="Arial"/>
            </a:endParaRPr>
          </a:p>
        </p:txBody>
      </p:sp>
      <p:sp>
        <p:nvSpPr>
          <p:cNvPr id="62" name="CustomShape 3"/>
          <p:cNvSpPr/>
          <p:nvPr/>
        </p:nvSpPr>
        <p:spPr>
          <a:xfrm>
            <a:off x="374760" y="4389480"/>
            <a:ext cx="226296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- NP-complete</a:t>
            </a:r>
            <a:endParaRPr lang="fr-BE" sz="2800" b="0" strike="noStrike" spc="-1">
              <a:latin typeface="Arial"/>
            </a:endParaRPr>
          </a:p>
        </p:txBody>
      </p:sp>
      <p:sp>
        <p:nvSpPr>
          <p:cNvPr id="63" name="CustomShape 4"/>
          <p:cNvSpPr/>
          <p:nvPr/>
        </p:nvSpPr>
        <p:spPr>
          <a:xfrm>
            <a:off x="371880" y="3589200"/>
            <a:ext cx="20678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- Complexity</a:t>
            </a:r>
            <a:endParaRPr lang="fr-BE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65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7200" b="1" u="sng" strike="noStrike" spc="-1">
                <a:solidFill>
                  <a:srgbClr val="2F5597"/>
                </a:solidFill>
                <a:uFillTx/>
                <a:latin typeface="Times New Roman"/>
              </a:rPr>
              <a:t>Basis statement</a:t>
            </a:r>
            <a:endParaRPr lang="fr-BE" sz="7200" b="0" strike="noStrike" spc="-1"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362520" y="2788920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Zero-sum game</a:t>
            </a:r>
            <a:endParaRPr lang="fr-BE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BE" sz="2800" b="0" strike="noStrike" spc="-1"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375840" y="3589200"/>
            <a:ext cx="289836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- Nash-equilibrium</a:t>
            </a:r>
            <a:endParaRPr lang="fr-BE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69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7200" b="1" u="sng" strike="noStrike" spc="-1">
                <a:solidFill>
                  <a:srgbClr val="2F5597"/>
                </a:solidFill>
                <a:uFillTx/>
                <a:latin typeface="Times New Roman"/>
              </a:rPr>
              <a:t>Binary Test</a:t>
            </a:r>
            <a:endParaRPr lang="fr-BE" sz="7200" b="0" strike="noStrike" spc="-1"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362520" y="2788920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Pass or fail</a:t>
            </a:r>
            <a:endParaRPr lang="fr-BE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BE" sz="2800" b="0" strike="noStrike" spc="-1">
              <a:latin typeface="Arial"/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371880" y="3589200"/>
            <a:ext cx="15937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- NP-hard</a:t>
            </a:r>
            <a:endParaRPr lang="fr-BE" sz="2800" b="0" strike="noStrike" spc="-1">
              <a:latin typeface="Arial"/>
            </a:endParaRPr>
          </a:p>
        </p:txBody>
      </p:sp>
      <p:sp>
        <p:nvSpPr>
          <p:cNvPr id="72" name="CustomShape 4"/>
          <p:cNvSpPr/>
          <p:nvPr/>
        </p:nvSpPr>
        <p:spPr>
          <a:xfrm>
            <a:off x="383760" y="4450680"/>
            <a:ext cx="38401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- General Linear Program</a:t>
            </a:r>
            <a:endParaRPr lang="fr-BE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74" name="CustomShape 1"/>
          <p:cNvSpPr/>
          <p:nvPr/>
        </p:nvSpPr>
        <p:spPr>
          <a:xfrm>
            <a:off x="2480040" y="727200"/>
            <a:ext cx="7231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7200" b="1" u="sng" strike="noStrike" spc="-1">
                <a:solidFill>
                  <a:srgbClr val="2F5597"/>
                </a:solidFill>
                <a:uFillTx/>
                <a:latin typeface="Times New Roman"/>
              </a:rPr>
              <a:t>Scored Test</a:t>
            </a:r>
            <a:endParaRPr lang="fr-BE" sz="7200" b="0" strike="noStrike" spc="-1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62520" y="2788920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Monitored test centres</a:t>
            </a:r>
            <a:endParaRPr lang="fr-BE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BE" sz="2800" b="0" strike="noStrike" spc="-1"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383040" y="3589200"/>
            <a:ext cx="42775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- Generate random questions</a:t>
            </a:r>
            <a:endParaRPr lang="fr-BE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Image 6"/>
          <p:cNvPicPr/>
          <p:nvPr/>
        </p:nvPicPr>
        <p:blipFill>
          <a:blip r:embed="rId2"/>
          <a:stretch/>
        </p:blipFill>
        <p:spPr>
          <a:xfrm>
            <a:off x="9724680" y="255960"/>
            <a:ext cx="2142720" cy="2142720"/>
          </a:xfrm>
          <a:prstGeom prst="rect">
            <a:avLst/>
          </a:prstGeom>
          <a:ln>
            <a:noFill/>
          </a:ln>
        </p:spPr>
      </p:pic>
      <p:sp>
        <p:nvSpPr>
          <p:cNvPr id="78" name="CustomShape 1"/>
          <p:cNvSpPr/>
          <p:nvPr/>
        </p:nvSpPr>
        <p:spPr>
          <a:xfrm>
            <a:off x="1235160" y="727200"/>
            <a:ext cx="8476200" cy="112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BE" sz="6800" b="1" u="sng" strike="noStrike" spc="-1">
                <a:solidFill>
                  <a:srgbClr val="2F5597"/>
                </a:solidFill>
                <a:uFillTx/>
                <a:latin typeface="Times New Roman"/>
              </a:rPr>
              <a:t>Constant memory size</a:t>
            </a:r>
            <a:endParaRPr lang="fr-BE" sz="6800" b="0" strike="noStrike" spc="-1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62520" y="2788920"/>
            <a:ext cx="449136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Test size not constant</a:t>
            </a:r>
            <a:endParaRPr lang="fr-BE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BE" sz="2800" b="0" strike="noStrike" spc="-1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371520" y="3589200"/>
            <a:ext cx="15739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BE" sz="2800" b="0" strike="noStrike" spc="-1">
                <a:solidFill>
                  <a:srgbClr val="000000"/>
                </a:solidFill>
                <a:latin typeface="Times New Roman"/>
              </a:rPr>
              <a:t>- Np-hard</a:t>
            </a:r>
            <a:endParaRPr lang="fr-BE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148</Words>
  <Application>Microsoft Office PowerPoint</Application>
  <PresentationFormat>Grand écran</PresentationFormat>
  <Paragraphs>52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DejaVu Sans</vt:lpstr>
      <vt:lpstr>StarSymbol</vt:lpstr>
      <vt:lpstr>Symbol</vt:lpstr>
      <vt:lpstr>Tahoma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Robin ENGELS</dc:creator>
  <dc:description/>
  <cp:lastModifiedBy>Robin ENGELS</cp:lastModifiedBy>
  <cp:revision>14</cp:revision>
  <dcterms:created xsi:type="dcterms:W3CDTF">2018-11-11T13:52:37Z</dcterms:created>
  <dcterms:modified xsi:type="dcterms:W3CDTF">2018-12-03T14:55:54Z</dcterms:modified>
  <dc:language>fr-BE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