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A"/>
    <a:srgbClr val="CEDCED"/>
    <a:srgbClr val="CAC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2"/>
    <p:restoredTop sz="94595"/>
  </p:normalViewPr>
  <p:slideViewPr>
    <p:cSldViewPr>
      <p:cViewPr>
        <p:scale>
          <a:sx n="30" d="100"/>
          <a:sy n="30" d="100"/>
        </p:scale>
        <p:origin x="1157" y="-4498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ille\Documents\Mines%201A\EC\USA_data_conso_modifi&#233;%20(1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ille\Documents\Mines%201A\EC\USA_data_conso_modifi&#233;%20(1)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ille\AppData\Local\Packages\Microsoft.MicrosoftEdge_8wekyb3d8bbwe\TempState\Downloads\Donn__es_r__gions-pays%20(1)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Emissions CO2 </a:t>
            </a:r>
            <a:r>
              <a:rPr lang="en-US" dirty="0" err="1"/>
              <a:t>Ouganda</a:t>
            </a:r>
            <a:r>
              <a:rPr lang="en-US" dirty="0"/>
              <a:t>, </a:t>
            </a:r>
            <a:r>
              <a:rPr lang="en-US" dirty="0" err="1"/>
              <a:t>scénario</a:t>
            </a:r>
            <a:r>
              <a:rPr lang="en-US" dirty="0"/>
              <a:t> mix </a:t>
            </a:r>
            <a:r>
              <a:rPr lang="en-US" dirty="0" err="1"/>
              <a:t>énergétique</a:t>
            </a:r>
            <a:r>
              <a:rPr lang="en-US" dirty="0"/>
              <a:t> USA</a:t>
            </a:r>
          </a:p>
        </c:rich>
      </c:tx>
      <c:layout>
        <c:manualLayout>
          <c:xMode val="edge"/>
          <c:yMode val="edge"/>
          <c:x val="0.27628889943850576"/>
          <c:y val="4.0252170870359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364562018105325"/>
          <c:y val="0.12907529459095346"/>
          <c:w val="0.86723449069905767"/>
          <c:h val="0.8119418576936794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Ouganda!$AQ$15:$AQ$48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xVal>
          <c:yVal>
            <c:numRef>
              <c:f>Ouganda!$BH$15:$BH$48</c:f>
              <c:numCache>
                <c:formatCode>General</c:formatCode>
                <c:ptCount val="34"/>
                <c:pt idx="0">
                  <c:v>16534601.519337544</c:v>
                </c:pt>
                <c:pt idx="1">
                  <c:v>16624616.752365269</c:v>
                </c:pt>
                <c:pt idx="2">
                  <c:v>16706400.062685641</c:v>
                </c:pt>
                <c:pt idx="3">
                  <c:v>16786248.878507912</c:v>
                </c:pt>
                <c:pt idx="4">
                  <c:v>16804794.564160518</c:v>
                </c:pt>
                <c:pt idx="5">
                  <c:v>16894297.931585219</c:v>
                </c:pt>
                <c:pt idx="6">
                  <c:v>17068742.977512751</c:v>
                </c:pt>
                <c:pt idx="7">
                  <c:v>17144923.440878022</c:v>
                </c:pt>
                <c:pt idx="8">
                  <c:v>17224410.339722294</c:v>
                </c:pt>
                <c:pt idx="9">
                  <c:v>17293131.150090076</c:v>
                </c:pt>
                <c:pt idx="10">
                  <c:v>17588740.975284025</c:v>
                </c:pt>
                <c:pt idx="11">
                  <c:v>17583934.930585753</c:v>
                </c:pt>
                <c:pt idx="12">
                  <c:v>17521767.305815361</c:v>
                </c:pt>
                <c:pt idx="13">
                  <c:v>17568822.078629892</c:v>
                </c:pt>
                <c:pt idx="14">
                  <c:v>17586521.450125523</c:v>
                </c:pt>
                <c:pt idx="15">
                  <c:v>17656064.883285113</c:v>
                </c:pt>
                <c:pt idx="16">
                  <c:v>17740116.944277391</c:v>
                </c:pt>
                <c:pt idx="17">
                  <c:v>17823874.474798236</c:v>
                </c:pt>
                <c:pt idx="18">
                  <c:v>17896654.036509059</c:v>
                </c:pt>
                <c:pt idx="19">
                  <c:v>17988007.348754581</c:v>
                </c:pt>
                <c:pt idx="20">
                  <c:v>18110587.295415327</c:v>
                </c:pt>
                <c:pt idx="21">
                  <c:v>18196915.234022584</c:v>
                </c:pt>
                <c:pt idx="22">
                  <c:v>18297742.894587237</c:v>
                </c:pt>
                <c:pt idx="23">
                  <c:v>18366929.627141144</c:v>
                </c:pt>
                <c:pt idx="24">
                  <c:v>18474912.455671839</c:v>
                </c:pt>
                <c:pt idx="25">
                  <c:v>18537153.894515503</c:v>
                </c:pt>
                <c:pt idx="26">
                  <c:v>18622020.362931896</c:v>
                </c:pt>
                <c:pt idx="27">
                  <c:v>18669401.187735289</c:v>
                </c:pt>
                <c:pt idx="28">
                  <c:v>18725013.229551721</c:v>
                </c:pt>
                <c:pt idx="29">
                  <c:v>18752944.334813405</c:v>
                </c:pt>
                <c:pt idx="30">
                  <c:v>18783533.619584177</c:v>
                </c:pt>
                <c:pt idx="31">
                  <c:v>18810902.247006014</c:v>
                </c:pt>
                <c:pt idx="32">
                  <c:v>18834585.714402411</c:v>
                </c:pt>
                <c:pt idx="33">
                  <c:v>18869504.110199824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BC0-4CA1-AACB-9C7838F3B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543568"/>
        <c:axId val="319713272"/>
      </c:scatterChart>
      <c:valAx>
        <c:axId val="343543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9713272"/>
        <c:crosses val="autoZero"/>
        <c:crossBetween val="midCat"/>
      </c:valAx>
      <c:valAx>
        <c:axId val="31971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Emissions</a:t>
                </a:r>
                <a:r>
                  <a:rPr lang="fr-FR" baseline="0"/>
                  <a:t> CO2 en tonnes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3543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Emissions</a:t>
            </a:r>
            <a:r>
              <a:rPr lang="fr-FR" baseline="0"/>
              <a:t> CO2 USA, scénario mix énergétique Norvège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USA!$AQ$16:$AQ$49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xVal>
          <c:yVal>
            <c:numRef>
              <c:f>USA!$BH$16:$BH$49</c:f>
              <c:numCache>
                <c:formatCode>General</c:formatCode>
                <c:ptCount val="34"/>
                <c:pt idx="0">
                  <c:v>16735736450.308918</c:v>
                </c:pt>
                <c:pt idx="1">
                  <c:v>16536460533.850882</c:v>
                </c:pt>
                <c:pt idx="2">
                  <c:v>16327748602.195045</c:v>
                </c:pt>
                <c:pt idx="3">
                  <c:v>16110437033.39776</c:v>
                </c:pt>
                <c:pt idx="4">
                  <c:v>15886132803.190765</c:v>
                </c:pt>
                <c:pt idx="5">
                  <c:v>15656450545.064953</c:v>
                </c:pt>
                <c:pt idx="6">
                  <c:v>15422846832.630156</c:v>
                </c:pt>
                <c:pt idx="7">
                  <c:v>15186876568.134724</c:v>
                </c:pt>
                <c:pt idx="8">
                  <c:v>14949053628.056572</c:v>
                </c:pt>
                <c:pt idx="9">
                  <c:v>14709076028.851311</c:v>
                </c:pt>
                <c:pt idx="10">
                  <c:v>14466123547.071398</c:v>
                </c:pt>
                <c:pt idx="11">
                  <c:v>14219106122.882509</c:v>
                </c:pt>
                <c:pt idx="12">
                  <c:v>13967248990.165756</c:v>
                </c:pt>
                <c:pt idx="13">
                  <c:v>13710832313.496592</c:v>
                </c:pt>
                <c:pt idx="14">
                  <c:v>13450045662.676804</c:v>
                </c:pt>
                <c:pt idx="15">
                  <c:v>13185903780.84654</c:v>
                </c:pt>
                <c:pt idx="16">
                  <c:v>12918896958.923437</c:v>
                </c:pt>
                <c:pt idx="17">
                  <c:v>12649720554.373196</c:v>
                </c:pt>
                <c:pt idx="18">
                  <c:v>12378931957.140198</c:v>
                </c:pt>
                <c:pt idx="19">
                  <c:v>12105982379.689999</c:v>
                </c:pt>
                <c:pt idx="20">
                  <c:v>11830466560.372139</c:v>
                </c:pt>
                <c:pt idx="21">
                  <c:v>11551652820.254147</c:v>
                </c:pt>
                <c:pt idx="22">
                  <c:v>11268962696.396585</c:v>
                </c:pt>
                <c:pt idx="23">
                  <c:v>10982531139.220867</c:v>
                </c:pt>
                <c:pt idx="24">
                  <c:v>10692378002.870245</c:v>
                </c:pt>
                <c:pt idx="25">
                  <c:v>10399126320.52803</c:v>
                </c:pt>
                <c:pt idx="26">
                  <c:v>10102938571.695246</c:v>
                </c:pt>
                <c:pt idx="27">
                  <c:v>9804483827.3446617</c:v>
                </c:pt>
                <c:pt idx="28">
                  <c:v>9504670528.1304913</c:v>
                </c:pt>
                <c:pt idx="29">
                  <c:v>9204257452.9737091</c:v>
                </c:pt>
                <c:pt idx="30">
                  <c:v>8903595039.8610535</c:v>
                </c:pt>
                <c:pt idx="31">
                  <c:v>8602281024.1343803</c:v>
                </c:pt>
                <c:pt idx="32">
                  <c:v>8300516817.7569332</c:v>
                </c:pt>
                <c:pt idx="33">
                  <c:v>7998765062.2674904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2B-4E05-B925-583602B27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334808"/>
        <c:axId val="514345632"/>
      </c:scatterChart>
      <c:valAx>
        <c:axId val="514334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4345632"/>
        <c:crosses val="autoZero"/>
        <c:crossBetween val="midCat"/>
      </c:valAx>
      <c:valAx>
        <c:axId val="51434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Emissions</a:t>
                </a:r>
                <a:r>
                  <a:rPr lang="fr-FR" baseline="0"/>
                  <a:t> de CO2 en tonnes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4334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Emissions de CO2 dans le monde en</a:t>
            </a:r>
            <a:r>
              <a:rPr lang="en-US" baseline="0"/>
              <a:t> 2017 et 2050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Monde!$AQ$8:$AR$8</c:f>
              <c:strCache>
                <c:ptCount val="2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Monde!$AS$7:$AZ$7</c:f>
              <c:strCache>
                <c:ptCount val="8"/>
                <c:pt idx="0">
                  <c:v>Emissions Afrique</c:v>
                </c:pt>
                <c:pt idx="1">
                  <c:v>Emissions Asie/Océanie</c:v>
                </c:pt>
                <c:pt idx="2">
                  <c:v>Emissions Amérique Sud</c:v>
                </c:pt>
                <c:pt idx="3">
                  <c:v>Emissions Amérique Nord</c:v>
                </c:pt>
                <c:pt idx="4">
                  <c:v>Emissions Europe</c:v>
                </c:pt>
                <c:pt idx="5">
                  <c:v>Emissions Eurasie</c:v>
                </c:pt>
                <c:pt idx="6">
                  <c:v>Emissions Moyen-Orient</c:v>
                </c:pt>
                <c:pt idx="7">
                  <c:v>Emissions monde</c:v>
                </c:pt>
              </c:strCache>
            </c:strRef>
          </c:cat>
          <c:val>
            <c:numRef>
              <c:f>Monde!$AS$8:$AZ$8</c:f>
              <c:numCache>
                <c:formatCode>General</c:formatCode>
                <c:ptCount val="8"/>
                <c:pt idx="0">
                  <c:v>4013500436.3885465</c:v>
                </c:pt>
                <c:pt idx="1">
                  <c:v>54883091204.008492</c:v>
                </c:pt>
                <c:pt idx="2">
                  <c:v>4619620403.000845</c:v>
                </c:pt>
                <c:pt idx="3">
                  <c:v>20205808535.965397</c:v>
                </c:pt>
                <c:pt idx="4">
                  <c:v>13555956998.033768</c:v>
                </c:pt>
                <c:pt idx="5">
                  <c:v>7423207270.0740261</c:v>
                </c:pt>
                <c:pt idx="6">
                  <c:v>6740845987.66185</c:v>
                </c:pt>
                <c:pt idx="7">
                  <c:v>111442030835.13292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E-4ED9-8BCE-02C70E6030FF}"/>
            </c:ext>
          </c:extLst>
        </c:ser>
        <c:ser>
          <c:idx val="1"/>
          <c:order val="1"/>
          <c:tx>
            <c:strRef>
              <c:f>Monde!$AQ$9:$AR$9</c:f>
              <c:strCache>
                <c:ptCount val="2"/>
                <c:pt idx="0">
                  <c:v>2050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Monde!$AS$7:$AZ$7</c:f>
              <c:strCache>
                <c:ptCount val="8"/>
                <c:pt idx="0">
                  <c:v>Emissions Afrique</c:v>
                </c:pt>
                <c:pt idx="1">
                  <c:v>Emissions Asie/Océanie</c:v>
                </c:pt>
                <c:pt idx="2">
                  <c:v>Emissions Amérique Sud</c:v>
                </c:pt>
                <c:pt idx="3">
                  <c:v>Emissions Amérique Nord</c:v>
                </c:pt>
                <c:pt idx="4">
                  <c:v>Emissions Europe</c:v>
                </c:pt>
                <c:pt idx="5">
                  <c:v>Emissions Eurasie</c:v>
                </c:pt>
                <c:pt idx="6">
                  <c:v>Emissions Moyen-Orient</c:v>
                </c:pt>
                <c:pt idx="7">
                  <c:v>Emissions monde</c:v>
                </c:pt>
              </c:strCache>
            </c:strRef>
          </c:cat>
          <c:val>
            <c:numRef>
              <c:f>Monde!$AS$9:$AZ$9</c:f>
              <c:numCache>
                <c:formatCode>General</c:formatCode>
                <c:ptCount val="8"/>
                <c:pt idx="0">
                  <c:v>4575390497.4829426</c:v>
                </c:pt>
                <c:pt idx="1">
                  <c:v>26259852250.721767</c:v>
                </c:pt>
                <c:pt idx="2">
                  <c:v>5266367259.4209623</c:v>
                </c:pt>
                <c:pt idx="3">
                  <c:v>9667850974.1461239</c:v>
                </c:pt>
                <c:pt idx="4">
                  <c:v>6486103826.8104153</c:v>
                </c:pt>
                <c:pt idx="5">
                  <c:v>8462456287.8843889</c:v>
                </c:pt>
                <c:pt idx="6">
                  <c:v>3225285161.5606942</c:v>
                </c:pt>
                <c:pt idx="7">
                  <c:v>63943306258.027298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E-4ED9-8BCE-02C70E603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755968"/>
        <c:axId val="501763840"/>
      </c:barChart>
      <c:catAx>
        <c:axId val="50175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1763840"/>
        <c:crosses val="autoZero"/>
        <c:auto val="1"/>
        <c:lblAlgn val="ctr"/>
        <c:lblOffset val="100"/>
        <c:noMultiLvlLbl val="0"/>
      </c:catAx>
      <c:valAx>
        <c:axId val="50176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Emissions</a:t>
                </a:r>
                <a:r>
                  <a:rPr lang="fr-FR" baseline="0"/>
                  <a:t> de CO2 en tonnes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175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6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7" Type="http://schemas.openxmlformats.org/officeDocument/2006/relationships/image" Target="../media/image5.png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8.PNG"/><Relationship Id="rId29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24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1.png"/><Relationship Id="rId28" Type="http://schemas.openxmlformats.org/officeDocument/2006/relationships/chart" Target="../charts/chart1.xml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10.PNG"/><Relationship Id="rId27" Type="http://schemas.openxmlformats.org/officeDocument/2006/relationships/image" Target="../media/image20.png"/><Relationship Id="rId30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CD63B572-815A-429A-9AAA-0252AAA9E6B7}"/>
              </a:ext>
            </a:extLst>
          </p:cNvPr>
          <p:cNvSpPr/>
          <p:nvPr/>
        </p:nvSpPr>
        <p:spPr bwMode="auto">
          <a:xfrm>
            <a:off x="509513" y="14180078"/>
            <a:ext cx="8005738" cy="12967730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POPULATION ET ENERGIE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6305530" y="3960802"/>
            <a:ext cx="15063202" cy="1766231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Clément Desroches, Juliette Gerbaux, Lucille Lacoste,</a:t>
            </a:r>
          </a:p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Alex Morais, Louis Planche</a:t>
            </a:r>
          </a:p>
        </p:txBody>
      </p:sp>
      <p:pic>
        <p:nvPicPr>
          <p:cNvPr id="63" name="Picture 2" descr="C:\local\georges.kariniotakis\Project__GRID4EU\2016_FINAL EVENT\Logo_MINES_Paris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97" y="48063"/>
            <a:ext cx="6250648" cy="592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598176" y="3841782"/>
            <a:ext cx="50561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N°18</a:t>
            </a:r>
            <a:endParaRPr lang="en-GB" sz="4800" dirty="0">
              <a:latin typeface="+mn-e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2A1EDE-E8F6-486A-975E-C28854109B73}"/>
              </a:ext>
            </a:extLst>
          </p:cNvPr>
          <p:cNvSpPr txBox="1"/>
          <p:nvPr/>
        </p:nvSpPr>
        <p:spPr>
          <a:xfrm>
            <a:off x="598176" y="6519222"/>
            <a:ext cx="27943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rgbClr val="00458A"/>
                </a:solidFill>
                <a:latin typeface="+mj-lt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2FC599-5BFB-4617-ADB3-291033651F53}"/>
              </a:ext>
            </a:extLst>
          </p:cNvPr>
          <p:cNvSpPr txBox="1"/>
          <p:nvPr/>
        </p:nvSpPr>
        <p:spPr>
          <a:xfrm>
            <a:off x="598176" y="12819722"/>
            <a:ext cx="12881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rgbClr val="00458A"/>
                </a:solidFill>
              </a:rPr>
              <a:t>MODELISATION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166696F-FAF7-430C-9977-C963BCD90A0E}"/>
                  </a:ext>
                </a:extLst>
              </p:cNvPr>
              <p:cNvSpPr txBox="1"/>
              <p:nvPr/>
            </p:nvSpPr>
            <p:spPr>
              <a:xfrm>
                <a:off x="1238156" y="14880693"/>
                <a:ext cx="6653025" cy="583858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800" u="sng" dirty="0"/>
                  <a:t>Modèle d’évolution : </a:t>
                </a:r>
              </a:p>
              <a:p>
                <a:pPr algn="just"/>
                <a:endParaRPr lang="fr-FR" sz="2000" u="sng" dirty="0"/>
              </a:p>
              <a:p>
                <a:pPr algn="just"/>
                <a:r>
                  <a:rPr lang="fr-FR" sz="2000" dirty="0"/>
                  <a:t>Le modèle que nous avons choisi est le </a:t>
                </a:r>
                <a:r>
                  <a:rPr lang="fr-FR" sz="2000" b="1" dirty="0"/>
                  <a:t>modèle de Lewis </a:t>
                </a:r>
                <a:r>
                  <a:rPr lang="fr-FR" sz="2000" dirty="0"/>
                  <a:t>(1942). </a:t>
                </a:r>
              </a:p>
              <a:p>
                <a:pPr algn="just"/>
                <a:r>
                  <a:rPr lang="fr-FR" sz="2000" dirty="0"/>
                  <a:t>On définit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000" b="0" dirty="0"/>
                  <a:t> et l</a:t>
                </a:r>
                <a:r>
                  <a:rPr lang="fr-FR" sz="2000" dirty="0"/>
                  <a:t>a matrice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2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</m: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fr-FR" sz="2000" b="0" dirty="0"/>
                  <a:t>,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/>
                  <a:t> </a:t>
                </a:r>
                <a:r>
                  <a:rPr lang="fr-FR" sz="2000" b="0" dirty="0"/>
                  <a:t>est égal à la </a:t>
                </a:r>
                <a:r>
                  <a:rPr lang="fr-FR" sz="2000" b="1" dirty="0"/>
                  <a:t>fertilité</a:t>
                </a:r>
                <a:r>
                  <a:rPr lang="fr-FR" sz="2000" b="0" dirty="0"/>
                  <a:t> des personnes âgées entre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sz="2000" b="0" dirty="0"/>
                  <a:t>, c’est-à-dire le nombre de personnes qu’engendre une personne de cette catégorie dans un intervalle de temps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sz="2000" b="0" dirty="0"/>
                  <a:t> et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fr-FR" sz="2000" b="0" dirty="0"/>
                  <a:t>est le </a:t>
                </a:r>
                <a:r>
                  <a:rPr lang="fr-FR" sz="2000" b="1" dirty="0"/>
                  <a:t>taux de survie </a:t>
                </a:r>
                <a:r>
                  <a:rPr lang="fr-FR" sz="2000" b="0" dirty="0"/>
                  <a:t>des </a:t>
                </a:r>
                <a:r>
                  <a:rPr lang="fr-FR" sz="2000" dirty="0"/>
                  <a:t>personnes âgées entre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sz="2000" b="0" dirty="0"/>
                  <a:t>. </a:t>
                </a:r>
              </a:p>
              <a:p>
                <a:pPr algn="just"/>
                <a:r>
                  <a:rPr lang="fr-FR" sz="2000" dirty="0"/>
                  <a:t>On a donc la relation :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fr-FR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fr-FR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fr-FR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fr-FR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b="0" dirty="0"/>
                  <a:t>. 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166696F-FAF7-430C-9977-C963BCD90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56" y="14880693"/>
                <a:ext cx="6653025" cy="5838586"/>
              </a:xfrm>
              <a:prstGeom prst="rect">
                <a:avLst/>
              </a:prstGeom>
              <a:blipFill>
                <a:blip r:embed="rId6"/>
                <a:stretch>
                  <a:fillRect l="-1644" t="-832" r="-822" b="-1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au 23">
                <a:extLst>
                  <a:ext uri="{FF2B5EF4-FFF2-40B4-BE49-F238E27FC236}">
                    <a16:creationId xmlns:a16="http://schemas.microsoft.com/office/drawing/2014/main" id="{D66F7E43-4EFD-4F96-A8F4-E5350E4FC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616369"/>
                  </p:ext>
                </p:extLst>
              </p:nvPr>
            </p:nvGraphicFramePr>
            <p:xfrm>
              <a:off x="876382" y="21144866"/>
              <a:ext cx="7272000" cy="21799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454400">
                      <a:extLst>
                        <a:ext uri="{9D8B030D-6E8A-4147-A177-3AD203B41FA5}">
                          <a16:colId xmlns:a16="http://schemas.microsoft.com/office/drawing/2014/main" val="1236114793"/>
                        </a:ext>
                      </a:extLst>
                    </a:gridCol>
                    <a:gridCol w="1454400">
                      <a:extLst>
                        <a:ext uri="{9D8B030D-6E8A-4147-A177-3AD203B41FA5}">
                          <a16:colId xmlns:a16="http://schemas.microsoft.com/office/drawing/2014/main" val="2721222887"/>
                        </a:ext>
                      </a:extLst>
                    </a:gridCol>
                    <a:gridCol w="1454400">
                      <a:extLst>
                        <a:ext uri="{9D8B030D-6E8A-4147-A177-3AD203B41FA5}">
                          <a16:colId xmlns:a16="http://schemas.microsoft.com/office/drawing/2014/main" val="3543944144"/>
                        </a:ext>
                      </a:extLst>
                    </a:gridCol>
                    <a:gridCol w="1454400">
                      <a:extLst>
                        <a:ext uri="{9D8B030D-6E8A-4147-A177-3AD203B41FA5}">
                          <a16:colId xmlns:a16="http://schemas.microsoft.com/office/drawing/2014/main" val="98596642"/>
                        </a:ext>
                      </a:extLst>
                    </a:gridCol>
                    <a:gridCol w="1454400">
                      <a:extLst>
                        <a:ext uri="{9D8B030D-6E8A-4147-A177-3AD203B41FA5}">
                          <a16:colId xmlns:a16="http://schemas.microsoft.com/office/drawing/2014/main" val="3270529333"/>
                        </a:ext>
                      </a:extLst>
                    </a:gridCol>
                  </a:tblGrid>
                  <a:tr h="64800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Population 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371835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629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31862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6629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7231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au 23">
                <a:extLst>
                  <a:ext uri="{FF2B5EF4-FFF2-40B4-BE49-F238E27FC236}">
                    <a16:creationId xmlns:a16="http://schemas.microsoft.com/office/drawing/2014/main" id="{D66F7E43-4EFD-4F96-A8F4-E5350E4FC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616369"/>
                  </p:ext>
                </p:extLst>
              </p:nvPr>
            </p:nvGraphicFramePr>
            <p:xfrm>
              <a:off x="876382" y="21144866"/>
              <a:ext cx="7272000" cy="21799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454400">
                      <a:extLst>
                        <a:ext uri="{9D8B030D-6E8A-4147-A177-3AD203B41FA5}">
                          <a16:colId xmlns:a16="http://schemas.microsoft.com/office/drawing/2014/main" val="1236114793"/>
                        </a:ext>
                      </a:extLst>
                    </a:gridCol>
                    <a:gridCol w="1454400">
                      <a:extLst>
                        <a:ext uri="{9D8B030D-6E8A-4147-A177-3AD203B41FA5}">
                          <a16:colId xmlns:a16="http://schemas.microsoft.com/office/drawing/2014/main" val="2721222887"/>
                        </a:ext>
                      </a:extLst>
                    </a:gridCol>
                    <a:gridCol w="1454400">
                      <a:extLst>
                        <a:ext uri="{9D8B030D-6E8A-4147-A177-3AD203B41FA5}">
                          <a16:colId xmlns:a16="http://schemas.microsoft.com/office/drawing/2014/main" val="3543944144"/>
                        </a:ext>
                      </a:extLst>
                    </a:gridCol>
                    <a:gridCol w="1454400">
                      <a:extLst>
                        <a:ext uri="{9D8B030D-6E8A-4147-A177-3AD203B41FA5}">
                          <a16:colId xmlns:a16="http://schemas.microsoft.com/office/drawing/2014/main" val="98596642"/>
                        </a:ext>
                      </a:extLst>
                    </a:gridCol>
                    <a:gridCol w="1454400">
                      <a:extLst>
                        <a:ext uri="{9D8B030D-6E8A-4147-A177-3AD203B41FA5}">
                          <a16:colId xmlns:a16="http://schemas.microsoft.com/office/drawing/2014/main" val="3270529333"/>
                        </a:ext>
                      </a:extLst>
                    </a:gridCol>
                  </a:tblGrid>
                  <a:tr h="648000">
                    <a:tc gridSpan="5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4" t="-5607" r="-168" b="-2467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371835"/>
                      </a:ext>
                    </a:extLst>
                  </a:tr>
                  <a:tr h="883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18" t="-77931" r="-400418" b="-8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418" t="-77931" r="-300418" b="-8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77931" r="-100837" b="-8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77931" r="-837" b="-8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1862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18" t="-241121" r="-400418" b="-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418" t="-241121" r="-300418" b="-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241121" r="-100837" b="-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241121" r="-837" b="-112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231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au 23">
                <a:extLst>
                  <a:ext uri="{FF2B5EF4-FFF2-40B4-BE49-F238E27FC236}">
                    <a16:creationId xmlns:a16="http://schemas.microsoft.com/office/drawing/2014/main" id="{168C14BA-496B-4487-926B-FED302A9FD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382073"/>
                  </p:ext>
                </p:extLst>
              </p:nvPr>
            </p:nvGraphicFramePr>
            <p:xfrm>
              <a:off x="913948" y="24513872"/>
              <a:ext cx="7305121" cy="1531920"/>
            </p:xfrm>
            <a:graphic>
              <a:graphicData uri="http://schemas.openxmlformats.org/drawingml/2006/table">
                <a:tbl>
                  <a:tblPr bandRow="1">
                    <a:tableStyleId>{72833802-FEF1-4C79-8D5D-14CF1EAF98D9}</a:tableStyleId>
                  </a:tblPr>
                  <a:tblGrid>
                    <a:gridCol w="1471189">
                      <a:extLst>
                        <a:ext uri="{9D8B030D-6E8A-4147-A177-3AD203B41FA5}">
                          <a16:colId xmlns:a16="http://schemas.microsoft.com/office/drawing/2014/main" val="1236114793"/>
                        </a:ext>
                      </a:extLst>
                    </a:gridCol>
                    <a:gridCol w="1458483">
                      <a:extLst>
                        <a:ext uri="{9D8B030D-6E8A-4147-A177-3AD203B41FA5}">
                          <a16:colId xmlns:a16="http://schemas.microsoft.com/office/drawing/2014/main" val="2721222887"/>
                        </a:ext>
                      </a:extLst>
                    </a:gridCol>
                    <a:gridCol w="1458483">
                      <a:extLst>
                        <a:ext uri="{9D8B030D-6E8A-4147-A177-3AD203B41FA5}">
                          <a16:colId xmlns:a16="http://schemas.microsoft.com/office/drawing/2014/main" val="3543944144"/>
                        </a:ext>
                      </a:extLst>
                    </a:gridCol>
                    <a:gridCol w="1458483">
                      <a:extLst>
                        <a:ext uri="{9D8B030D-6E8A-4147-A177-3AD203B41FA5}">
                          <a16:colId xmlns:a16="http://schemas.microsoft.com/office/drawing/2014/main" val="98596642"/>
                        </a:ext>
                      </a:extLst>
                    </a:gridCol>
                    <a:gridCol w="1458483">
                      <a:extLst>
                        <a:ext uri="{9D8B030D-6E8A-4147-A177-3AD203B41FA5}">
                          <a16:colId xmlns:a16="http://schemas.microsoft.com/office/drawing/2014/main" val="3270529333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6629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7231864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629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49818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au 23">
                <a:extLst>
                  <a:ext uri="{FF2B5EF4-FFF2-40B4-BE49-F238E27FC236}">
                    <a16:creationId xmlns:a16="http://schemas.microsoft.com/office/drawing/2014/main" id="{168C14BA-496B-4487-926B-FED302A9FD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382073"/>
                  </p:ext>
                </p:extLst>
              </p:nvPr>
            </p:nvGraphicFramePr>
            <p:xfrm>
              <a:off x="913948" y="24513872"/>
              <a:ext cx="7305121" cy="1531920"/>
            </p:xfrm>
            <a:graphic>
              <a:graphicData uri="http://schemas.openxmlformats.org/drawingml/2006/table">
                <a:tbl>
                  <a:tblPr bandRow="1">
                    <a:tableStyleId>{72833802-FEF1-4C79-8D5D-14CF1EAF98D9}</a:tableStyleId>
                  </a:tblPr>
                  <a:tblGrid>
                    <a:gridCol w="1471189">
                      <a:extLst>
                        <a:ext uri="{9D8B030D-6E8A-4147-A177-3AD203B41FA5}">
                          <a16:colId xmlns:a16="http://schemas.microsoft.com/office/drawing/2014/main" val="1236114793"/>
                        </a:ext>
                      </a:extLst>
                    </a:gridCol>
                    <a:gridCol w="1458483">
                      <a:extLst>
                        <a:ext uri="{9D8B030D-6E8A-4147-A177-3AD203B41FA5}">
                          <a16:colId xmlns:a16="http://schemas.microsoft.com/office/drawing/2014/main" val="2721222887"/>
                        </a:ext>
                      </a:extLst>
                    </a:gridCol>
                    <a:gridCol w="1458483">
                      <a:extLst>
                        <a:ext uri="{9D8B030D-6E8A-4147-A177-3AD203B41FA5}">
                          <a16:colId xmlns:a16="http://schemas.microsoft.com/office/drawing/2014/main" val="3543944144"/>
                        </a:ext>
                      </a:extLst>
                    </a:gridCol>
                    <a:gridCol w="1458483">
                      <a:extLst>
                        <a:ext uri="{9D8B030D-6E8A-4147-A177-3AD203B41FA5}">
                          <a16:colId xmlns:a16="http://schemas.microsoft.com/office/drawing/2014/main" val="98596642"/>
                        </a:ext>
                      </a:extLst>
                    </a:gridCol>
                    <a:gridCol w="1458483">
                      <a:extLst>
                        <a:ext uri="{9D8B030D-6E8A-4147-A177-3AD203B41FA5}">
                          <a16:colId xmlns:a16="http://schemas.microsoft.com/office/drawing/2014/main" val="3270529333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13" t="-935" r="-396694" b="-137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674" t="-935" r="-301674" b="-137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2092" t="-935" r="-101255" b="-137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0417" t="-935" r="-833" b="-137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231864"/>
                      </a:ext>
                    </a:extLst>
                  </a:tr>
                  <a:tr h="883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13" t="-74483" r="-396694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674" t="-74483" r="-301674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2092" t="-74483" r="-101255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0417" t="-74483" r="-833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49818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349" name="Tableau 14349">
                <a:extLst>
                  <a:ext uri="{FF2B5EF4-FFF2-40B4-BE49-F238E27FC236}">
                    <a16:creationId xmlns:a16="http://schemas.microsoft.com/office/drawing/2014/main" id="{FB6AE9B5-DB6B-498C-871A-818A9B04FE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766160"/>
                  </p:ext>
                </p:extLst>
              </p:nvPr>
            </p:nvGraphicFramePr>
            <p:xfrm>
              <a:off x="903491" y="26045792"/>
              <a:ext cx="7308000" cy="64800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7308000">
                      <a:extLst>
                        <a:ext uri="{9D8B030D-6E8A-4147-A177-3AD203B41FA5}">
                          <a16:colId xmlns:a16="http://schemas.microsoft.com/office/drawing/2014/main" val="4084265103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6629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Population 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442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349" name="Tableau 14349">
                <a:extLst>
                  <a:ext uri="{FF2B5EF4-FFF2-40B4-BE49-F238E27FC236}">
                    <a16:creationId xmlns:a16="http://schemas.microsoft.com/office/drawing/2014/main" id="{FB6AE9B5-DB6B-498C-871A-818A9B04FE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766160"/>
                  </p:ext>
                </p:extLst>
              </p:nvPr>
            </p:nvGraphicFramePr>
            <p:xfrm>
              <a:off x="903491" y="26045792"/>
              <a:ext cx="7308000" cy="64800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7308000">
                      <a:extLst>
                        <a:ext uri="{9D8B030D-6E8A-4147-A177-3AD203B41FA5}">
                          <a16:colId xmlns:a16="http://schemas.microsoft.com/office/drawing/2014/main" val="4084265103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9"/>
                          <a:stretch>
                            <a:fillRect l="-83" t="-12150" r="-83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44266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e 8">
            <a:extLst>
              <a:ext uri="{FF2B5EF4-FFF2-40B4-BE49-F238E27FC236}">
                <a16:creationId xmlns:a16="http://schemas.microsoft.com/office/drawing/2014/main" id="{941D3ADA-68AE-4776-9BDB-C387932F1093}"/>
              </a:ext>
            </a:extLst>
          </p:cNvPr>
          <p:cNvGrpSpPr/>
          <p:nvPr/>
        </p:nvGrpSpPr>
        <p:grpSpPr>
          <a:xfrm>
            <a:off x="1265826" y="22783537"/>
            <a:ext cx="6601363" cy="1872911"/>
            <a:chOff x="1045658" y="25362725"/>
            <a:chExt cx="6601363" cy="1872911"/>
          </a:xfrm>
        </p:grpSpPr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54923D67-E2D0-4424-BB5B-641370E362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23900" y="25906582"/>
              <a:ext cx="1309569" cy="13070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13FA0EAD-C22F-42BF-A23C-5E6D3C8365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16071" y="25929125"/>
              <a:ext cx="1076536" cy="12844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BDF3A13C-C4CB-4D15-AF25-A8AD223339E7}"/>
                    </a:ext>
                  </a:extLst>
                </p:cNvPr>
                <p:cNvSpPr txBox="1"/>
                <p:nvPr/>
              </p:nvSpPr>
              <p:spPr>
                <a:xfrm>
                  <a:off x="1045658" y="26103632"/>
                  <a:ext cx="720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BDF3A13C-C4CB-4D15-AF25-A8AD22333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658" y="26103632"/>
                  <a:ext cx="720080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B7FDF33-3D07-49DE-9662-84FDD59A584E}"/>
                    </a:ext>
                  </a:extLst>
                </p:cNvPr>
                <p:cNvSpPr txBox="1"/>
                <p:nvPr/>
              </p:nvSpPr>
              <p:spPr>
                <a:xfrm>
                  <a:off x="6481830" y="26420028"/>
                  <a:ext cx="720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B7FDF33-3D07-49DE-9662-84FDD59A5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830" y="26420028"/>
                  <a:ext cx="720080" cy="400110"/>
                </a:xfrm>
                <a:prstGeom prst="rect">
                  <a:avLst/>
                </a:prstGeom>
                <a:blipFill>
                  <a:blip r:embed="rId16"/>
                  <a:stretch>
                    <a:fillRect r="-21186" b="-30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6D6E3D6-30A8-4D57-AC00-0324B674731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76927" y="25929125"/>
              <a:ext cx="1405676" cy="12844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AD1D096-5BFF-4BA0-81E6-2E974542902B}"/>
                    </a:ext>
                  </a:extLst>
                </p:cNvPr>
                <p:cNvSpPr txBox="1"/>
                <p:nvPr/>
              </p:nvSpPr>
              <p:spPr>
                <a:xfrm>
                  <a:off x="2621177" y="25918573"/>
                  <a:ext cx="720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AD1D096-5BFF-4BA0-81E6-2E9745429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177" y="25918573"/>
                  <a:ext cx="720080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26C1D3F7-F13E-447B-A2E1-492CDE9E3B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10495" y="25912133"/>
              <a:ext cx="5379020" cy="132350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836E1A9C-BB44-4274-8058-9C58A92AEF0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52518" y="25912210"/>
              <a:ext cx="4097405" cy="13013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92189743-8D4E-4C07-A17A-0B0F85B3988C}"/>
                    </a:ext>
                  </a:extLst>
                </p:cNvPr>
                <p:cNvSpPr txBox="1"/>
                <p:nvPr/>
              </p:nvSpPr>
              <p:spPr>
                <a:xfrm>
                  <a:off x="6926941" y="25880033"/>
                  <a:ext cx="720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92189743-8D4E-4C07-A17A-0B0F85B39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941" y="25880033"/>
                  <a:ext cx="720080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B231A161-E4B2-4432-ACA6-045615642F96}"/>
                    </a:ext>
                  </a:extLst>
                </p:cNvPr>
                <p:cNvSpPr txBox="1"/>
                <p:nvPr/>
              </p:nvSpPr>
              <p:spPr>
                <a:xfrm>
                  <a:off x="3984461" y="25828982"/>
                  <a:ext cx="720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B231A161-E4B2-4432-ACA6-045615642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461" y="25828982"/>
                  <a:ext cx="720080" cy="400110"/>
                </a:xfrm>
                <a:prstGeom prst="rect">
                  <a:avLst/>
                </a:prstGeom>
                <a:blipFill>
                  <a:blip r:embed="rId19"/>
                  <a:stretch>
                    <a:fillRect r="-20339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1" name="ZoneTexte 14350">
              <a:extLst>
                <a:ext uri="{FF2B5EF4-FFF2-40B4-BE49-F238E27FC236}">
                  <a16:creationId xmlns:a16="http://schemas.microsoft.com/office/drawing/2014/main" id="{CDC8921C-E7AE-4292-8028-94059924A42E}"/>
                </a:ext>
              </a:extLst>
            </p:cNvPr>
            <p:cNvSpPr txBox="1"/>
            <p:nvPr/>
          </p:nvSpPr>
          <p:spPr>
            <a:xfrm>
              <a:off x="3319524" y="25362725"/>
              <a:ext cx="363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E8D24829-38CC-4EB1-99A0-FB6260692B79}"/>
                </a:ext>
              </a:extLst>
            </p:cNvPr>
            <p:cNvSpPr txBox="1"/>
            <p:nvPr/>
          </p:nvSpPr>
          <p:spPr>
            <a:xfrm>
              <a:off x="4777066" y="25362725"/>
              <a:ext cx="363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FA485E7-32A8-472E-BBC4-165209B416B4}"/>
                </a:ext>
              </a:extLst>
            </p:cNvPr>
            <p:cNvSpPr txBox="1"/>
            <p:nvPr/>
          </p:nvSpPr>
          <p:spPr>
            <a:xfrm>
              <a:off x="6197383" y="25362725"/>
              <a:ext cx="363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sp>
        <p:nvSpPr>
          <p:cNvPr id="50" name="Google Shape;115;p1">
            <a:extLst>
              <a:ext uri="{FF2B5EF4-FFF2-40B4-BE49-F238E27FC236}">
                <a16:creationId xmlns:a16="http://schemas.microsoft.com/office/drawing/2014/main" id="{D504AD80-7A2B-4EAB-BC1A-88AD11D2A43E}"/>
              </a:ext>
            </a:extLst>
          </p:cNvPr>
          <p:cNvSpPr txBox="1"/>
          <p:nvPr/>
        </p:nvSpPr>
        <p:spPr>
          <a:xfrm>
            <a:off x="660275" y="7916800"/>
            <a:ext cx="13615616" cy="327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800" b="1" dirty="0"/>
              <a:t>Objectifs</a:t>
            </a:r>
            <a:r>
              <a:rPr lang="fr-FR" sz="2800" dirty="0"/>
              <a:t> : Faire une modélisation simple des évolutions démographiques et des mix énergétiques dans différentes régions du monde afin de comprendre à quel point les enjeux mondiaux de transition énergétique peuvent être d’intensité et de nature variable dans différents pays du monde.</a:t>
            </a:r>
            <a:endParaRPr sz="28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2800" i="1" dirty="0"/>
              <a:t>Equation de Kaya</a:t>
            </a:r>
            <a:r>
              <a:rPr lang="fr-FR" sz="2800" dirty="0"/>
              <a:t> : CO2 = pop * kWh/pers * CO2/kWh  → jouer sur le mix énergétique pour changer CO2/kWh, en laissant kWh/pers constant et en faisant des projections de population à partir des données existantes.</a:t>
            </a:r>
            <a:endParaRPr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9693D8-27EE-4DF7-8A25-B006D7762636}"/>
              </a:ext>
            </a:extLst>
          </p:cNvPr>
          <p:cNvSpPr/>
          <p:nvPr/>
        </p:nvSpPr>
        <p:spPr bwMode="auto">
          <a:xfrm>
            <a:off x="4227291" y="10781988"/>
            <a:ext cx="6415472" cy="61940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14344" name="Groupe 14343">
            <a:extLst>
              <a:ext uri="{FF2B5EF4-FFF2-40B4-BE49-F238E27FC236}">
                <a16:creationId xmlns:a16="http://schemas.microsoft.com/office/drawing/2014/main" id="{285D3A9E-174F-4194-978E-76F994F5A13C}"/>
              </a:ext>
            </a:extLst>
          </p:cNvPr>
          <p:cNvGrpSpPr/>
          <p:nvPr/>
        </p:nvGrpSpPr>
        <p:grpSpPr>
          <a:xfrm>
            <a:off x="14464720" y="7666299"/>
            <a:ext cx="6901523" cy="5493993"/>
            <a:chOff x="14464720" y="7666299"/>
            <a:chExt cx="6901523" cy="5493993"/>
          </a:xfrm>
        </p:grpSpPr>
        <p:grpSp>
          <p:nvGrpSpPr>
            <p:cNvPr id="14343" name="Groupe 14342">
              <a:extLst>
                <a:ext uri="{FF2B5EF4-FFF2-40B4-BE49-F238E27FC236}">
                  <a16:creationId xmlns:a16="http://schemas.microsoft.com/office/drawing/2014/main" id="{DCF9112A-2C77-4735-9E90-2562188022A6}"/>
                </a:ext>
              </a:extLst>
            </p:cNvPr>
            <p:cNvGrpSpPr/>
            <p:nvPr/>
          </p:nvGrpSpPr>
          <p:grpSpPr>
            <a:xfrm>
              <a:off x="14464720" y="7666299"/>
              <a:ext cx="6901523" cy="4345119"/>
              <a:chOff x="14464720" y="7666299"/>
              <a:chExt cx="6901523" cy="4345119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AE821DC5-E6F1-4E9C-9F73-C68102B3E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64720" y="7666299"/>
                <a:ext cx="6901523" cy="4320000"/>
              </a:xfrm>
              <a:prstGeom prst="rect">
                <a:avLst/>
              </a:prstGeom>
            </p:spPr>
          </p:pic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7BE4EBAD-581A-497B-986F-CAC1969BE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64720" y="10650932"/>
                <a:ext cx="1089717" cy="1360486"/>
              </a:xfrm>
              <a:prstGeom prst="rect">
                <a:avLst/>
              </a:prstGeom>
            </p:spPr>
          </p:pic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5322DB9-E2F5-4F79-8C30-1822CB08D641}"/>
                </a:ext>
              </a:extLst>
            </p:cNvPr>
            <p:cNvSpPr txBox="1"/>
            <p:nvPr/>
          </p:nvSpPr>
          <p:spPr>
            <a:xfrm>
              <a:off x="14464720" y="12144629"/>
              <a:ext cx="69015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Emissions de CO2 dans le monde en 2014 en millions de tonnes de CO2</a:t>
              </a:r>
            </a:p>
            <a:p>
              <a:r>
                <a:rPr lang="fr-FR" sz="2000" u="sng" dirty="0"/>
                <a:t>Source :</a:t>
              </a:r>
              <a:r>
                <a:rPr lang="fr-FR" sz="2000" dirty="0"/>
                <a:t> Banque Mondiale</a:t>
              </a:r>
            </a:p>
          </p:txBody>
        </p:sp>
      </p:grpSp>
      <p:grpSp>
        <p:nvGrpSpPr>
          <p:cNvPr id="14342" name="Groupe 14341">
            <a:extLst>
              <a:ext uri="{FF2B5EF4-FFF2-40B4-BE49-F238E27FC236}">
                <a16:creationId xmlns:a16="http://schemas.microsoft.com/office/drawing/2014/main" id="{B9B95796-05EC-43F7-8C82-8EFB5C0D4FDC}"/>
              </a:ext>
            </a:extLst>
          </p:cNvPr>
          <p:cNvGrpSpPr/>
          <p:nvPr/>
        </p:nvGrpSpPr>
        <p:grpSpPr>
          <a:xfrm>
            <a:off x="21496255" y="7679366"/>
            <a:ext cx="8365586" cy="5478226"/>
            <a:chOff x="21496255" y="7679366"/>
            <a:chExt cx="8365586" cy="5478226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82549F45-57C1-4BE6-83BE-4434372E05EE}"/>
                </a:ext>
              </a:extLst>
            </p:cNvPr>
            <p:cNvSpPr txBox="1"/>
            <p:nvPr/>
          </p:nvSpPr>
          <p:spPr>
            <a:xfrm>
              <a:off x="21496255" y="12141929"/>
              <a:ext cx="78217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Croissance annuelle de la population (en % de la population totale) en 2018</a:t>
              </a:r>
            </a:p>
            <a:p>
              <a:r>
                <a:rPr lang="fr-FR" sz="2000" u="sng" dirty="0"/>
                <a:t>Source :</a:t>
              </a:r>
              <a:r>
                <a:rPr lang="fr-FR" sz="2000" dirty="0"/>
                <a:t> Perspective monde</a:t>
              </a: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6E8AAB0-B7B3-4172-BF4D-EA2F56118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4" t="10792" r="48" b="9371"/>
            <a:stretch/>
          </p:blipFill>
          <p:spPr>
            <a:xfrm>
              <a:off x="21555074" y="7679366"/>
              <a:ext cx="8306767" cy="43200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1258D303-7CE0-48C6-B9CC-3FE2599F0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55" r="91697" b="4481"/>
            <a:stretch/>
          </p:blipFill>
          <p:spPr>
            <a:xfrm>
              <a:off x="21499116" y="10592862"/>
              <a:ext cx="1152262" cy="1387334"/>
            </a:xfrm>
            <a:prstGeom prst="rect">
              <a:avLst/>
            </a:prstGeom>
          </p:spPr>
        </p:pic>
      </p:grpSp>
      <p:grpSp>
        <p:nvGrpSpPr>
          <p:cNvPr id="14353" name="Groupe 14352">
            <a:extLst>
              <a:ext uri="{FF2B5EF4-FFF2-40B4-BE49-F238E27FC236}">
                <a16:creationId xmlns:a16="http://schemas.microsoft.com/office/drawing/2014/main" id="{BD527FB2-32D3-4D3B-8BBE-DE64EA8E6E23}"/>
              </a:ext>
            </a:extLst>
          </p:cNvPr>
          <p:cNvGrpSpPr/>
          <p:nvPr/>
        </p:nvGrpSpPr>
        <p:grpSpPr>
          <a:xfrm>
            <a:off x="9037616" y="14180078"/>
            <a:ext cx="20721542" cy="5009668"/>
            <a:chOff x="8803283" y="14180078"/>
            <a:chExt cx="20721542" cy="50096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6F01940A-810A-44E2-9A3E-31B2FEB87EF6}"/>
                    </a:ext>
                  </a:extLst>
                </p:cNvPr>
                <p:cNvSpPr txBox="1"/>
                <p:nvPr/>
              </p:nvSpPr>
              <p:spPr>
                <a:xfrm>
                  <a:off x="9016426" y="14424834"/>
                  <a:ext cx="11582412" cy="4726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2800" u="sng" dirty="0"/>
                    <a:t>Détermination des coefficients de la matrice </a:t>
                  </a:r>
                  <a14:m>
                    <m:oMath xmlns:m="http://schemas.openxmlformats.org/officeDocument/2006/math">
                      <m:r>
                        <a:rPr lang="fr-FR" sz="2800" i="1" u="sng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fr-FR" sz="2800" u="sng" dirty="0"/>
                    <a:t> :</a:t>
                  </a:r>
                </a:p>
                <a:p>
                  <a:pPr algn="just"/>
                  <a:endParaRPr lang="fr-FR" sz="2000" u="sng" dirty="0"/>
                </a:p>
                <a:p>
                  <a:pPr algn="just"/>
                  <a:r>
                    <a:rPr lang="fr-FR" sz="2000" dirty="0"/>
                    <a:t>La </a:t>
                  </a:r>
                  <a:r>
                    <a:rPr lang="fr-FR" sz="2000" b="1" dirty="0"/>
                    <a:t>base de données des Nations Unies </a:t>
                  </a:r>
                  <a:r>
                    <a:rPr lang="fr-FR" sz="2000" dirty="0"/>
                    <a:t>permet d’avoir pour un pays donné, les vecteurs y avec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a14:m>
                  <a:r>
                    <a:rPr lang="fr-FR" sz="2000" dirty="0"/>
                    <a:t> et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fr-FR" sz="2000" dirty="0"/>
                    <a:t> aux alentours de 10 ans. </a:t>
                  </a:r>
                </a:p>
                <a:p>
                  <a:pPr algn="just"/>
                  <a:r>
                    <a:rPr lang="fr-FR" sz="2000" dirty="0"/>
                    <a:t>On peut avoir une bonne estimation des coefficients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sz="2000" dirty="0"/>
                    <a:t> pour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fr-FR" sz="2000" dirty="0"/>
                    <a:t> allant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2000" dirty="0"/>
                    <a:t> à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2000" dirty="0"/>
                    <a:t>en utilisant le fait que pour tout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r>
                    <a:rPr lang="fr-FR" sz="2000" dirty="0"/>
                    <a:t> et en moyennant ces quantités. (mettre chiffre ?)</a:t>
                  </a:r>
                </a:p>
                <a:p>
                  <a:pPr algn="just"/>
                  <a:r>
                    <a:rPr lang="fr-FR" sz="2000" dirty="0"/>
                    <a:t>Pour ce qui est des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sz="2000" dirty="0"/>
                    <a:t>, on peut introduire la fonction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fr-FR" sz="2000" dirty="0"/>
                    <a:t> telle que pour tout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fr-FR" sz="2000" dirty="0"/>
                    <a:t> est le nombre moyen d’enfants qu’une personne âgée de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fr-FR" sz="2000" dirty="0"/>
                    <a:t> années a eue. On note ensuite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fr-FR" sz="2000" dirty="0"/>
                    <a:t> la dérivée de la fonction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fr-FR" sz="2000" dirty="0"/>
                    <a:t> et on suppose que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fr-FR" sz="2000" dirty="0"/>
                    <a:t> est une </a:t>
                  </a:r>
                  <a:r>
                    <a:rPr lang="fr-FR" sz="2000" b="1" dirty="0"/>
                    <a:t>fonction gaussienne</a:t>
                  </a:r>
                  <a:r>
                    <a:rPr lang="fr-FR" sz="2000" dirty="0"/>
                    <a:t> :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sup>
                      </m:sSup>
                    </m:oMath>
                  </a14:m>
                  <a:r>
                    <a:rPr lang="fr-FR" sz="2000" dirty="0"/>
                    <a:t>. On 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fr-FR" sz="2000" dirty="0"/>
                    <a:t>.</a:t>
                  </a:r>
                </a:p>
                <a:p>
                  <a:pPr algn="just"/>
                  <a:r>
                    <a:rPr lang="fr-FR" sz="2000" dirty="0"/>
                    <a:t>L’hypothèse f est gaussienne est justifiée par le graphique ci-dessus.</a:t>
                  </a:r>
                </a:p>
                <a:p>
                  <a:pPr algn="just"/>
                  <a:endParaRPr lang="fr-FR" sz="2000" dirty="0"/>
                </a:p>
                <a:p>
                  <a:pPr algn="just"/>
                  <a:r>
                    <a:rPr lang="fr-FR" sz="2000" dirty="0"/>
                    <a:t>En utilisant le module python </a:t>
                  </a:r>
                  <a:r>
                    <a:rPr lang="fr-FR" sz="2000" dirty="0" err="1"/>
                    <a:t>scipy.optimize</a:t>
                  </a:r>
                  <a:r>
                    <a:rPr lang="fr-FR" sz="2000" dirty="0"/>
                    <a:t>, on peut trouver les paramètres </a:t>
                  </a:r>
                  <a14:m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fr-FR" sz="2000" dirty="0"/>
                    <a:t> qui approximent au mieux les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sz="2000" dirty="0"/>
                    <a:t>. </a:t>
                  </a:r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6F01940A-810A-44E2-9A3E-31B2FEB87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26" y="14424834"/>
                  <a:ext cx="11582412" cy="4726487"/>
                </a:xfrm>
                <a:prstGeom prst="rect">
                  <a:avLst/>
                </a:prstGeom>
                <a:blipFill>
                  <a:blip r:embed="rId23"/>
                  <a:stretch>
                    <a:fillRect l="-1105" t="-1289" r="-526" b="-12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46" name="Groupe 14345">
              <a:extLst>
                <a:ext uri="{FF2B5EF4-FFF2-40B4-BE49-F238E27FC236}">
                  <a16:creationId xmlns:a16="http://schemas.microsoft.com/office/drawing/2014/main" id="{CEA1C114-BF3D-452C-8916-871BB43AA79B}"/>
                </a:ext>
              </a:extLst>
            </p:cNvPr>
            <p:cNvGrpSpPr/>
            <p:nvPr/>
          </p:nvGrpSpPr>
          <p:grpSpPr>
            <a:xfrm>
              <a:off x="20895432" y="14699845"/>
              <a:ext cx="8239795" cy="4176464"/>
              <a:chOff x="2904965" y="24624956"/>
              <a:chExt cx="8239795" cy="4176464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3A047423-5C86-4AF5-91D8-0EC253E1D9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91" t="18089" r="3710" b="16338"/>
              <a:stretch/>
            </p:blipFill>
            <p:spPr>
              <a:xfrm>
                <a:off x="2904965" y="24624956"/>
                <a:ext cx="5062960" cy="4176464"/>
              </a:xfrm>
              <a:prstGeom prst="rect">
                <a:avLst/>
              </a:prstGeom>
            </p:spPr>
          </p:pic>
          <p:sp>
            <p:nvSpPr>
              <p:cNvPr id="14345" name="ZoneTexte 14344">
                <a:extLst>
                  <a:ext uri="{FF2B5EF4-FFF2-40B4-BE49-F238E27FC236}">
                    <a16:creationId xmlns:a16="http://schemas.microsoft.com/office/drawing/2014/main" id="{2C1987BE-FFC5-4DDE-9D5C-8D4B92C7ACBD}"/>
                  </a:ext>
                </a:extLst>
              </p:cNvPr>
              <p:cNvSpPr txBox="1"/>
              <p:nvPr/>
            </p:nvSpPr>
            <p:spPr>
              <a:xfrm>
                <a:off x="7960346" y="25508864"/>
                <a:ext cx="31844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Ceci est une légende </a:t>
                </a:r>
              </a:p>
              <a:p>
                <a:r>
                  <a:rPr lang="fr-FR" sz="2000" u="sng" dirty="0"/>
                  <a:t>Source : </a:t>
                </a:r>
                <a:r>
                  <a:rPr lang="fr-FR" sz="2000" dirty="0"/>
                  <a:t>INSEE</a:t>
                </a:r>
              </a:p>
            </p:txBody>
          </p:sp>
        </p:grpSp>
        <p:sp>
          <p:nvSpPr>
            <p:cNvPr id="14348" name="Rectangle 14347">
              <a:extLst>
                <a:ext uri="{FF2B5EF4-FFF2-40B4-BE49-F238E27FC236}">
                  <a16:creationId xmlns:a16="http://schemas.microsoft.com/office/drawing/2014/main" id="{53BA4630-274B-4199-85A5-2FC5D0AA091B}"/>
                </a:ext>
              </a:extLst>
            </p:cNvPr>
            <p:cNvSpPr/>
            <p:nvPr/>
          </p:nvSpPr>
          <p:spPr bwMode="auto">
            <a:xfrm>
              <a:off x="8803283" y="14180078"/>
              <a:ext cx="20721542" cy="5009668"/>
            </a:xfrm>
            <a:prstGeom prst="rect">
              <a:avLst/>
            </a:prstGeom>
            <a:noFill/>
            <a:ln w="7620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grpSp>
        <p:nvGrpSpPr>
          <p:cNvPr id="14352" name="Groupe 14351">
            <a:extLst>
              <a:ext uri="{FF2B5EF4-FFF2-40B4-BE49-F238E27FC236}">
                <a16:creationId xmlns:a16="http://schemas.microsoft.com/office/drawing/2014/main" id="{B16DE7DE-D647-4E44-B19F-9129710C27D0}"/>
              </a:ext>
            </a:extLst>
          </p:cNvPr>
          <p:cNvGrpSpPr/>
          <p:nvPr/>
        </p:nvGrpSpPr>
        <p:grpSpPr>
          <a:xfrm>
            <a:off x="9048920" y="19541563"/>
            <a:ext cx="20721542" cy="7606245"/>
            <a:chOff x="8820045" y="19541563"/>
            <a:chExt cx="20721542" cy="7606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8FED5D75-5A15-4936-A2CF-B478F2ED0E09}"/>
                    </a:ext>
                  </a:extLst>
                </p:cNvPr>
                <p:cNvSpPr txBox="1"/>
                <p:nvPr/>
              </p:nvSpPr>
              <p:spPr>
                <a:xfrm>
                  <a:off x="9172189" y="20924825"/>
                  <a:ext cx="3408051" cy="4770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b="0" u="sng" dirty="0"/>
                    <a:t>Implémentation de l’algorithme et résultats :</a:t>
                  </a:r>
                </a:p>
                <a:p>
                  <a:pPr algn="just"/>
                  <a:endParaRPr lang="fr-FR" sz="2000" b="0" u="sng" dirty="0"/>
                </a:p>
                <a:p>
                  <a:pPr algn="just"/>
                  <a:r>
                    <a:rPr lang="fr-FR" sz="2000" dirty="0"/>
                    <a:t>Une fois que l’on a déterminé la matrice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fr-FR" sz="2000" dirty="0"/>
                    <a:t>, il suffit de connaitre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fr-FR" sz="2000" b="0" dirty="0"/>
                    <a:t> pour pouvoir calculer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fr-FR" sz="2000" b="0" dirty="0"/>
                    <a:t> pour tous les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fr-FR" sz="2000" b="0" dirty="0"/>
                    <a:t> supérieurs 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fr-FR" sz="2000" b="0" dirty="0"/>
                    <a:t>. En pratique, l’hypothèse que la matrice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fr-FR" sz="2000" b="0" dirty="0"/>
                    <a:t> n’évolue pas au cours du temps est trop forte et on se restreint à une dizaine d’années.</a:t>
                  </a:r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8FED5D75-5A15-4936-A2CF-B478F2ED0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189" y="20924825"/>
                  <a:ext cx="3408051" cy="4770537"/>
                </a:xfrm>
                <a:prstGeom prst="rect">
                  <a:avLst/>
                </a:prstGeom>
                <a:blipFill>
                  <a:blip r:embed="rId25"/>
                  <a:stretch>
                    <a:fillRect l="-3578" t="-1407" r="-1968" b="-153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BFAED3DE-5AAE-4B5B-91CF-DC5F91B8363D}"/>
                </a:ext>
              </a:extLst>
            </p:cNvPr>
            <p:cNvGrpSpPr/>
            <p:nvPr/>
          </p:nvGrpSpPr>
          <p:grpSpPr>
            <a:xfrm>
              <a:off x="12683993" y="19541563"/>
              <a:ext cx="7842369" cy="7234038"/>
              <a:chOff x="16390838" y="22136361"/>
              <a:chExt cx="7842369" cy="7234038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26A4EFBB-E07B-4F75-8FD1-ADF993FD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90838" y="22136361"/>
                <a:ext cx="7825882" cy="5677601"/>
              </a:xfrm>
              <a:prstGeom prst="rect">
                <a:avLst/>
              </a:prstGeom>
            </p:spPr>
          </p:pic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27156B3-2054-4722-9952-97814BC54304}"/>
                  </a:ext>
                </a:extLst>
              </p:cNvPr>
              <p:cNvSpPr txBox="1"/>
              <p:nvPr/>
            </p:nvSpPr>
            <p:spPr>
              <a:xfrm>
                <a:off x="16407325" y="27739183"/>
                <a:ext cx="782588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u="sng" dirty="0"/>
                  <a:t>Figure 1 :</a:t>
                </a:r>
                <a:r>
                  <a:rPr lang="fr-FR" sz="2000" b="1" dirty="0"/>
                  <a:t> Population estimée en supposant que l’on connaisse les naissances chaque année. </a:t>
                </a:r>
              </a:p>
              <a:p>
                <a:pPr algn="just"/>
                <a:r>
                  <a:rPr lang="fr-FR" sz="2000" dirty="0"/>
                  <a:t>En pontillés : données réelles, et en trait plein : données simulées. La ième courbe en partant du bas représente les personnes âgées de moins de 10i ans. </a:t>
                </a: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81C00DB-323F-4269-93D5-9907283A794A}"/>
                </a:ext>
              </a:extLst>
            </p:cNvPr>
            <p:cNvGrpSpPr/>
            <p:nvPr/>
          </p:nvGrpSpPr>
          <p:grpSpPr>
            <a:xfrm>
              <a:off x="20872491" y="19621876"/>
              <a:ext cx="8245165" cy="7131438"/>
              <a:chOff x="17140866" y="20849181"/>
              <a:chExt cx="8245165" cy="7131438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E65D521F-1829-4F1A-9502-E59877239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60118" y="20849181"/>
                <a:ext cx="7825913" cy="5677601"/>
              </a:xfrm>
              <a:prstGeom prst="rect">
                <a:avLst/>
              </a:prstGeom>
            </p:spPr>
          </p:pic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1FA66D0-FFC3-47B6-8741-5D84D8049113}"/>
                  </a:ext>
                </a:extLst>
              </p:cNvPr>
              <p:cNvSpPr txBox="1"/>
              <p:nvPr/>
            </p:nvSpPr>
            <p:spPr>
              <a:xfrm>
                <a:off x="17140866" y="26349403"/>
                <a:ext cx="823000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u="sng" dirty="0"/>
                  <a:t>Figure 2 :</a:t>
                </a:r>
                <a:r>
                  <a:rPr lang="fr-FR" sz="2000" b="1" dirty="0"/>
                  <a:t> Population estimée en estimant les naissances chaque année. </a:t>
                </a:r>
              </a:p>
              <a:p>
                <a:pPr algn="just"/>
                <a:r>
                  <a:rPr lang="fr-FR" sz="2000" dirty="0"/>
                  <a:t>En pontillés : données réelles, et en trait plein : données simulées. La ième courbe en partant du bas représente les personnes âgées de moins de 10i ans. </a:t>
                </a:r>
              </a:p>
            </p:txBody>
          </p:sp>
        </p:grpSp>
        <p:sp>
          <p:nvSpPr>
            <p:cNvPr id="14350" name="Rectangle 14349">
              <a:extLst>
                <a:ext uri="{FF2B5EF4-FFF2-40B4-BE49-F238E27FC236}">
                  <a16:creationId xmlns:a16="http://schemas.microsoft.com/office/drawing/2014/main" id="{9F25063A-ED70-4F7B-AD2D-EBE75C70FE89}"/>
                </a:ext>
              </a:extLst>
            </p:cNvPr>
            <p:cNvSpPr/>
            <p:nvPr/>
          </p:nvSpPr>
          <p:spPr bwMode="auto">
            <a:xfrm>
              <a:off x="8820045" y="19541563"/>
              <a:ext cx="20721542" cy="7606245"/>
            </a:xfrm>
            <a:prstGeom prst="rect">
              <a:avLst/>
            </a:prstGeom>
            <a:noFill/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2E92B92-8D6D-486D-B6A5-BC68906F89DB}"/>
              </a:ext>
            </a:extLst>
          </p:cNvPr>
          <p:cNvSpPr txBox="1"/>
          <p:nvPr/>
        </p:nvSpPr>
        <p:spPr>
          <a:xfrm>
            <a:off x="660275" y="27617034"/>
            <a:ext cx="13328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rgbClr val="00458A"/>
                </a:solidFill>
              </a:rPr>
              <a:t>SCENARIOS MIX ENERGETIQUE</a:t>
            </a:r>
          </a:p>
        </p:txBody>
      </p:sp>
      <p:graphicFrame>
        <p:nvGraphicFramePr>
          <p:cNvPr id="66" name="Graphique 65">
            <a:extLst>
              <a:ext uri="{FF2B5EF4-FFF2-40B4-BE49-F238E27FC236}">
                <a16:creationId xmlns:a16="http://schemas.microsoft.com/office/drawing/2014/main" id="{4EA94A89-B617-456E-B851-0CE9B7CEE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143688"/>
              </p:ext>
            </p:extLst>
          </p:nvPr>
        </p:nvGraphicFramePr>
        <p:xfrm>
          <a:off x="1072843" y="30218395"/>
          <a:ext cx="8935671" cy="467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78EFC77D-68AD-49E4-BD38-A2207BDBBDE5}"/>
              </a:ext>
            </a:extLst>
          </p:cNvPr>
          <p:cNvSpPr txBox="1"/>
          <p:nvPr/>
        </p:nvSpPr>
        <p:spPr>
          <a:xfrm>
            <a:off x="1625866" y="28915728"/>
            <a:ext cx="81352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Pays en développement </a:t>
            </a:r>
            <a:r>
              <a:rPr lang="fr-FR" sz="2800" dirty="0"/>
              <a:t>:</a:t>
            </a:r>
          </a:p>
          <a:p>
            <a:pPr algn="just"/>
            <a:r>
              <a:rPr lang="fr-FR" sz="2000" dirty="0"/>
              <a:t>On suppose que la consommation/personne reste constante, et que le mix énergétique évolue pour atteindre en 2050 le mix énergétique actuel des pays développés.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BFAEC21-1EC6-430F-8D8B-467ADBC2A41B}"/>
              </a:ext>
            </a:extLst>
          </p:cNvPr>
          <p:cNvSpPr txBox="1"/>
          <p:nvPr/>
        </p:nvSpPr>
        <p:spPr>
          <a:xfrm>
            <a:off x="1625866" y="35011448"/>
            <a:ext cx="81352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Pays développés </a:t>
            </a:r>
            <a:r>
              <a:rPr lang="fr-FR" sz="2800" dirty="0"/>
              <a:t>:</a:t>
            </a:r>
          </a:p>
          <a:p>
            <a:pPr algn="just"/>
            <a:r>
              <a:rPr lang="fr-FR" sz="2000" dirty="0"/>
              <a:t>On suppose que la consommation/personne reste constante, et que le mix énergétique évolue pour atteindre en 2050 le mix énergétique actuel de la Norvège.</a:t>
            </a:r>
          </a:p>
        </p:txBody>
      </p:sp>
      <p:graphicFrame>
        <p:nvGraphicFramePr>
          <p:cNvPr id="70" name="Graphique 69">
            <a:extLst>
              <a:ext uri="{FF2B5EF4-FFF2-40B4-BE49-F238E27FC236}">
                <a16:creationId xmlns:a16="http://schemas.microsoft.com/office/drawing/2014/main" id="{49EE7CE0-7EE4-44A0-AF6C-AFA00F9B98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083220"/>
              </p:ext>
            </p:extLst>
          </p:nvPr>
        </p:nvGraphicFramePr>
        <p:xfrm>
          <a:off x="1072843" y="36289303"/>
          <a:ext cx="8935671" cy="4562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B1E04434-C134-4254-BC9C-51B995C0962F}"/>
              </a:ext>
            </a:extLst>
          </p:cNvPr>
          <p:cNvSpPr/>
          <p:nvPr/>
        </p:nvSpPr>
        <p:spPr bwMode="auto">
          <a:xfrm>
            <a:off x="14275891" y="34363376"/>
            <a:ext cx="3960440" cy="12961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B70C5E-DA57-407F-B3E2-A26A929C6928}"/>
              </a:ext>
            </a:extLst>
          </p:cNvPr>
          <p:cNvSpPr/>
          <p:nvPr/>
        </p:nvSpPr>
        <p:spPr bwMode="auto">
          <a:xfrm>
            <a:off x="913948" y="28915728"/>
            <a:ext cx="12565948" cy="11905367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graphicFrame>
        <p:nvGraphicFramePr>
          <p:cNvPr id="71" name="Graphique 70">
            <a:extLst>
              <a:ext uri="{FF2B5EF4-FFF2-40B4-BE49-F238E27FC236}">
                <a16:creationId xmlns:a16="http://schemas.microsoft.com/office/drawing/2014/main" id="{D8CB9A50-30C1-40B0-94C5-ED2D71E1D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409167"/>
              </p:ext>
            </p:extLst>
          </p:nvPr>
        </p:nvGraphicFramePr>
        <p:xfrm>
          <a:off x="19097865" y="32354693"/>
          <a:ext cx="9876602" cy="760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2E894875-10E0-40B4-8CF5-19359A2F9ECE}"/>
              </a:ext>
            </a:extLst>
          </p:cNvPr>
          <p:cNvSpPr txBox="1"/>
          <p:nvPr/>
        </p:nvSpPr>
        <p:spPr>
          <a:xfrm>
            <a:off x="19398387" y="30237270"/>
            <a:ext cx="9532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Mondialement </a:t>
            </a:r>
            <a:r>
              <a:rPr lang="fr-FR" sz="2800" dirty="0"/>
              <a:t>:</a:t>
            </a:r>
          </a:p>
          <a:p>
            <a:pPr algn="just"/>
            <a:r>
              <a:rPr lang="fr-FR" sz="2000" dirty="0"/>
              <a:t>On extrapole les facteurs 2 et 1,14 trouvés précédemment pour l’évolution des émissions de CO2 région par région, en divisant par 2 les émissions des régions développées, et en multipliant par 1,14 les émissions des régions en développement.</a:t>
            </a:r>
          </a:p>
        </p:txBody>
      </p:sp>
      <p:cxnSp>
        <p:nvCxnSpPr>
          <p:cNvPr id="14336" name="Connecteur droit avec flèche 14335">
            <a:extLst>
              <a:ext uri="{FF2B5EF4-FFF2-40B4-BE49-F238E27FC236}">
                <a16:creationId xmlns:a16="http://schemas.microsoft.com/office/drawing/2014/main" id="{763AACBA-96B6-4DA5-972D-FFA6A6B94944}"/>
              </a:ext>
            </a:extLst>
          </p:cNvPr>
          <p:cNvCxnSpPr/>
          <p:nvPr/>
        </p:nvCxnSpPr>
        <p:spPr bwMode="auto">
          <a:xfrm>
            <a:off x="9048920" y="30765302"/>
            <a:ext cx="0" cy="316009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337" name="ZoneTexte 14336">
            <a:extLst>
              <a:ext uri="{FF2B5EF4-FFF2-40B4-BE49-F238E27FC236}">
                <a16:creationId xmlns:a16="http://schemas.microsoft.com/office/drawing/2014/main" id="{C98EFD08-D780-4EDB-8229-C67EBF65CD30}"/>
              </a:ext>
            </a:extLst>
          </p:cNvPr>
          <p:cNvSpPr txBox="1"/>
          <p:nvPr/>
        </p:nvSpPr>
        <p:spPr>
          <a:xfrm>
            <a:off x="7775829" y="31921521"/>
            <a:ext cx="141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x 1,14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FE83D31-C6ED-4DD2-8960-91E481EFD4C0}"/>
              </a:ext>
            </a:extLst>
          </p:cNvPr>
          <p:cNvCxnSpPr>
            <a:cxnSpLocks/>
          </p:cNvCxnSpPr>
          <p:nvPr/>
        </p:nvCxnSpPr>
        <p:spPr bwMode="auto">
          <a:xfrm>
            <a:off x="9037616" y="36885982"/>
            <a:ext cx="0" cy="172129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0EDBD0C7-3B23-483B-8609-E729DCF007EA}"/>
              </a:ext>
            </a:extLst>
          </p:cNvPr>
          <p:cNvSpPr txBox="1"/>
          <p:nvPr/>
        </p:nvSpPr>
        <p:spPr>
          <a:xfrm>
            <a:off x="8103329" y="37452918"/>
            <a:ext cx="1106662" cy="58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/ 2</a:t>
            </a:r>
          </a:p>
        </p:txBody>
      </p:sp>
      <p:sp>
        <p:nvSpPr>
          <p:cNvPr id="14341" name="Rectangle 14340">
            <a:extLst>
              <a:ext uri="{FF2B5EF4-FFF2-40B4-BE49-F238E27FC236}">
                <a16:creationId xmlns:a16="http://schemas.microsoft.com/office/drawing/2014/main" id="{21A64A03-EE6B-4C3E-9467-74BC600BB711}"/>
              </a:ext>
            </a:extLst>
          </p:cNvPr>
          <p:cNvSpPr/>
          <p:nvPr/>
        </p:nvSpPr>
        <p:spPr bwMode="auto">
          <a:xfrm>
            <a:off x="18712775" y="29746823"/>
            <a:ext cx="11057687" cy="10790805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4354" name="ZoneTexte 14353">
            <a:extLst>
              <a:ext uri="{FF2B5EF4-FFF2-40B4-BE49-F238E27FC236}">
                <a16:creationId xmlns:a16="http://schemas.microsoft.com/office/drawing/2014/main" id="{847E553E-6A3E-4385-A8D4-F416F8863EC5}"/>
              </a:ext>
            </a:extLst>
          </p:cNvPr>
          <p:cNvSpPr txBox="1"/>
          <p:nvPr/>
        </p:nvSpPr>
        <p:spPr>
          <a:xfrm>
            <a:off x="9812067" y="31893340"/>
            <a:ext cx="3394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Charbon : +0,4% / an</a:t>
            </a:r>
          </a:p>
          <a:p>
            <a:r>
              <a:rPr lang="fr-FR" sz="2000" dirty="0"/>
              <a:t>Gaz naturel : +0,8% / an</a:t>
            </a:r>
          </a:p>
          <a:p>
            <a:r>
              <a:rPr lang="fr-FR" sz="2000" dirty="0"/>
              <a:t>Hydrocarbure : -0,8% / an</a:t>
            </a:r>
          </a:p>
          <a:p>
            <a:r>
              <a:rPr lang="fr-FR" sz="2000" dirty="0"/>
              <a:t>Nucléaire, ENR : -0,4% / an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679ED5F-7327-44C1-B491-223A5B19433A}"/>
              </a:ext>
            </a:extLst>
          </p:cNvPr>
          <p:cNvSpPr txBox="1"/>
          <p:nvPr/>
        </p:nvSpPr>
        <p:spPr>
          <a:xfrm>
            <a:off x="9865895" y="37746630"/>
            <a:ext cx="3394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Charbon : -0,4% / an</a:t>
            </a:r>
          </a:p>
          <a:p>
            <a:r>
              <a:rPr lang="fr-FR" sz="2000" dirty="0"/>
              <a:t>Gaz naturel : -0,6% / an</a:t>
            </a:r>
          </a:p>
          <a:p>
            <a:r>
              <a:rPr lang="fr-FR" sz="2000" dirty="0"/>
              <a:t>Hydrocarbure : -0,5% / an</a:t>
            </a:r>
          </a:p>
          <a:p>
            <a:r>
              <a:rPr lang="fr-FR" sz="2000" dirty="0"/>
              <a:t>Nucléaire, ENR : +1,5% / an</a:t>
            </a:r>
          </a:p>
        </p:txBody>
      </p:sp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906</Words>
  <Application>Microsoft Office PowerPoint</Application>
  <PresentationFormat>Personnalisé</PresentationFormat>
  <Paragraphs>96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Bold</vt:lpstr>
      <vt:lpstr>Calibri</vt:lpstr>
      <vt:lpstr>Cambria Math</vt:lpstr>
      <vt:lpstr>ヒラギノ角ゴ Pro W3</vt:lpstr>
      <vt:lpstr>1_IMT_Poster_recherche</vt:lpstr>
      <vt:lpstr>POPULATION ET ENERGIE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lucille lacoste</cp:lastModifiedBy>
  <cp:revision>52</cp:revision>
  <cp:lastPrinted>2018-05-31T13:14:17Z</cp:lastPrinted>
  <dcterms:created xsi:type="dcterms:W3CDTF">2018-05-30T11:30:53Z</dcterms:created>
  <dcterms:modified xsi:type="dcterms:W3CDTF">2020-01-21T14:43:56Z</dcterms:modified>
</cp:coreProperties>
</file>