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9" r:id="rId2"/>
  </p:sldIdLst>
  <p:sldSz cx="30279975" cy="42808525"/>
  <p:notesSz cx="6797675" cy="9926638"/>
  <p:defaultTextStyle>
    <a:defPPr>
      <a:defRPr lang="fr-FR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A0CFFE"/>
    <a:srgbClr val="FFCC66"/>
    <a:srgbClr val="FF6600"/>
    <a:srgbClr val="00458A"/>
    <a:srgbClr val="CEDCED"/>
    <a:srgbClr val="CAC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Style à thème 2 - Accentuation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82"/>
    <p:restoredTop sz="94595"/>
  </p:normalViewPr>
  <p:slideViewPr>
    <p:cSldViewPr>
      <p:cViewPr>
        <p:scale>
          <a:sx n="54" d="100"/>
          <a:sy n="54" d="100"/>
        </p:scale>
        <p:origin x="-3944" y="-11352"/>
      </p:cViewPr>
      <p:guideLst>
        <p:guide orient="horz" pos="13483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1968E-8C69-45DB-A237-BCB9D76C0F09}" type="datetimeFigureOut">
              <a:rPr lang="fr-FR" smtClean="0"/>
              <a:t>16/12/2020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06D64-EC76-45C8-B9AB-9C0F2345D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470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70164" y="13297446"/>
            <a:ext cx="25739648" cy="9177974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42554" y="24259108"/>
            <a:ext cx="21194868" cy="10938069"/>
          </a:xfrm>
        </p:spPr>
        <p:txBody>
          <a:bodyPr/>
          <a:lstStyle>
            <a:lvl1pPr marL="0" indent="0" algn="ctr">
              <a:buNone/>
              <a:defRPr/>
            </a:lvl1pPr>
            <a:lvl2pPr marL="662986" indent="0" algn="ctr">
              <a:buNone/>
              <a:defRPr/>
            </a:lvl2pPr>
            <a:lvl3pPr marL="1325971" indent="0" algn="ctr">
              <a:buNone/>
              <a:defRPr/>
            </a:lvl3pPr>
            <a:lvl4pPr marL="1988957" indent="0" algn="ctr">
              <a:buNone/>
              <a:defRPr/>
            </a:lvl4pPr>
            <a:lvl5pPr marL="2651943" indent="0" algn="ctr">
              <a:buNone/>
              <a:defRPr/>
            </a:lvl5pPr>
            <a:lvl6pPr marL="3314929" indent="0" algn="ctr">
              <a:buNone/>
              <a:defRPr/>
            </a:lvl6pPr>
            <a:lvl7pPr marL="3977914" indent="0" algn="ctr">
              <a:buNone/>
              <a:defRPr/>
            </a:lvl7pPr>
            <a:lvl8pPr marL="4640900" indent="0" algn="ctr">
              <a:buNone/>
              <a:defRPr/>
            </a:lvl8pPr>
            <a:lvl9pPr marL="5303886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F9103-A02B-B545-A1DF-9C9C3B53BC12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5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620A4-3C42-684F-B26E-32B610C725F1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55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1575456" y="0"/>
            <a:ext cx="6434356" cy="38052022"/>
          </a:xfrm>
          <a:prstGeom prst="rect">
            <a:avLst/>
          </a:prstGeom>
        </p:spPr>
        <p:txBody>
          <a:bodyPr vert="eaVert"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270164" y="0"/>
            <a:ext cx="19091630" cy="3805202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9CEC6-41A0-E747-AD4F-2943F5F64700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89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27057-8F4C-C541-BEAE-EA843218F2F4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48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92575" y="27507970"/>
            <a:ext cx="25737422" cy="8503192"/>
          </a:xfrm>
          <a:prstGeom prst="rect">
            <a:avLst/>
          </a:prstGeom>
        </p:spPr>
        <p:txBody>
          <a:bodyPr lIns="132597" tIns="66299" rIns="132597" bIns="66299" anchor="t"/>
          <a:lstStyle>
            <a:lvl1pPr algn="l">
              <a:defRPr sz="58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92575" y="18143604"/>
            <a:ext cx="25737422" cy="9364366"/>
          </a:xfrm>
        </p:spPr>
        <p:txBody>
          <a:bodyPr anchor="b"/>
          <a:lstStyle>
            <a:lvl1pPr marL="0" indent="0">
              <a:buNone/>
              <a:defRPr sz="2900"/>
            </a:lvl1pPr>
            <a:lvl2pPr marL="662986" indent="0">
              <a:buNone/>
              <a:defRPr sz="2600"/>
            </a:lvl2pPr>
            <a:lvl3pPr marL="1325971" indent="0">
              <a:buNone/>
              <a:defRPr sz="2300"/>
            </a:lvl3pPr>
            <a:lvl4pPr marL="1988957" indent="0">
              <a:buNone/>
              <a:defRPr sz="2000"/>
            </a:lvl4pPr>
            <a:lvl5pPr marL="2651943" indent="0">
              <a:buNone/>
              <a:defRPr sz="2000"/>
            </a:lvl5pPr>
            <a:lvl6pPr marL="3314929" indent="0">
              <a:buNone/>
              <a:defRPr sz="2000"/>
            </a:lvl6pPr>
            <a:lvl7pPr marL="3977914" indent="0">
              <a:buNone/>
              <a:defRPr sz="2000"/>
            </a:lvl7pPr>
            <a:lvl8pPr marL="4640900" indent="0">
              <a:buNone/>
              <a:defRPr sz="2000"/>
            </a:lvl8pPr>
            <a:lvl9pPr marL="5303886" indent="0">
              <a:buNone/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5F821-1A40-874D-9149-870921B3392A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4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70164" y="12367852"/>
            <a:ext cx="12761880" cy="25684171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45706" y="12367852"/>
            <a:ext cx="12764106" cy="25684171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0887A-4AA7-CA48-8DFF-3F19DF9B3878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3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3443" y="1715267"/>
            <a:ext cx="27253090" cy="7134754"/>
          </a:xfrm>
          <a:prstGeom prst="rect">
            <a:avLst/>
          </a:prstGeom>
        </p:spPr>
        <p:txBody>
          <a:bodyPr lIns="132597" tIns="66299" rIns="132597" bIns="66299"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13443" y="9581429"/>
            <a:ext cx="13378386" cy="3994423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2986" indent="0">
              <a:buNone/>
              <a:defRPr sz="2900" b="1"/>
            </a:lvl2pPr>
            <a:lvl3pPr marL="1325971" indent="0">
              <a:buNone/>
              <a:defRPr sz="2600" b="1"/>
            </a:lvl3pPr>
            <a:lvl4pPr marL="1988957" indent="0">
              <a:buNone/>
              <a:defRPr sz="2300" b="1"/>
            </a:lvl4pPr>
            <a:lvl5pPr marL="2651943" indent="0">
              <a:buNone/>
              <a:defRPr sz="2300" b="1"/>
            </a:lvl5pPr>
            <a:lvl6pPr marL="3314929" indent="0">
              <a:buNone/>
              <a:defRPr sz="2300" b="1"/>
            </a:lvl6pPr>
            <a:lvl7pPr marL="3977914" indent="0">
              <a:buNone/>
              <a:defRPr sz="2300" b="1"/>
            </a:lvl7pPr>
            <a:lvl8pPr marL="4640900" indent="0">
              <a:buNone/>
              <a:defRPr sz="2300" b="1"/>
            </a:lvl8pPr>
            <a:lvl9pPr marL="5303886" indent="0">
              <a:buNone/>
              <a:defRPr sz="23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13443" y="13575852"/>
            <a:ext cx="13378386" cy="24664921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5381472" y="9581429"/>
            <a:ext cx="13385062" cy="3994423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2986" indent="0">
              <a:buNone/>
              <a:defRPr sz="2900" b="1"/>
            </a:lvl2pPr>
            <a:lvl3pPr marL="1325971" indent="0">
              <a:buNone/>
              <a:defRPr sz="2600" b="1"/>
            </a:lvl3pPr>
            <a:lvl4pPr marL="1988957" indent="0">
              <a:buNone/>
              <a:defRPr sz="2300" b="1"/>
            </a:lvl4pPr>
            <a:lvl5pPr marL="2651943" indent="0">
              <a:buNone/>
              <a:defRPr sz="2300" b="1"/>
            </a:lvl5pPr>
            <a:lvl6pPr marL="3314929" indent="0">
              <a:buNone/>
              <a:defRPr sz="2300" b="1"/>
            </a:lvl6pPr>
            <a:lvl7pPr marL="3977914" indent="0">
              <a:buNone/>
              <a:defRPr sz="2300" b="1"/>
            </a:lvl7pPr>
            <a:lvl8pPr marL="4640900" indent="0">
              <a:buNone/>
              <a:defRPr sz="2300" b="1"/>
            </a:lvl8pPr>
            <a:lvl9pPr marL="5303886" indent="0">
              <a:buNone/>
              <a:defRPr sz="23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5381472" y="13575852"/>
            <a:ext cx="13385062" cy="24664921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13808-FF3C-644C-ACF3-C6E5FBE8D70A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5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6AA2C-0AD8-784D-BE8D-579D4BFFF8C2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16148098" y="7875588"/>
            <a:ext cx="13068000" cy="29522737"/>
          </a:xfrm>
        </p:spPr>
        <p:txBody>
          <a:bodyPr/>
          <a:lstStyle>
            <a:lvl1pPr algn="l">
              <a:defRPr sz="10200"/>
            </a:lvl1pPr>
            <a:lvl2pPr algn="l">
              <a:defRPr sz="9600"/>
            </a:lvl2pPr>
            <a:lvl3pPr algn="l">
              <a:defRPr sz="8800"/>
            </a:lvl3pPr>
            <a:lvl4pPr algn="l">
              <a:defRPr sz="8000"/>
            </a:lvl4pPr>
            <a:lvl5pPr algn="l">
              <a:defRPr sz="80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4"/>
          </p:nvPr>
        </p:nvSpPr>
        <p:spPr>
          <a:xfrm>
            <a:off x="1322388" y="7875588"/>
            <a:ext cx="13068000" cy="29522737"/>
          </a:xfrm>
        </p:spPr>
        <p:txBody>
          <a:bodyPr/>
          <a:lstStyle>
            <a:lvl1pPr algn="l">
              <a:defRPr sz="10200"/>
            </a:lvl1pPr>
            <a:lvl2pPr algn="l">
              <a:defRPr sz="9600"/>
            </a:lvl2pPr>
            <a:lvl3pPr algn="l">
              <a:defRPr sz="8800"/>
            </a:lvl3pPr>
            <a:lvl4pPr algn="l">
              <a:defRPr sz="8000"/>
            </a:lvl4pPr>
            <a:lvl5pPr algn="l">
              <a:defRPr sz="80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944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8137D-E752-FC48-8FEA-6597468D75DC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70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3442" y="1703471"/>
            <a:ext cx="9962011" cy="7255083"/>
          </a:xfrm>
          <a:prstGeom prst="rect">
            <a:avLst/>
          </a:prstGeom>
        </p:spPr>
        <p:txBody>
          <a:bodyPr lIns="132597" tIns="66299" rIns="132597" bIns="66299" anchor="b"/>
          <a:lstStyle>
            <a:lvl1pPr algn="l">
              <a:defRPr sz="29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38236" y="1703470"/>
            <a:ext cx="16928297" cy="36537303"/>
          </a:xfrm>
        </p:spPr>
        <p:txBody>
          <a:bodyPr/>
          <a:lstStyle>
            <a:lvl1pPr>
              <a:defRPr sz="4600"/>
            </a:lvl1pPr>
            <a:lvl2pPr>
              <a:defRPr sz="41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513442" y="8958553"/>
            <a:ext cx="9962011" cy="29282219"/>
          </a:xfrm>
        </p:spPr>
        <p:txBody>
          <a:bodyPr/>
          <a:lstStyle>
            <a:lvl1pPr marL="0" indent="0">
              <a:buNone/>
              <a:defRPr sz="2000"/>
            </a:lvl1pPr>
            <a:lvl2pPr marL="662986" indent="0">
              <a:buNone/>
              <a:defRPr sz="1700"/>
            </a:lvl2pPr>
            <a:lvl3pPr marL="1325971" indent="0">
              <a:buNone/>
              <a:defRPr sz="1500"/>
            </a:lvl3pPr>
            <a:lvl4pPr marL="1988957" indent="0">
              <a:buNone/>
              <a:defRPr sz="1300"/>
            </a:lvl4pPr>
            <a:lvl5pPr marL="2651943" indent="0">
              <a:buNone/>
              <a:defRPr sz="1300"/>
            </a:lvl5pPr>
            <a:lvl6pPr marL="3314929" indent="0">
              <a:buNone/>
              <a:defRPr sz="1300"/>
            </a:lvl6pPr>
            <a:lvl7pPr marL="3977914" indent="0">
              <a:buNone/>
              <a:defRPr sz="1300"/>
            </a:lvl7pPr>
            <a:lvl8pPr marL="4640900" indent="0">
              <a:buNone/>
              <a:defRPr sz="1300"/>
            </a:lvl8pPr>
            <a:lvl9pPr marL="5303886" indent="0">
              <a:buNone/>
              <a:defRPr sz="13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C5191-D2ED-F84C-9257-0530A71945A8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7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5810" y="29966440"/>
            <a:ext cx="18167984" cy="3536704"/>
          </a:xfrm>
          <a:prstGeom prst="rect">
            <a:avLst/>
          </a:prstGeom>
        </p:spPr>
        <p:txBody>
          <a:bodyPr lIns="132597" tIns="66299" rIns="132597" bIns="66299" anchor="b"/>
          <a:lstStyle>
            <a:lvl1pPr algn="l">
              <a:defRPr sz="29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935810" y="3824550"/>
            <a:ext cx="18167984" cy="25686530"/>
          </a:xfrm>
        </p:spPr>
        <p:txBody>
          <a:bodyPr/>
          <a:lstStyle>
            <a:lvl1pPr marL="0" indent="0">
              <a:buNone/>
              <a:defRPr sz="4600"/>
            </a:lvl1pPr>
            <a:lvl2pPr marL="662986" indent="0">
              <a:buNone/>
              <a:defRPr sz="4100"/>
            </a:lvl2pPr>
            <a:lvl3pPr marL="1325971" indent="0">
              <a:buNone/>
              <a:defRPr sz="3500"/>
            </a:lvl3pPr>
            <a:lvl4pPr marL="1988957" indent="0">
              <a:buNone/>
              <a:defRPr sz="2900"/>
            </a:lvl4pPr>
            <a:lvl5pPr marL="2651943" indent="0">
              <a:buNone/>
              <a:defRPr sz="2900"/>
            </a:lvl5pPr>
            <a:lvl6pPr marL="3314929" indent="0">
              <a:buNone/>
              <a:defRPr sz="2900"/>
            </a:lvl6pPr>
            <a:lvl7pPr marL="3977914" indent="0">
              <a:buNone/>
              <a:defRPr sz="2900"/>
            </a:lvl7pPr>
            <a:lvl8pPr marL="4640900" indent="0">
              <a:buNone/>
              <a:defRPr sz="2900"/>
            </a:lvl8pPr>
            <a:lvl9pPr marL="5303886" indent="0">
              <a:buNone/>
              <a:defRPr sz="29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935810" y="33503145"/>
            <a:ext cx="18167984" cy="5025472"/>
          </a:xfrm>
        </p:spPr>
        <p:txBody>
          <a:bodyPr/>
          <a:lstStyle>
            <a:lvl1pPr marL="0" indent="0">
              <a:buNone/>
              <a:defRPr sz="2000"/>
            </a:lvl1pPr>
            <a:lvl2pPr marL="662986" indent="0">
              <a:buNone/>
              <a:defRPr sz="1700"/>
            </a:lvl2pPr>
            <a:lvl3pPr marL="1325971" indent="0">
              <a:buNone/>
              <a:defRPr sz="1500"/>
            </a:lvl3pPr>
            <a:lvl4pPr marL="1988957" indent="0">
              <a:buNone/>
              <a:defRPr sz="1300"/>
            </a:lvl4pPr>
            <a:lvl5pPr marL="2651943" indent="0">
              <a:buNone/>
              <a:defRPr sz="1300"/>
            </a:lvl5pPr>
            <a:lvl6pPr marL="3314929" indent="0">
              <a:buNone/>
              <a:defRPr sz="1300"/>
            </a:lvl6pPr>
            <a:lvl7pPr marL="3977914" indent="0">
              <a:buNone/>
              <a:defRPr sz="1300"/>
            </a:lvl7pPr>
            <a:lvl8pPr marL="4640900" indent="0">
              <a:buNone/>
              <a:defRPr sz="1300"/>
            </a:lvl8pPr>
            <a:lvl9pPr marL="5303886" indent="0">
              <a:buNone/>
              <a:defRPr sz="13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5D1FD-F75C-6249-98BA-B26D0352989A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11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64" y="12367852"/>
            <a:ext cx="25739648" cy="25684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64" y="39002853"/>
            <a:ext cx="6309720" cy="285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>
            <a:lvl1pPr>
              <a:defRPr sz="6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4824" y="39002853"/>
            <a:ext cx="9590328" cy="285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>
            <a:lvl1pPr algn="ctr">
              <a:defRPr sz="6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0092" y="39002853"/>
            <a:ext cx="6309720" cy="285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3971F9F-AC45-D34C-B6A5-6AD08EB9FF72}" type="slidenum">
              <a:rPr lang="fr-FR">
                <a:solidFill>
                  <a:srgbClr val="000000"/>
                </a:solidFill>
                <a:cs typeface="Arial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fr-F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 rot="16200000">
            <a:off x="17156530" y="29680361"/>
            <a:ext cx="1920532" cy="24326359"/>
          </a:xfrm>
          <a:prstGeom prst="rect">
            <a:avLst/>
          </a:prstGeom>
          <a:solidFill>
            <a:srgbClr val="C5C5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9" name="Grouper 18"/>
          <p:cNvGrpSpPr/>
          <p:nvPr/>
        </p:nvGrpSpPr>
        <p:grpSpPr>
          <a:xfrm>
            <a:off x="1" y="40883275"/>
            <a:ext cx="6806039" cy="1920532"/>
            <a:chOff x="0" y="27508200"/>
            <a:chExt cx="4246563" cy="1292225"/>
          </a:xfrm>
        </p:grpSpPr>
        <p:sp>
          <p:nvSpPr>
            <p:cNvPr id="26" name="Rectangle 25"/>
            <p:cNvSpPr/>
            <p:nvPr userDrawn="1"/>
          </p:nvSpPr>
          <p:spPr bwMode="auto">
            <a:xfrm rot="16200000">
              <a:off x="61119" y="27447081"/>
              <a:ext cx="1292225" cy="1414463"/>
            </a:xfrm>
            <a:prstGeom prst="rect">
              <a:avLst/>
            </a:prstGeom>
            <a:solidFill>
              <a:srgbClr val="1C15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 userDrawn="1"/>
          </p:nvSpPr>
          <p:spPr bwMode="auto">
            <a:xfrm rot="16200000">
              <a:off x="1476375" y="27446288"/>
              <a:ext cx="1292225" cy="14160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 userDrawn="1"/>
          </p:nvSpPr>
          <p:spPr bwMode="auto">
            <a:xfrm rot="16200000">
              <a:off x="2892425" y="27446288"/>
              <a:ext cx="1292225" cy="1416050"/>
            </a:xfrm>
            <a:prstGeom prst="rect">
              <a:avLst/>
            </a:prstGeom>
            <a:solidFill>
              <a:srgbClr val="6D50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93367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+mj-lt"/>
          <a:ea typeface="+mj-ea"/>
          <a:cs typeface="+mj-cs"/>
        </a:defRPr>
      </a:lvl1pPr>
      <a:lvl2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2pPr>
      <a:lvl3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3pPr>
      <a:lvl4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4pPr>
      <a:lvl5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5pPr>
      <a:lvl6pPr marL="662986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6pPr>
      <a:lvl7pPr marL="1325971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7pPr>
      <a:lvl8pPr marL="1988957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8pPr>
      <a:lvl9pPr marL="2651943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9pPr>
    </p:titleStyle>
    <p:bodyStyle>
      <a:lvl1pPr marL="1565383" indent="-1565383" algn="l" defTabSz="4175889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3198" indent="-1305254" algn="l" defTabSz="4175889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ea typeface="+mn-ea"/>
        </a:defRPr>
      </a:lvl2pPr>
      <a:lvl3pPr marL="5221013" indent="-1045123" algn="l" defTabSz="4175889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+mn-ea"/>
        </a:defRPr>
      </a:lvl3pPr>
      <a:lvl4pPr marL="7308958" indent="-1045123" algn="l" defTabSz="4175889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+mn-ea"/>
        </a:defRPr>
      </a:lvl4pPr>
      <a:lvl5pPr marL="9396902" indent="-1045123" algn="l" defTabSz="4175889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5pPr>
      <a:lvl6pPr marL="10059887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6pPr>
      <a:lvl7pPr marL="10722873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7pPr>
      <a:lvl8pPr marL="11385859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8pPr>
      <a:lvl9pPr marL="12048845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2986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5971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8957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51943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14929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77914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40900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303886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jp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12" Type="http://schemas.openxmlformats.org/officeDocument/2006/relationships/image" Target="../media/image9.jp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3.jpe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8.jpg"/><Relationship Id="rId5" Type="http://schemas.openxmlformats.org/officeDocument/2006/relationships/image" Target="../media/image4.png"/><Relationship Id="rId15" Type="http://schemas.openxmlformats.org/officeDocument/2006/relationships/image" Target="../media/image12.jpe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6.emf"/><Relationship Id="rId14" Type="http://schemas.openxmlformats.org/officeDocument/2006/relationships/image" Target="../media/image11.jp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ZoneTexte 129">
            <a:extLst>
              <a:ext uri="{FF2B5EF4-FFF2-40B4-BE49-F238E27FC236}">
                <a16:creationId xmlns:a16="http://schemas.microsoft.com/office/drawing/2014/main" id="{D8BA6349-52E4-4A24-91E5-61CB789FECD1}"/>
              </a:ext>
            </a:extLst>
          </p:cNvPr>
          <p:cNvSpPr txBox="1"/>
          <p:nvPr/>
        </p:nvSpPr>
        <p:spPr>
          <a:xfrm>
            <a:off x="78075" y="35977359"/>
            <a:ext cx="29972653" cy="4722880"/>
          </a:xfrm>
          <a:prstGeom prst="rect">
            <a:avLst/>
          </a:prstGeom>
          <a:solidFill>
            <a:srgbClr val="A0CFFE">
              <a:alpha val="74118"/>
            </a:srgb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D7F5DB24-9A34-41A7-BA4B-7F1036F0F60F}"/>
              </a:ext>
            </a:extLst>
          </p:cNvPr>
          <p:cNvSpPr txBox="1"/>
          <p:nvPr/>
        </p:nvSpPr>
        <p:spPr>
          <a:xfrm>
            <a:off x="162323" y="23325222"/>
            <a:ext cx="30033404" cy="11704410"/>
          </a:xfrm>
          <a:prstGeom prst="rect">
            <a:avLst/>
          </a:prstGeom>
          <a:solidFill>
            <a:srgbClr val="A0CFFE">
              <a:alpha val="74118"/>
            </a:srgb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940CF3D0-70C6-4136-96A5-92986D8A09F8}"/>
              </a:ext>
            </a:extLst>
          </p:cNvPr>
          <p:cNvSpPr txBox="1"/>
          <p:nvPr/>
        </p:nvSpPr>
        <p:spPr>
          <a:xfrm>
            <a:off x="426087" y="6839035"/>
            <a:ext cx="14461872" cy="6068283"/>
          </a:xfrm>
          <a:prstGeom prst="rect">
            <a:avLst/>
          </a:prstGeom>
          <a:solidFill>
            <a:srgbClr val="A0CFFE">
              <a:alpha val="74118"/>
            </a:srgb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2" name="Flèche : bas 91">
            <a:extLst>
              <a:ext uri="{FF2B5EF4-FFF2-40B4-BE49-F238E27FC236}">
                <a16:creationId xmlns:a16="http://schemas.microsoft.com/office/drawing/2014/main" id="{1B91D669-A156-49FD-8E4E-22A6B03C2195}"/>
              </a:ext>
            </a:extLst>
          </p:cNvPr>
          <p:cNvSpPr/>
          <p:nvPr/>
        </p:nvSpPr>
        <p:spPr bwMode="auto">
          <a:xfrm rot="4712180">
            <a:off x="11152590" y="7977365"/>
            <a:ext cx="45719" cy="3909897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93" name="Flèche : bas 92">
            <a:extLst>
              <a:ext uri="{FF2B5EF4-FFF2-40B4-BE49-F238E27FC236}">
                <a16:creationId xmlns:a16="http://schemas.microsoft.com/office/drawing/2014/main" id="{AAE19660-D3F9-459B-ABE2-3BFF92008609}"/>
              </a:ext>
            </a:extLst>
          </p:cNvPr>
          <p:cNvSpPr/>
          <p:nvPr/>
        </p:nvSpPr>
        <p:spPr bwMode="auto">
          <a:xfrm rot="4365992">
            <a:off x="10189184" y="8671854"/>
            <a:ext cx="218998" cy="2452261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95" name="Flèche : bas 94">
            <a:extLst>
              <a:ext uri="{FF2B5EF4-FFF2-40B4-BE49-F238E27FC236}">
                <a16:creationId xmlns:a16="http://schemas.microsoft.com/office/drawing/2014/main" id="{B287FB8A-441B-45C2-AD1D-7775BD1311AB}"/>
              </a:ext>
            </a:extLst>
          </p:cNvPr>
          <p:cNvSpPr/>
          <p:nvPr/>
        </p:nvSpPr>
        <p:spPr bwMode="auto">
          <a:xfrm rot="3845057">
            <a:off x="9391749" y="9127944"/>
            <a:ext cx="357562" cy="1461992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97" name="Flèche : bas 96">
            <a:extLst>
              <a:ext uri="{FF2B5EF4-FFF2-40B4-BE49-F238E27FC236}">
                <a16:creationId xmlns:a16="http://schemas.microsoft.com/office/drawing/2014/main" id="{01579C1C-EB87-4456-B13E-F1D385D7B35D}"/>
              </a:ext>
            </a:extLst>
          </p:cNvPr>
          <p:cNvSpPr/>
          <p:nvPr/>
        </p:nvSpPr>
        <p:spPr bwMode="auto">
          <a:xfrm rot="19009700">
            <a:off x="9479008" y="9447745"/>
            <a:ext cx="381523" cy="908406"/>
          </a:xfrm>
          <a:prstGeom prst="downArrow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99" name="Flèche : bas 98">
            <a:extLst>
              <a:ext uri="{FF2B5EF4-FFF2-40B4-BE49-F238E27FC236}">
                <a16:creationId xmlns:a16="http://schemas.microsoft.com/office/drawing/2014/main" id="{83B35765-17C2-4569-B079-CCEB687B3F1A}"/>
              </a:ext>
            </a:extLst>
          </p:cNvPr>
          <p:cNvSpPr/>
          <p:nvPr/>
        </p:nvSpPr>
        <p:spPr bwMode="auto">
          <a:xfrm rot="19009700">
            <a:off x="10941984" y="9431542"/>
            <a:ext cx="190039" cy="908406"/>
          </a:xfrm>
          <a:prstGeom prst="downArrow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01" name="Flèche : bas 100">
            <a:extLst>
              <a:ext uri="{FF2B5EF4-FFF2-40B4-BE49-F238E27FC236}">
                <a16:creationId xmlns:a16="http://schemas.microsoft.com/office/drawing/2014/main" id="{9CE3B752-BE0B-4D2C-9EB5-45443629FA2A}"/>
              </a:ext>
            </a:extLst>
          </p:cNvPr>
          <p:cNvSpPr/>
          <p:nvPr/>
        </p:nvSpPr>
        <p:spPr bwMode="auto">
          <a:xfrm rot="19009700">
            <a:off x="12394857" y="9445792"/>
            <a:ext cx="45719" cy="908406"/>
          </a:xfrm>
          <a:prstGeom prst="downArrow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02" name="Flèche : bas 101">
            <a:extLst>
              <a:ext uri="{FF2B5EF4-FFF2-40B4-BE49-F238E27FC236}">
                <a16:creationId xmlns:a16="http://schemas.microsoft.com/office/drawing/2014/main" id="{88275F76-615A-4F84-B88B-1BFA02DD2719}"/>
              </a:ext>
            </a:extLst>
          </p:cNvPr>
          <p:cNvSpPr/>
          <p:nvPr/>
        </p:nvSpPr>
        <p:spPr bwMode="auto">
          <a:xfrm>
            <a:off x="8740732" y="9525705"/>
            <a:ext cx="63624" cy="720080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01F1635D-E07D-4877-ACC0-DF3BE53FB376}"/>
              </a:ext>
            </a:extLst>
          </p:cNvPr>
          <p:cNvSpPr txBox="1"/>
          <p:nvPr/>
        </p:nvSpPr>
        <p:spPr>
          <a:xfrm>
            <a:off x="15489878" y="6839035"/>
            <a:ext cx="14483757" cy="6068283"/>
          </a:xfrm>
          <a:prstGeom prst="rect">
            <a:avLst/>
          </a:prstGeom>
          <a:solidFill>
            <a:srgbClr val="A0CFFE">
              <a:alpha val="74118"/>
            </a:srgb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9F4F7F7-8249-44E9-B2CA-80CF199BF938}"/>
              </a:ext>
            </a:extLst>
          </p:cNvPr>
          <p:cNvSpPr txBox="1"/>
          <p:nvPr/>
        </p:nvSpPr>
        <p:spPr>
          <a:xfrm>
            <a:off x="8755009" y="5750650"/>
            <a:ext cx="148298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>
                <a:solidFill>
                  <a:srgbClr val="00458A"/>
                </a:solidFill>
              </a:rPr>
              <a:t>MODELISATION DE LA POPULATION</a:t>
            </a:r>
          </a:p>
        </p:txBody>
      </p: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A94FAB82-81CB-41BC-A2A5-448768E10D60}"/>
              </a:ext>
            </a:extLst>
          </p:cNvPr>
          <p:cNvGrpSpPr/>
          <p:nvPr/>
        </p:nvGrpSpPr>
        <p:grpSpPr>
          <a:xfrm>
            <a:off x="15669503" y="6858513"/>
            <a:ext cx="14610471" cy="5411477"/>
            <a:chOff x="959083" y="17059161"/>
            <a:chExt cx="14610471" cy="5411477"/>
          </a:xfrm>
        </p:grpSpPr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039C47A3-BDE4-4F86-972B-071000AF4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083" y="19242071"/>
              <a:ext cx="5545886" cy="3228567"/>
            </a:xfrm>
            <a:prstGeom prst="rect">
              <a:avLst/>
            </a:prstGeom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95066C6D-8FCB-4DA9-A55D-36C7BEF097A2}"/>
                </a:ext>
              </a:extLst>
            </p:cNvPr>
            <p:cNvSpPr txBox="1"/>
            <p:nvPr/>
          </p:nvSpPr>
          <p:spPr>
            <a:xfrm>
              <a:off x="7774161" y="19100904"/>
              <a:ext cx="1510805" cy="584775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dirty="0"/>
                <a:t>Transition Fini</a:t>
              </a:r>
            </a:p>
            <a:p>
              <a:pPr algn="ctr"/>
              <a:r>
                <a:rPr lang="fr-FR" sz="1600" dirty="0"/>
                <a:t>Développé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A79D26DE-1341-4DFB-8C99-ECE05DE53FED}"/>
                </a:ext>
              </a:extLst>
            </p:cNvPr>
            <p:cNvSpPr txBox="1"/>
            <p:nvPr/>
          </p:nvSpPr>
          <p:spPr>
            <a:xfrm>
              <a:off x="6836952" y="20147590"/>
              <a:ext cx="1805944" cy="830997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dirty="0"/>
                <a:t>Fin de Transition</a:t>
              </a:r>
            </a:p>
            <a:p>
              <a:pPr algn="ctr"/>
              <a:r>
                <a:rPr lang="fr-FR" sz="1600" dirty="0"/>
                <a:t>Fin de développement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B816796F-3EF8-47C6-8265-AB9028A4C414}"/>
                </a:ext>
              </a:extLst>
            </p:cNvPr>
            <p:cNvSpPr txBox="1"/>
            <p:nvPr/>
          </p:nvSpPr>
          <p:spPr>
            <a:xfrm>
              <a:off x="7035078" y="21461578"/>
              <a:ext cx="2249888" cy="584773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dirty="0"/>
                <a:t>En cours de Transition</a:t>
              </a:r>
            </a:p>
            <a:p>
              <a:pPr algn="ctr"/>
              <a:r>
                <a:rPr lang="fr-FR" sz="1600" dirty="0"/>
                <a:t>En développement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DF7A560F-7CFC-4759-9033-6FDEEC32A82D}"/>
                </a:ext>
              </a:extLst>
            </p:cNvPr>
            <p:cNvSpPr txBox="1"/>
            <p:nvPr/>
          </p:nvSpPr>
          <p:spPr>
            <a:xfrm>
              <a:off x="9284966" y="20271580"/>
              <a:ext cx="1805944" cy="584775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1600" dirty="0"/>
                <a:t>Calcul moyen sur quelques pays 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AACEB21E-E151-4EA9-8583-444771ECCCBC}"/>
                </a:ext>
              </a:extLst>
            </p:cNvPr>
            <p:cNvSpPr txBox="1"/>
            <p:nvPr/>
          </p:nvSpPr>
          <p:spPr>
            <a:xfrm>
              <a:off x="12155468" y="18972062"/>
              <a:ext cx="2137927" cy="715089"/>
            </a:xfrm>
            <a:prstGeom prst="round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1800" dirty="0"/>
                <a:t>Tendance pour chaque catégorie</a:t>
              </a:r>
            </a:p>
          </p:txBody>
        </p:sp>
        <p:cxnSp>
          <p:nvCxnSpPr>
            <p:cNvPr id="44" name="Connecteur : en angle 43">
              <a:extLst>
                <a:ext uri="{FF2B5EF4-FFF2-40B4-BE49-F238E27FC236}">
                  <a16:creationId xmlns:a16="http://schemas.microsoft.com/office/drawing/2014/main" id="{2B1B3D1F-15F9-45F2-89C7-03DF6EE10446}"/>
                </a:ext>
              </a:extLst>
            </p:cNvPr>
            <p:cNvCxnSpPr>
              <a:cxnSpLocks/>
              <a:stCxn id="27" idx="3"/>
              <a:endCxn id="41" idx="0"/>
            </p:cNvCxnSpPr>
            <p:nvPr/>
          </p:nvCxnSpPr>
          <p:spPr bwMode="auto">
            <a:xfrm>
              <a:off x="9284966" y="19393292"/>
              <a:ext cx="902972" cy="878288"/>
            </a:xfrm>
            <a:prstGeom prst="bentConnector2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Connecteur : en angle 45">
              <a:extLst>
                <a:ext uri="{FF2B5EF4-FFF2-40B4-BE49-F238E27FC236}">
                  <a16:creationId xmlns:a16="http://schemas.microsoft.com/office/drawing/2014/main" id="{877DC1C4-6E65-44D7-A873-5D539400A96C}"/>
                </a:ext>
              </a:extLst>
            </p:cNvPr>
            <p:cNvCxnSpPr>
              <a:cxnSpLocks/>
              <a:stCxn id="28" idx="3"/>
              <a:endCxn id="41" idx="1"/>
            </p:cNvCxnSpPr>
            <p:nvPr/>
          </p:nvCxnSpPr>
          <p:spPr bwMode="auto">
            <a:xfrm>
              <a:off x="8642896" y="20563089"/>
              <a:ext cx="642070" cy="879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Connecteur : en angle 49">
              <a:extLst>
                <a:ext uri="{FF2B5EF4-FFF2-40B4-BE49-F238E27FC236}">
                  <a16:creationId xmlns:a16="http://schemas.microsoft.com/office/drawing/2014/main" id="{110AA1B4-3CD8-4F96-8D6C-94BF69F10F76}"/>
                </a:ext>
              </a:extLst>
            </p:cNvPr>
            <p:cNvCxnSpPr>
              <a:cxnSpLocks/>
              <a:stCxn id="29" idx="3"/>
              <a:endCxn id="41" idx="2"/>
            </p:cNvCxnSpPr>
            <p:nvPr/>
          </p:nvCxnSpPr>
          <p:spPr bwMode="auto">
            <a:xfrm flipV="1">
              <a:off x="9284966" y="20856355"/>
              <a:ext cx="902972" cy="897610"/>
            </a:xfrm>
            <a:prstGeom prst="bentConnector2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D95AAC3A-5294-4FD0-89E4-C85E499935CC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 bwMode="auto">
            <a:xfrm flipV="1">
              <a:off x="11090910" y="19329607"/>
              <a:ext cx="1064558" cy="1234361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95029549-2C48-46F1-AD47-0D678FF3F90D}"/>
                </a:ext>
              </a:extLst>
            </p:cNvPr>
            <p:cNvSpPr txBox="1"/>
            <p:nvPr/>
          </p:nvSpPr>
          <p:spPr>
            <a:xfrm>
              <a:off x="4685493" y="17059161"/>
              <a:ext cx="1088406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u="sng" dirty="0">
                  <a:solidFill>
                    <a:schemeClr val="accent2"/>
                  </a:solidFill>
                </a:rPr>
                <a:t>Le monde en 3 types de pays</a:t>
              </a:r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8D09DFA0-0AE4-4EC5-99A6-8C4C09056F37}"/>
                </a:ext>
              </a:extLst>
            </p:cNvPr>
            <p:cNvSpPr/>
            <p:nvPr/>
          </p:nvSpPr>
          <p:spPr bwMode="auto">
            <a:xfrm>
              <a:off x="1498013" y="17062699"/>
              <a:ext cx="3012181" cy="123634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 dirty="0">
                  <a:latin typeface="Times New Roman" panose="02020603050405020304" pitchFamily="18" charset="0"/>
                  <a:ea typeface="ヒラギノ角ゴ Pro W3" charset="-128"/>
                  <a:cs typeface="Times New Roman" panose="02020603050405020304" pitchFamily="18" charset="0"/>
                </a:rPr>
                <a:t>Différents régimes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 dirty="0">
                  <a:latin typeface="Times New Roman" panose="02020603050405020304" pitchFamily="18" charset="0"/>
                  <a:ea typeface="ヒラギノ角ゴ Pro W3" charset="-128"/>
                  <a:cs typeface="Times New Roman" panose="02020603050405020304" pitchFamily="18" charset="0"/>
                </a:rPr>
                <a:t>démographiques</a:t>
              </a:r>
              <a:endParaRPr kumimoji="0" 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endParaRPr>
            </a:p>
          </p:txBody>
        </p:sp>
        <p:sp>
          <p:nvSpPr>
            <p:cNvPr id="94" name="Flèche : bas 93">
              <a:extLst>
                <a:ext uri="{FF2B5EF4-FFF2-40B4-BE49-F238E27FC236}">
                  <a16:creationId xmlns:a16="http://schemas.microsoft.com/office/drawing/2014/main" id="{4B1A9CC7-C7EE-4A0A-A462-496D6D463FF0}"/>
                </a:ext>
              </a:extLst>
            </p:cNvPr>
            <p:cNvSpPr/>
            <p:nvPr/>
          </p:nvSpPr>
          <p:spPr bwMode="auto">
            <a:xfrm>
              <a:off x="2572055" y="18326192"/>
              <a:ext cx="864096" cy="878289"/>
            </a:xfrm>
            <a:prstGeom prst="downArrow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1002">
              <a:schemeClr val="dk1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endParaRPr>
            </a:p>
          </p:txBody>
        </p:sp>
        <p:cxnSp>
          <p:nvCxnSpPr>
            <p:cNvPr id="96" name="Connecteur droit avec flèche 95">
              <a:extLst>
                <a:ext uri="{FF2B5EF4-FFF2-40B4-BE49-F238E27FC236}">
                  <a16:creationId xmlns:a16="http://schemas.microsoft.com/office/drawing/2014/main" id="{451D6547-0911-4C1D-843E-585B3F8B8327}"/>
                </a:ext>
              </a:extLst>
            </p:cNvPr>
            <p:cNvCxnSpPr>
              <a:cxnSpLocks/>
              <a:endCxn id="27" idx="1"/>
            </p:cNvCxnSpPr>
            <p:nvPr/>
          </p:nvCxnSpPr>
          <p:spPr bwMode="auto">
            <a:xfrm flipV="1">
              <a:off x="6131483" y="19393292"/>
              <a:ext cx="1642678" cy="270554"/>
            </a:xfrm>
            <a:prstGeom prst="straightConnector1">
              <a:avLst/>
            </a:prstGeom>
            <a:ln w="38100">
              <a:headEnd type="oval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Connecteur droit avec flèche 97">
              <a:extLst>
                <a:ext uri="{FF2B5EF4-FFF2-40B4-BE49-F238E27FC236}">
                  <a16:creationId xmlns:a16="http://schemas.microsoft.com/office/drawing/2014/main" id="{9E0A09BD-DC06-4F70-874B-30C55FC5A8D1}"/>
                </a:ext>
              </a:extLst>
            </p:cNvPr>
            <p:cNvCxnSpPr>
              <a:cxnSpLocks/>
              <a:endCxn id="28" idx="1"/>
            </p:cNvCxnSpPr>
            <p:nvPr/>
          </p:nvCxnSpPr>
          <p:spPr bwMode="auto">
            <a:xfrm>
              <a:off x="4685493" y="20085606"/>
              <a:ext cx="2151459" cy="47748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6600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100" name="Connecteur droit avec flèche 99">
              <a:extLst>
                <a:ext uri="{FF2B5EF4-FFF2-40B4-BE49-F238E27FC236}">
                  <a16:creationId xmlns:a16="http://schemas.microsoft.com/office/drawing/2014/main" id="{B22C5D0C-4A43-4A69-B552-4F8D3C100523}"/>
                </a:ext>
              </a:extLst>
            </p:cNvPr>
            <p:cNvCxnSpPr>
              <a:cxnSpLocks/>
              <a:endCxn id="29" idx="1"/>
            </p:cNvCxnSpPr>
            <p:nvPr/>
          </p:nvCxnSpPr>
          <p:spPr bwMode="auto">
            <a:xfrm>
              <a:off x="3004104" y="20978587"/>
              <a:ext cx="4030974" cy="77537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CC66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sp>
          <p:nvSpPr>
            <p:cNvPr id="110" name="Flèche : bas 109">
              <a:extLst>
                <a:ext uri="{FF2B5EF4-FFF2-40B4-BE49-F238E27FC236}">
                  <a16:creationId xmlns:a16="http://schemas.microsoft.com/office/drawing/2014/main" id="{EF9F5481-34B4-4C15-95AE-BBE63045011F}"/>
                </a:ext>
              </a:extLst>
            </p:cNvPr>
            <p:cNvSpPr/>
            <p:nvPr/>
          </p:nvSpPr>
          <p:spPr bwMode="auto">
            <a:xfrm>
              <a:off x="12748064" y="19793478"/>
              <a:ext cx="928691" cy="1031800"/>
            </a:xfrm>
            <a:prstGeom prst="downArrow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11" name="Rectangle : avec coins arrondis en diagonale 110">
              <a:extLst>
                <a:ext uri="{FF2B5EF4-FFF2-40B4-BE49-F238E27FC236}">
                  <a16:creationId xmlns:a16="http://schemas.microsoft.com/office/drawing/2014/main" id="{E364354F-A4A2-4666-9E1C-E06443ADA770}"/>
                </a:ext>
              </a:extLst>
            </p:cNvPr>
            <p:cNvSpPr/>
            <p:nvPr/>
          </p:nvSpPr>
          <p:spPr bwMode="auto">
            <a:xfrm>
              <a:off x="12339562" y="20949248"/>
              <a:ext cx="1745696" cy="897610"/>
            </a:xfrm>
            <a:prstGeom prst="round2DiagRect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ヒラギノ角ゴ Pro W3" charset="-128"/>
                  <a:cs typeface="Times New Roman" panose="02020603050405020304" pitchFamily="18" charset="0"/>
                </a:rPr>
                <a:t>Tendance</a:t>
              </a:r>
              <a:r>
                <a:rPr kumimoji="0" lang="fr-F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ヒラギノ角ゴ Pro W3" charset="-128"/>
                  <a:cs typeface="Times New Roman" panose="02020603050405020304" pitchFamily="18" charset="0"/>
                </a:rPr>
                <a:t> </a:t>
              </a:r>
              <a:r>
                <a:rPr kumimoji="0" lang="fr-FR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ヒラギノ角ゴ Pro W3" charset="-128"/>
                  <a:cs typeface="Times New Roman" panose="02020603050405020304" pitchFamily="18" charset="0"/>
                </a:rPr>
                <a:t>mondiale</a:t>
              </a:r>
              <a:endParaRPr kumimoji="0" 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71684879-9163-4E93-BA60-F42631AF3FAC}"/>
              </a:ext>
            </a:extLst>
          </p:cNvPr>
          <p:cNvGrpSpPr/>
          <p:nvPr/>
        </p:nvGrpSpPr>
        <p:grpSpPr>
          <a:xfrm>
            <a:off x="-141821" y="12952049"/>
            <a:ext cx="30028732" cy="9043164"/>
            <a:chOff x="153554" y="23332750"/>
            <a:chExt cx="29761064" cy="8942813"/>
          </a:xfrm>
        </p:grpSpPr>
        <p:sp>
          <p:nvSpPr>
            <p:cNvPr id="114" name="ZoneTexte 113">
              <a:extLst>
                <a:ext uri="{FF2B5EF4-FFF2-40B4-BE49-F238E27FC236}">
                  <a16:creationId xmlns:a16="http://schemas.microsoft.com/office/drawing/2014/main" id="{BDBBE392-1BDA-4323-8BB7-CA5DF4BF8B16}"/>
                </a:ext>
              </a:extLst>
            </p:cNvPr>
            <p:cNvSpPr txBox="1"/>
            <p:nvPr/>
          </p:nvSpPr>
          <p:spPr>
            <a:xfrm>
              <a:off x="467649" y="23505171"/>
              <a:ext cx="29446969" cy="8770392"/>
            </a:xfrm>
            <a:prstGeom prst="rect">
              <a:avLst/>
            </a:prstGeom>
            <a:solidFill>
              <a:srgbClr val="A0CFFE">
                <a:alpha val="74118"/>
              </a:srgbClr>
            </a:solidFill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805A4980-B1B2-4D87-BDDD-04A3CACCD972}"/>
                </a:ext>
              </a:extLst>
            </p:cNvPr>
            <p:cNvSpPr txBox="1"/>
            <p:nvPr/>
          </p:nvSpPr>
          <p:spPr>
            <a:xfrm>
              <a:off x="7835150" y="24296743"/>
              <a:ext cx="6591519" cy="224676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2000" dirty="0"/>
                <a:t>Population par année pour un pays dans chaque catégorie :</a:t>
              </a:r>
            </a:p>
            <a:p>
              <a:r>
                <a:rPr lang="fr-FR" sz="2000" dirty="0"/>
                <a:t>En pontillés : données réelles, et en trait plein : données simulées. La </a:t>
              </a:r>
              <a:r>
                <a:rPr lang="fr-FR" sz="2000" dirty="0" err="1"/>
                <a:t>ième</a:t>
              </a:r>
              <a:r>
                <a:rPr lang="fr-FR" sz="2000" dirty="0"/>
                <a:t> courbe en partant du bas représente les personnes âgées de moins de 10i ans et la dernière le total.</a:t>
              </a:r>
            </a:p>
            <a:p>
              <a:endParaRPr lang="fr-FR" sz="2000" dirty="0"/>
            </a:p>
          </p:txBody>
        </p:sp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89022D1E-D542-4374-838B-AC61289CB7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633"/>
            <a:stretch/>
          </p:blipFill>
          <p:spPr>
            <a:xfrm>
              <a:off x="716398" y="24000605"/>
              <a:ext cx="6836208" cy="3648536"/>
            </a:xfrm>
            <a:prstGeom prst="round2DiagRect">
              <a:avLst/>
            </a:prstGeom>
          </p:spPr>
        </p:pic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4C44F843-D174-473F-9289-FA18A68976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696"/>
            <a:stretch/>
          </p:blipFill>
          <p:spPr>
            <a:xfrm>
              <a:off x="10231583" y="27114654"/>
              <a:ext cx="6840956" cy="3891515"/>
            </a:xfrm>
            <a:prstGeom prst="round2DiagRect">
              <a:avLst/>
            </a:prstGeom>
          </p:spPr>
        </p:pic>
        <p:pic>
          <p:nvPicPr>
            <p:cNvPr id="65" name="Image 64">
              <a:extLst>
                <a:ext uri="{FF2B5EF4-FFF2-40B4-BE49-F238E27FC236}">
                  <a16:creationId xmlns:a16="http://schemas.microsoft.com/office/drawing/2014/main" id="{B671C1CD-B162-4627-AEC0-2A4608C71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63932" y="28059515"/>
              <a:ext cx="6797287" cy="3726794"/>
            </a:xfrm>
            <a:prstGeom prst="round2DiagRect">
              <a:avLst/>
            </a:prstGeom>
          </p:spPr>
        </p:pic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B63B0C2C-0E54-4620-ABD3-0DAD4B7C5075}"/>
                </a:ext>
              </a:extLst>
            </p:cNvPr>
            <p:cNvSpPr txBox="1"/>
            <p:nvPr/>
          </p:nvSpPr>
          <p:spPr>
            <a:xfrm>
              <a:off x="12024888" y="31210569"/>
              <a:ext cx="30244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 de développement Kazakhstan</a:t>
              </a:r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A8F5B833-53A3-4FF3-B72C-F7863F98ABBE}"/>
                </a:ext>
              </a:extLst>
            </p:cNvPr>
            <p:cNvSpPr txBox="1"/>
            <p:nvPr/>
          </p:nvSpPr>
          <p:spPr>
            <a:xfrm>
              <a:off x="153554" y="30315628"/>
              <a:ext cx="30244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 développement Mongolie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7E50C79B-EB18-4332-AA6A-7202F3F5D089}"/>
                </a:ext>
              </a:extLst>
            </p:cNvPr>
            <p:cNvSpPr txBox="1"/>
            <p:nvPr/>
          </p:nvSpPr>
          <p:spPr>
            <a:xfrm>
              <a:off x="17240302" y="25838962"/>
              <a:ext cx="5215900" cy="224676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2000" dirty="0"/>
                <a:t>Population totale par catégorie en cumulé :</a:t>
              </a:r>
            </a:p>
            <a:p>
              <a:r>
                <a:rPr lang="fr-FR" sz="2000" dirty="0"/>
                <a:t>En BLEU la population pour la catégorie développé</a:t>
              </a:r>
            </a:p>
            <a:p>
              <a:r>
                <a:rPr lang="fr-FR" sz="2000" dirty="0"/>
                <a:t>En ORANGE la population pour la catégorie Fin de développement</a:t>
              </a:r>
            </a:p>
            <a:p>
              <a:r>
                <a:rPr lang="fr-FR" sz="2000" dirty="0"/>
                <a:t>En VERT la population pour la catégorie En développement</a:t>
              </a:r>
            </a:p>
          </p:txBody>
        </p:sp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19A95D93-9C28-446B-92DF-5638234CA2E7}"/>
                </a:ext>
              </a:extLst>
            </p:cNvPr>
            <p:cNvSpPr txBox="1"/>
            <p:nvPr/>
          </p:nvSpPr>
          <p:spPr>
            <a:xfrm>
              <a:off x="14105187" y="23332750"/>
              <a:ext cx="345659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u="sng" dirty="0">
                  <a:solidFill>
                    <a:schemeClr val="accent2"/>
                  </a:solidFill>
                </a:rPr>
                <a:t>Résultats</a:t>
              </a:r>
            </a:p>
          </p:txBody>
        </p:sp>
        <p:sp>
          <p:nvSpPr>
            <p:cNvPr id="117" name="ZoneTexte 116">
              <a:extLst>
                <a:ext uri="{FF2B5EF4-FFF2-40B4-BE49-F238E27FC236}">
                  <a16:creationId xmlns:a16="http://schemas.microsoft.com/office/drawing/2014/main" id="{8759E2D8-7666-4AE4-BA08-F12C7ECF70F2}"/>
                </a:ext>
              </a:extLst>
            </p:cNvPr>
            <p:cNvSpPr txBox="1"/>
            <p:nvPr/>
          </p:nvSpPr>
          <p:spPr>
            <a:xfrm>
              <a:off x="2761411" y="23477311"/>
              <a:ext cx="30244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Développé Danemark</a:t>
              </a:r>
            </a:p>
          </p:txBody>
        </p:sp>
        <p:sp>
          <p:nvSpPr>
            <p:cNvPr id="119" name="ZoneTexte 118">
              <a:extLst>
                <a:ext uri="{FF2B5EF4-FFF2-40B4-BE49-F238E27FC236}">
                  <a16:creationId xmlns:a16="http://schemas.microsoft.com/office/drawing/2014/main" id="{3DB10C14-CCCD-48C1-BC27-4FD6602EE869}"/>
                </a:ext>
              </a:extLst>
            </p:cNvPr>
            <p:cNvSpPr txBox="1"/>
            <p:nvPr/>
          </p:nvSpPr>
          <p:spPr>
            <a:xfrm>
              <a:off x="23439262" y="30315628"/>
              <a:ext cx="5447357" cy="51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u="sng" dirty="0">
                  <a:uFill>
                    <a:solidFill>
                      <a:srgbClr val="FF0000"/>
                    </a:solidFill>
                  </a:u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Evolution de la population mondiale</a:t>
              </a:r>
            </a:p>
          </p:txBody>
        </p:sp>
        <p:pic>
          <p:nvPicPr>
            <p:cNvPr id="121" name="Image 120">
              <a:extLst>
                <a:ext uri="{FF2B5EF4-FFF2-40B4-BE49-F238E27FC236}">
                  <a16:creationId xmlns:a16="http://schemas.microsoft.com/office/drawing/2014/main" id="{B103F12A-D889-4129-8DDB-C0684A3E0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514060" y="24380120"/>
              <a:ext cx="7135472" cy="5482958"/>
            </a:xfrm>
            <a:prstGeom prst="round2DiagRect">
              <a:avLst/>
            </a:prstGeom>
            <a:ln>
              <a:noFill/>
            </a:ln>
          </p:spPr>
        </p:pic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565CC96-560C-4FDE-B37B-1C77834BBF1A}"/>
              </a:ext>
            </a:extLst>
          </p:cNvPr>
          <p:cNvSpPr txBox="1"/>
          <p:nvPr/>
        </p:nvSpPr>
        <p:spPr>
          <a:xfrm>
            <a:off x="7363123" y="34941766"/>
            <a:ext cx="148298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>
                <a:solidFill>
                  <a:srgbClr val="00458A"/>
                </a:solidFill>
              </a:rPr>
              <a:t>Application du modèle au monde entier</a:t>
            </a:r>
          </a:p>
        </p:txBody>
      </p:sp>
      <p:sp>
        <p:nvSpPr>
          <p:cNvPr id="60" name="Flèche : droite 59">
            <a:extLst>
              <a:ext uri="{FF2B5EF4-FFF2-40B4-BE49-F238E27FC236}">
                <a16:creationId xmlns:a16="http://schemas.microsoft.com/office/drawing/2014/main" id="{C44E3036-DD0E-4B50-A874-C83A3D4DA99D}"/>
              </a:ext>
            </a:extLst>
          </p:cNvPr>
          <p:cNvSpPr/>
          <p:nvPr/>
        </p:nvSpPr>
        <p:spPr bwMode="auto">
          <a:xfrm>
            <a:off x="17702802" y="37711935"/>
            <a:ext cx="3960440" cy="1296144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rPr>
              <a:t>On extrapole</a:t>
            </a:r>
          </a:p>
        </p:txBody>
      </p:sp>
      <p:sp>
        <p:nvSpPr>
          <p:cNvPr id="71" name="Flèche : bas 70">
            <a:extLst>
              <a:ext uri="{FF2B5EF4-FFF2-40B4-BE49-F238E27FC236}">
                <a16:creationId xmlns:a16="http://schemas.microsoft.com/office/drawing/2014/main" id="{9BB623FD-D61B-414A-A5F5-B196A6B2B2CA}"/>
              </a:ext>
            </a:extLst>
          </p:cNvPr>
          <p:cNvSpPr/>
          <p:nvPr/>
        </p:nvSpPr>
        <p:spPr bwMode="auto">
          <a:xfrm rot="4712180">
            <a:off x="11479294" y="6695143"/>
            <a:ext cx="45719" cy="3915673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72" name="Flèche : bas 71">
            <a:extLst>
              <a:ext uri="{FF2B5EF4-FFF2-40B4-BE49-F238E27FC236}">
                <a16:creationId xmlns:a16="http://schemas.microsoft.com/office/drawing/2014/main" id="{0E986966-98C2-4A64-9D30-A6B742EA50CA}"/>
              </a:ext>
            </a:extLst>
          </p:cNvPr>
          <p:cNvSpPr/>
          <p:nvPr/>
        </p:nvSpPr>
        <p:spPr bwMode="auto">
          <a:xfrm rot="4365992">
            <a:off x="10514788" y="7390748"/>
            <a:ext cx="218998" cy="2455882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73" name="Flèche : bas 72">
            <a:extLst>
              <a:ext uri="{FF2B5EF4-FFF2-40B4-BE49-F238E27FC236}">
                <a16:creationId xmlns:a16="http://schemas.microsoft.com/office/drawing/2014/main" id="{642DEE9C-D428-4B4E-9450-E8AD61AEB371}"/>
              </a:ext>
            </a:extLst>
          </p:cNvPr>
          <p:cNvSpPr/>
          <p:nvPr/>
        </p:nvSpPr>
        <p:spPr bwMode="auto">
          <a:xfrm rot="3845057">
            <a:off x="9716595" y="7847632"/>
            <a:ext cx="357562" cy="1464152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135D81F6-896D-49CF-AA0F-FEB2B789C121}"/>
              </a:ext>
            </a:extLst>
          </p:cNvPr>
          <p:cNvSpPr txBox="1"/>
          <p:nvPr/>
        </p:nvSpPr>
        <p:spPr>
          <a:xfrm>
            <a:off x="8831185" y="9065745"/>
            <a:ext cx="1298059" cy="369332"/>
          </a:xfrm>
          <a:prstGeom prst="rect">
            <a:avLst/>
          </a:prstGeom>
          <a:solidFill>
            <a:srgbClr val="006666"/>
          </a:solidFill>
          <a:effectLst>
            <a:softEdge rad="3175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solidFill>
                  <a:schemeClr val="accent3"/>
                </a:solidFill>
              </a:rPr>
              <a:t>Tranche 1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BDE9C40C-338D-4474-A5F3-3D6D8A3DCD48}"/>
              </a:ext>
            </a:extLst>
          </p:cNvPr>
          <p:cNvSpPr txBox="1"/>
          <p:nvPr/>
        </p:nvSpPr>
        <p:spPr>
          <a:xfrm>
            <a:off x="11435256" y="9065745"/>
            <a:ext cx="1298059" cy="369332"/>
          </a:xfrm>
          <a:prstGeom prst="rect">
            <a:avLst/>
          </a:prstGeom>
          <a:solidFill>
            <a:srgbClr val="006666"/>
          </a:solidFill>
          <a:effectLst>
            <a:softEdge rad="3175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solidFill>
                  <a:schemeClr val="accent3"/>
                </a:solidFill>
              </a:rPr>
              <a:t>Tranche 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03C4ED2C-8A2D-4CD8-84AA-225BDAF4517B}"/>
              </a:ext>
            </a:extLst>
          </p:cNvPr>
          <p:cNvSpPr txBox="1"/>
          <p:nvPr/>
        </p:nvSpPr>
        <p:spPr>
          <a:xfrm>
            <a:off x="10139112" y="9065745"/>
            <a:ext cx="1298059" cy="369332"/>
          </a:xfrm>
          <a:prstGeom prst="rect">
            <a:avLst/>
          </a:prstGeom>
          <a:solidFill>
            <a:srgbClr val="006666"/>
          </a:solidFill>
          <a:effectLst>
            <a:softEdge rad="3175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solidFill>
                  <a:schemeClr val="accent3"/>
                </a:solidFill>
              </a:rPr>
              <a:t>Tranche 2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B5586709-DA72-49F1-8CD1-C95FE61DB003}"/>
              </a:ext>
            </a:extLst>
          </p:cNvPr>
          <p:cNvSpPr txBox="1"/>
          <p:nvPr/>
        </p:nvSpPr>
        <p:spPr>
          <a:xfrm>
            <a:off x="12731400" y="9065745"/>
            <a:ext cx="1298059" cy="369332"/>
          </a:xfrm>
          <a:prstGeom prst="rect">
            <a:avLst/>
          </a:prstGeom>
          <a:solidFill>
            <a:srgbClr val="006666"/>
          </a:solidFill>
          <a:effectLst>
            <a:softEdge rad="3175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solidFill>
                  <a:schemeClr val="accent3"/>
                </a:solidFill>
              </a:rPr>
              <a:t>Tranche 4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3268EEB-5456-4A52-B51A-4C41B37B1803}"/>
              </a:ext>
            </a:extLst>
          </p:cNvPr>
          <p:cNvSpPr txBox="1"/>
          <p:nvPr/>
        </p:nvSpPr>
        <p:spPr>
          <a:xfrm>
            <a:off x="8831185" y="7778893"/>
            <a:ext cx="1298059" cy="369332"/>
          </a:xfrm>
          <a:prstGeom prst="rect">
            <a:avLst/>
          </a:prstGeom>
          <a:solidFill>
            <a:srgbClr val="006666"/>
          </a:solidFill>
          <a:effectLst>
            <a:softEdge rad="3175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solidFill>
                  <a:schemeClr val="accent3"/>
                </a:solidFill>
              </a:rPr>
              <a:t>Tranche 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E2D00E8A-3457-42C6-9FEF-7699FBF8DD73}"/>
              </a:ext>
            </a:extLst>
          </p:cNvPr>
          <p:cNvSpPr txBox="1"/>
          <p:nvPr/>
        </p:nvSpPr>
        <p:spPr>
          <a:xfrm>
            <a:off x="11435256" y="7778893"/>
            <a:ext cx="1298059" cy="369332"/>
          </a:xfrm>
          <a:prstGeom prst="rect">
            <a:avLst/>
          </a:prstGeom>
          <a:solidFill>
            <a:srgbClr val="006666"/>
          </a:solidFill>
          <a:effectLst>
            <a:softEdge rad="3175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solidFill>
                  <a:schemeClr val="accent3"/>
                </a:solidFill>
              </a:rPr>
              <a:t>Tranche 3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1D35CBE3-9132-46B9-B8CF-6593E842CD37}"/>
              </a:ext>
            </a:extLst>
          </p:cNvPr>
          <p:cNvSpPr txBox="1"/>
          <p:nvPr/>
        </p:nvSpPr>
        <p:spPr>
          <a:xfrm>
            <a:off x="10139112" y="7778893"/>
            <a:ext cx="1298059" cy="369332"/>
          </a:xfrm>
          <a:prstGeom prst="rect">
            <a:avLst/>
          </a:prstGeom>
          <a:solidFill>
            <a:srgbClr val="006666"/>
          </a:solidFill>
          <a:effectLst>
            <a:softEdge rad="3175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solidFill>
                  <a:schemeClr val="accent3"/>
                </a:solidFill>
              </a:rPr>
              <a:t>Tranche 2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D3A4F3DA-904B-44FB-A708-5A658FEADBB9}"/>
              </a:ext>
            </a:extLst>
          </p:cNvPr>
          <p:cNvSpPr txBox="1"/>
          <p:nvPr/>
        </p:nvSpPr>
        <p:spPr>
          <a:xfrm>
            <a:off x="12731400" y="7778893"/>
            <a:ext cx="1298059" cy="369332"/>
          </a:xfrm>
          <a:prstGeom prst="rect">
            <a:avLst/>
          </a:prstGeom>
          <a:solidFill>
            <a:srgbClr val="006666"/>
          </a:solidFill>
          <a:effectLst>
            <a:softEdge rad="3175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solidFill>
                  <a:schemeClr val="accent3"/>
                </a:solidFill>
              </a:rPr>
              <a:t>Tranche 4</a:t>
            </a:r>
          </a:p>
        </p:txBody>
      </p:sp>
      <p:sp>
        <p:nvSpPr>
          <p:cNvPr id="82" name="Flèche : bas 81">
            <a:extLst>
              <a:ext uri="{FF2B5EF4-FFF2-40B4-BE49-F238E27FC236}">
                <a16:creationId xmlns:a16="http://schemas.microsoft.com/office/drawing/2014/main" id="{D13BF34B-58EE-45E6-BB9F-1085C9F043AA}"/>
              </a:ext>
            </a:extLst>
          </p:cNvPr>
          <p:cNvSpPr/>
          <p:nvPr/>
        </p:nvSpPr>
        <p:spPr bwMode="auto">
          <a:xfrm rot="19009700">
            <a:off x="9802806" y="8168792"/>
            <a:ext cx="382087" cy="908406"/>
          </a:xfrm>
          <a:prstGeom prst="downArrow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83" name="Flèche : bas 82">
            <a:extLst>
              <a:ext uri="{FF2B5EF4-FFF2-40B4-BE49-F238E27FC236}">
                <a16:creationId xmlns:a16="http://schemas.microsoft.com/office/drawing/2014/main" id="{B619F04C-B026-4139-ACF5-892AFFB56A33}"/>
              </a:ext>
            </a:extLst>
          </p:cNvPr>
          <p:cNvSpPr/>
          <p:nvPr/>
        </p:nvSpPr>
        <p:spPr bwMode="auto">
          <a:xfrm rot="19009700">
            <a:off x="11265821" y="8152686"/>
            <a:ext cx="190320" cy="908406"/>
          </a:xfrm>
          <a:prstGeom prst="downArrow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84" name="Flèche : bas 83">
            <a:extLst>
              <a:ext uri="{FF2B5EF4-FFF2-40B4-BE49-F238E27FC236}">
                <a16:creationId xmlns:a16="http://schemas.microsoft.com/office/drawing/2014/main" id="{87329FB1-3586-49C9-9A9C-AF6266120A75}"/>
              </a:ext>
            </a:extLst>
          </p:cNvPr>
          <p:cNvSpPr/>
          <p:nvPr/>
        </p:nvSpPr>
        <p:spPr bwMode="auto">
          <a:xfrm rot="19009700">
            <a:off x="12718722" y="8167009"/>
            <a:ext cx="45787" cy="908406"/>
          </a:xfrm>
          <a:prstGeom prst="downArrow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DF2DFD8F-A4F8-4FC1-93B3-1C2BE31683BA}"/>
              </a:ext>
            </a:extLst>
          </p:cNvPr>
          <p:cNvSpPr txBox="1"/>
          <p:nvPr/>
        </p:nvSpPr>
        <p:spPr>
          <a:xfrm>
            <a:off x="801572" y="7389439"/>
            <a:ext cx="6660628" cy="22467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dirty="0"/>
              <a:t>On adopte le </a:t>
            </a:r>
            <a:r>
              <a:rPr lang="fr-FR" sz="2000" b="1" dirty="0"/>
              <a:t>modèle de Lewis (1942)</a:t>
            </a:r>
            <a:r>
              <a:rPr lang="fr-FR" sz="2000" dirty="0"/>
              <a:t>.</a:t>
            </a:r>
          </a:p>
          <a:p>
            <a:r>
              <a:rPr lang="fr-FR" sz="2000" dirty="0"/>
              <a:t>La population d’un pays est divisée en tranches d’âges </a:t>
            </a:r>
            <a:r>
              <a:rPr lang="fr-FR" sz="2000" b="1" dirty="0"/>
              <a:t>i</a:t>
            </a:r>
            <a:r>
              <a:rPr lang="fr-FR" sz="2000" dirty="0"/>
              <a:t> dont on cherche à déterminer le taux de fertilité </a:t>
            </a:r>
            <a:r>
              <a:rPr lang="fr-FR" sz="2000" b="1" dirty="0">
                <a:solidFill>
                  <a:srgbClr val="00B050"/>
                </a:solidFill>
              </a:rPr>
              <a:t>f</a:t>
            </a:r>
            <a:r>
              <a:rPr lang="fr-FR" sz="2000" b="1" baseline="-25000" dirty="0">
                <a:solidFill>
                  <a:srgbClr val="00B050"/>
                </a:solidFill>
              </a:rPr>
              <a:t>i</a:t>
            </a:r>
            <a:r>
              <a:rPr lang="fr-FR" sz="2000" dirty="0"/>
              <a:t>, et le taux de survie </a:t>
            </a:r>
            <a:r>
              <a:rPr lang="fr-FR" sz="2000" b="1" dirty="0">
                <a:solidFill>
                  <a:srgbClr val="0070C0"/>
                </a:solidFill>
              </a:rPr>
              <a:t>s</a:t>
            </a:r>
            <a:r>
              <a:rPr lang="fr-FR" sz="2000" b="1" baseline="-25000" dirty="0">
                <a:solidFill>
                  <a:srgbClr val="0070C0"/>
                </a:solidFill>
              </a:rPr>
              <a:t>i</a:t>
            </a:r>
            <a:r>
              <a:rPr lang="fr-FR" sz="2000" b="1" dirty="0">
                <a:solidFill>
                  <a:srgbClr val="0070C0"/>
                </a:solidFill>
              </a:rPr>
              <a:t> </a:t>
            </a:r>
            <a:r>
              <a:rPr lang="fr-FR" sz="2000" dirty="0"/>
              <a:t>sur une certaine période de temps.</a:t>
            </a:r>
          </a:p>
          <a:p>
            <a:r>
              <a:rPr lang="fr-FR" sz="2000" dirty="0"/>
              <a:t>On considère ces facteurs constants au cours du temps et on les détermine à l’aide de bases de données de la population d’un pays.</a:t>
            </a:r>
          </a:p>
        </p:txBody>
      </p:sp>
      <p:sp>
        <p:nvSpPr>
          <p:cNvPr id="86" name="Flèche : bas 85">
            <a:extLst>
              <a:ext uri="{FF2B5EF4-FFF2-40B4-BE49-F238E27FC236}">
                <a16:creationId xmlns:a16="http://schemas.microsoft.com/office/drawing/2014/main" id="{B27D39D9-8A8E-4002-AFC7-5E0780F68892}"/>
              </a:ext>
            </a:extLst>
          </p:cNvPr>
          <p:cNvSpPr/>
          <p:nvPr/>
        </p:nvSpPr>
        <p:spPr bwMode="auto">
          <a:xfrm>
            <a:off x="9064607" y="8246945"/>
            <a:ext cx="63718" cy="720080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AFEBB1B5-D066-4E47-B409-CDEB14304C37}"/>
                  </a:ext>
                </a:extLst>
              </p:cNvPr>
              <p:cNvSpPr txBox="1"/>
              <p:nvPr/>
            </p:nvSpPr>
            <p:spPr>
              <a:xfrm>
                <a:off x="739694" y="10063437"/>
                <a:ext cx="13317711" cy="247311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dirty="0"/>
                  <a:t>Dans le cas où l’on travaille avec 4 tranches d’âge, en définissant :</a:t>
                </a:r>
              </a:p>
              <a:p>
                <a:pPr algn="ctr"/>
                <a:endParaRPr lang="fr-FR" sz="2000" dirty="0"/>
              </a:p>
              <a:p>
                <a:pPr algn="ctr"/>
                <a:r>
                  <a:rPr lang="fr-FR" sz="2000" dirty="0"/>
                  <a:t>y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fr-FR" sz="20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fr-FR" sz="2000" i="1" baseline="-25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fr-FR" sz="2000" i="1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fr-FR" sz="2000" i="1" baseline="-2500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lang="fr-FR" sz="2000" dirty="0"/>
                  <a:t>  le vecteur population des 4 tranches                   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20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fr-FR" sz="2000" b="0" i="1" baseline="-25000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fr-FR" sz="20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fr-FR" sz="2000" b="0" i="1" baseline="-25000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fr-FR" sz="2000" b="0" i="1" baseline="-2500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20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fr-FR" sz="2000" b="0" i="1" baseline="-25000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fr-FR" sz="20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fr-FR" sz="2000" b="0" i="1" baseline="-25000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fr-FR" sz="2000" b="0" i="1" baseline="-2500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fr-FR" sz="2000" b="0" i="1" baseline="-2500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lang="fr-FR" sz="2000" dirty="0"/>
                  <a:t>  la matrice de transition,</a:t>
                </a:r>
              </a:p>
              <a:p>
                <a:pPr algn="ctr"/>
                <a:r>
                  <a:rPr lang="fr-FR" sz="2000" dirty="0"/>
                  <a:t> </a:t>
                </a:r>
              </a:p>
              <a:p>
                <a:pPr algn="ctr"/>
                <a:r>
                  <a:rPr lang="fr-FR" sz="2000" dirty="0"/>
                  <a:t>La population au bout de n périodes est : </a:t>
                </a:r>
                <a:r>
                  <a:rPr lang="fr-FR" sz="2000" b="1" dirty="0"/>
                  <a:t>A</a:t>
                </a:r>
                <a:r>
                  <a:rPr lang="fr-FR" sz="2000" b="1" baseline="30000" dirty="0"/>
                  <a:t>n </a:t>
                </a:r>
                <a:r>
                  <a:rPr lang="fr-FR" sz="2000" b="1" dirty="0"/>
                  <a:t>y.</a:t>
                </a:r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AFEBB1B5-D066-4E47-B409-CDEB14304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94" y="10063437"/>
                <a:ext cx="13317711" cy="24731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ZoneTexte 87">
            <a:extLst>
              <a:ext uri="{FF2B5EF4-FFF2-40B4-BE49-F238E27FC236}">
                <a16:creationId xmlns:a16="http://schemas.microsoft.com/office/drawing/2014/main" id="{FE84E33C-AD15-4B18-B13D-EB60D5EDE3AD}"/>
              </a:ext>
            </a:extLst>
          </p:cNvPr>
          <p:cNvSpPr txBox="1"/>
          <p:nvPr/>
        </p:nvSpPr>
        <p:spPr>
          <a:xfrm>
            <a:off x="9559185" y="6642622"/>
            <a:ext cx="4369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u="sng" dirty="0">
                <a:solidFill>
                  <a:schemeClr val="accent2"/>
                </a:solidFill>
              </a:rPr>
              <a:t>Le modèle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76D8849A-2C85-4E5B-B7AC-0748713D2ECF}"/>
              </a:ext>
            </a:extLst>
          </p:cNvPr>
          <p:cNvSpPr txBox="1"/>
          <p:nvPr/>
        </p:nvSpPr>
        <p:spPr>
          <a:xfrm>
            <a:off x="8122888" y="7778893"/>
            <a:ext cx="718710" cy="369332"/>
          </a:xfrm>
          <a:prstGeom prst="rect">
            <a:avLst/>
          </a:prstGeom>
          <a:solidFill>
            <a:srgbClr val="002060"/>
          </a:solidFill>
          <a:effectLst>
            <a:softEdge rad="1270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solidFill>
                  <a:schemeClr val="accent3"/>
                </a:solidFill>
              </a:rPr>
              <a:t>T</a:t>
            </a:r>
            <a:r>
              <a:rPr lang="fr-FR" sz="1800" baseline="-25000" dirty="0">
                <a:solidFill>
                  <a:schemeClr val="accent3"/>
                </a:solidFill>
              </a:rPr>
              <a:t>0</a:t>
            </a:r>
            <a:endParaRPr lang="fr-FR" sz="1800" dirty="0">
              <a:solidFill>
                <a:schemeClr val="accent3"/>
              </a:solidFill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E09D7693-00E7-4E3B-8749-AE10344F28BB}"/>
              </a:ext>
            </a:extLst>
          </p:cNvPr>
          <p:cNvSpPr txBox="1"/>
          <p:nvPr/>
        </p:nvSpPr>
        <p:spPr>
          <a:xfrm>
            <a:off x="8132888" y="9061646"/>
            <a:ext cx="718710" cy="369332"/>
          </a:xfrm>
          <a:prstGeom prst="rect">
            <a:avLst/>
          </a:prstGeom>
          <a:solidFill>
            <a:srgbClr val="002060"/>
          </a:solidFill>
          <a:effectLst>
            <a:softEdge rad="1270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solidFill>
                  <a:schemeClr val="accent3"/>
                </a:solidFill>
              </a:rPr>
              <a:t>T</a:t>
            </a:r>
            <a:r>
              <a:rPr lang="fr-FR" sz="1800" baseline="-25000" dirty="0">
                <a:solidFill>
                  <a:schemeClr val="accent3"/>
                </a:solidFill>
              </a:rPr>
              <a:t>1</a:t>
            </a:r>
            <a:endParaRPr lang="fr-FR" sz="1800" dirty="0">
              <a:solidFill>
                <a:schemeClr val="accent3"/>
              </a:solidFill>
            </a:endParaRP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63BD564A-A45C-47AF-B673-81C04F2A38BF}"/>
              </a:ext>
            </a:extLst>
          </p:cNvPr>
          <p:cNvSpPr txBox="1"/>
          <p:nvPr/>
        </p:nvSpPr>
        <p:spPr>
          <a:xfrm>
            <a:off x="2750565" y="22268358"/>
            <a:ext cx="254786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dirty="0">
                <a:solidFill>
                  <a:srgbClr val="00458A"/>
                </a:solidFill>
              </a:rPr>
              <a:t>MODELISATION DES EMISSIONS DE GAZ A EFFET DE SERRE</a:t>
            </a:r>
          </a:p>
        </p:txBody>
      </p:sp>
      <p:pic>
        <p:nvPicPr>
          <p:cNvPr id="106" name="Image 105">
            <a:extLst>
              <a:ext uri="{FF2B5EF4-FFF2-40B4-BE49-F238E27FC236}">
                <a16:creationId xmlns:a16="http://schemas.microsoft.com/office/drawing/2014/main" id="{4BF3EB57-24BE-4311-89E6-AEA16DFDC9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323" y="23813676"/>
            <a:ext cx="7696338" cy="6782053"/>
          </a:xfrm>
          <a:prstGeom prst="rect">
            <a:avLst/>
          </a:prstGeom>
        </p:spPr>
      </p:pic>
      <p:sp>
        <p:nvSpPr>
          <p:cNvPr id="107" name="ZoneTexte 106">
            <a:extLst>
              <a:ext uri="{FF2B5EF4-FFF2-40B4-BE49-F238E27FC236}">
                <a16:creationId xmlns:a16="http://schemas.microsoft.com/office/drawing/2014/main" id="{E68E6E3E-D962-43A2-AC11-2E7A11E45C6F}"/>
              </a:ext>
            </a:extLst>
          </p:cNvPr>
          <p:cNvSpPr txBox="1"/>
          <p:nvPr/>
        </p:nvSpPr>
        <p:spPr>
          <a:xfrm>
            <a:off x="7803031" y="23528828"/>
            <a:ext cx="3196993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Agriculture </a:t>
            </a:r>
          </a:p>
          <a:p>
            <a:pPr algn="ctr"/>
            <a:r>
              <a:rPr lang="fr-FR" sz="4000" b="1" dirty="0"/>
              <a:t>+</a:t>
            </a:r>
          </a:p>
          <a:p>
            <a:pPr algn="ctr"/>
            <a:r>
              <a:rPr lang="fr-FR" sz="4000" b="1" dirty="0"/>
              <a:t>Transports</a:t>
            </a:r>
          </a:p>
          <a:p>
            <a:pPr algn="ctr"/>
            <a:r>
              <a:rPr lang="fr-FR" sz="4000" b="1" dirty="0"/>
              <a:t>+ </a:t>
            </a:r>
          </a:p>
          <a:p>
            <a:pPr algn="ctr"/>
            <a:r>
              <a:rPr lang="fr-FR" sz="4000" b="1" dirty="0"/>
              <a:t>Bâtiments</a:t>
            </a:r>
          </a:p>
          <a:p>
            <a:pPr algn="ctr"/>
            <a:r>
              <a:rPr lang="fr-FR" sz="4000" b="1" dirty="0"/>
              <a:t>+</a:t>
            </a:r>
          </a:p>
          <a:p>
            <a:pPr algn="ctr"/>
            <a:r>
              <a:rPr lang="fr-FR" sz="4000" b="1" dirty="0"/>
              <a:t>Energie</a:t>
            </a:r>
          </a:p>
          <a:p>
            <a:pPr algn="ctr"/>
            <a:r>
              <a:rPr lang="fr-FR" sz="4000" b="1" dirty="0"/>
              <a:t>+</a:t>
            </a:r>
          </a:p>
          <a:p>
            <a:pPr algn="ctr"/>
            <a:r>
              <a:rPr lang="fr-FR" sz="4000" b="1" dirty="0"/>
              <a:t>Industrie </a:t>
            </a:r>
          </a:p>
          <a:p>
            <a:pPr algn="ctr"/>
            <a:r>
              <a:rPr lang="fr-FR" sz="4000" b="1" dirty="0"/>
              <a:t>= </a:t>
            </a:r>
          </a:p>
          <a:p>
            <a:pPr algn="ctr"/>
            <a:r>
              <a:rPr lang="fr-FR" sz="4000" b="1" dirty="0"/>
              <a:t>80% des émissions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78B6D1CE-4985-4814-9976-14963D08FE7D}"/>
              </a:ext>
            </a:extLst>
          </p:cNvPr>
          <p:cNvSpPr txBox="1"/>
          <p:nvPr/>
        </p:nvSpPr>
        <p:spPr>
          <a:xfrm>
            <a:off x="-87476" y="30322435"/>
            <a:ext cx="7696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i="0" u="none" strike="noStrike" baseline="0" dirty="0">
                <a:solidFill>
                  <a:schemeClr val="bg2"/>
                </a:solidFill>
                <a:latin typeface="Arial-BoldMT"/>
              </a:rPr>
              <a:t>Répartition des émissions de gaz à effet de serre dans le monde par activité, 2004, hors ozone. (Source IPCC)</a:t>
            </a:r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116" name="Flèche : droite 115">
            <a:extLst>
              <a:ext uri="{FF2B5EF4-FFF2-40B4-BE49-F238E27FC236}">
                <a16:creationId xmlns:a16="http://schemas.microsoft.com/office/drawing/2014/main" id="{94040DE7-720D-4B4A-90B9-9410ACF0624D}"/>
              </a:ext>
            </a:extLst>
          </p:cNvPr>
          <p:cNvSpPr/>
          <p:nvPr/>
        </p:nvSpPr>
        <p:spPr bwMode="auto">
          <a:xfrm>
            <a:off x="11135501" y="26134582"/>
            <a:ext cx="4809814" cy="3070896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rPr>
              <a:t>Notre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rPr>
              <a:t>modèle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920D2D6D-059E-441D-81D3-B69C3F2DE7AD}"/>
              </a:ext>
            </a:extLst>
          </p:cNvPr>
          <p:cNvSpPr txBox="1"/>
          <p:nvPr/>
        </p:nvSpPr>
        <p:spPr>
          <a:xfrm>
            <a:off x="14491915" y="33160992"/>
            <a:ext cx="12546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i="1" dirty="0"/>
              <a:t>Deux autres modèles : </a:t>
            </a:r>
          </a:p>
          <a:p>
            <a:pPr algn="ctr"/>
            <a:r>
              <a:rPr lang="fr-FR" sz="3600" b="1" i="1" dirty="0"/>
              <a:t>Business as </a:t>
            </a:r>
            <a:r>
              <a:rPr lang="fr-FR" sz="3600" b="1" i="1" dirty="0" err="1"/>
              <a:t>usual</a:t>
            </a:r>
            <a:r>
              <a:rPr lang="fr-FR" sz="3600" b="1" i="1" dirty="0"/>
              <a:t> et respect des accord internationaux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04D4194-4976-48D7-96E9-8DE9AF1C0F13}"/>
              </a:ext>
            </a:extLst>
          </p:cNvPr>
          <p:cNvSpPr txBox="1"/>
          <p:nvPr/>
        </p:nvSpPr>
        <p:spPr>
          <a:xfrm>
            <a:off x="4498646" y="36309918"/>
            <a:ext cx="9558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Emissions totales dans les trois pays typiques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709FC44-3710-4BE9-908B-1846B52556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1025" y="31269358"/>
            <a:ext cx="13442858" cy="3575932"/>
          </a:xfrm>
          <a:prstGeom prst="rect">
            <a:avLst/>
          </a:prstGeom>
        </p:spPr>
      </p:pic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789BDB12-C6D0-4236-B3CD-53B694C8D480}"/>
              </a:ext>
            </a:extLst>
          </p:cNvPr>
          <p:cNvSpPr/>
          <p:nvPr/>
        </p:nvSpPr>
        <p:spPr bwMode="auto">
          <a:xfrm>
            <a:off x="20857462" y="27475894"/>
            <a:ext cx="4041896" cy="64797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rPr>
              <a:t>Modèle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043C7B75-66D9-46E5-8B94-CA1EF114128B}"/>
              </a:ext>
            </a:extLst>
          </p:cNvPr>
          <p:cNvSpPr/>
          <p:nvPr/>
        </p:nvSpPr>
        <p:spPr bwMode="auto">
          <a:xfrm>
            <a:off x="15139987" y="23508856"/>
            <a:ext cx="7479467" cy="35528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8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rPr>
              <a:t>Agriculture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rPr>
              <a:t> </a:t>
            </a:r>
            <a:r>
              <a:rPr kumimoji="0" lang="fr-FR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rPr>
              <a:t>-5%/an</a:t>
            </a:r>
            <a:r>
              <a:rPr kumimoji="0" lang="fr-FR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rPr>
              <a:t> </a:t>
            </a:r>
            <a:r>
              <a:rPr kumimoji="0" 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rPr>
              <a:t>de viandes ovines et bovines </a:t>
            </a:r>
            <a:r>
              <a:rPr lang="fr-FR" sz="2800" dirty="0">
                <a:latin typeface="Arial" charset="0"/>
                <a:ea typeface="ヒラギノ角ゴ Pro W3" charset="-128"/>
                <a:cs typeface="ヒラギノ角ゴ Pro W3" charset="-128"/>
              </a:rPr>
              <a:t>remplacées par :</a:t>
            </a:r>
            <a:endParaRPr kumimoji="0" 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è"/>
              <a:tabLst/>
            </a:pPr>
            <a:r>
              <a:rPr lang="fr-FR" sz="2800" dirty="0">
                <a:latin typeface="Arial" charset="0"/>
                <a:ea typeface="ヒラギノ角ゴ Pro W3" charset="-128"/>
                <a:cs typeface="ヒラギノ角ゴ Pro W3" charset="-128"/>
                <a:sym typeface="Wingdings" panose="05000000000000000000" pitchFamily="2" charset="2"/>
              </a:rPr>
              <a:t> </a:t>
            </a:r>
            <a:r>
              <a:rPr lang="fr-FR" sz="2800" b="1" dirty="0">
                <a:latin typeface="Arial" charset="0"/>
                <a:ea typeface="ヒラギノ角ゴ Pro W3" charset="-128"/>
                <a:cs typeface="ヒラギノ角ゴ Pro W3" charset="-128"/>
                <a:sym typeface="Wingdings" panose="05000000000000000000" pitchFamily="2" charset="2"/>
              </a:rPr>
              <a:t>Danemark</a:t>
            </a:r>
            <a:r>
              <a:rPr lang="fr-FR" sz="2800" dirty="0">
                <a:latin typeface="Arial" charset="0"/>
                <a:ea typeface="ヒラギノ角ゴ Pro W3" charset="-128"/>
                <a:cs typeface="ヒラギノ角ゴ Pro W3" charset="-128"/>
                <a:sym typeface="Wingdings" panose="05000000000000000000" pitchFamily="2" charset="2"/>
              </a:rPr>
              <a:t> et </a:t>
            </a:r>
            <a:r>
              <a:rPr lang="fr-FR" sz="2800" b="1" dirty="0">
                <a:latin typeface="Arial" charset="0"/>
                <a:ea typeface="ヒラギノ角ゴ Pro W3" charset="-128"/>
                <a:cs typeface="ヒラギノ角ゴ Pro W3" charset="-128"/>
                <a:sym typeface="Wingdings" panose="05000000000000000000" pitchFamily="2" charset="2"/>
              </a:rPr>
              <a:t>Kazakhstan: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è"/>
              <a:tabLst/>
            </a:pPr>
            <a:endParaRPr kumimoji="0" 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  <a:sym typeface="Wingdings" panose="05000000000000000000" pitchFamily="2" charset="2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è"/>
              <a:tabLst/>
            </a:pPr>
            <a:r>
              <a:rPr kumimoji="0" 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  <a:sym typeface="Wingdings" panose="05000000000000000000" pitchFamily="2" charset="2"/>
              </a:rPr>
              <a:t> </a:t>
            </a:r>
            <a:r>
              <a:rPr kumimoji="0" lang="fr-F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  <a:sym typeface="Wingdings" panose="05000000000000000000" pitchFamily="2" charset="2"/>
              </a:rPr>
              <a:t>Mongolie: </a:t>
            </a:r>
            <a:endParaRPr kumimoji="0" lang="fr-FR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17954C6B-EB05-4852-8951-E2D54F861206}"/>
              </a:ext>
            </a:extLst>
          </p:cNvPr>
          <p:cNvCxnSpPr>
            <a:cxnSpLocks/>
            <a:stCxn id="25" idx="5"/>
          </p:cNvCxnSpPr>
          <p:nvPr/>
        </p:nvCxnSpPr>
        <p:spPr bwMode="auto">
          <a:xfrm>
            <a:off x="21524111" y="26541378"/>
            <a:ext cx="857985" cy="9241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BC998C62-7009-413E-9240-ED0707C20C25}"/>
              </a:ext>
            </a:extLst>
          </p:cNvPr>
          <p:cNvSpPr/>
          <p:nvPr/>
        </p:nvSpPr>
        <p:spPr bwMode="auto">
          <a:xfrm>
            <a:off x="23461340" y="24044186"/>
            <a:ext cx="5542475" cy="276670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32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rPr>
              <a:t>Transports</a:t>
            </a:r>
            <a:r>
              <a:rPr kumimoji="0" 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rPr>
              <a:t> </a:t>
            </a:r>
            <a:r>
              <a:rPr kumimoji="0" lang="fr-FR" sz="3200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rPr>
              <a:t>électrification</a:t>
            </a:r>
            <a:r>
              <a:rPr kumimoji="0" 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rPr>
              <a:t> totale du parc automobile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0CD444E3-3E04-4CB1-B122-917052C6EDC3}"/>
              </a:ext>
            </a:extLst>
          </p:cNvPr>
          <p:cNvCxnSpPr>
            <a:cxnSpLocks/>
            <a:stCxn id="34" idx="3"/>
          </p:cNvCxnSpPr>
          <p:nvPr/>
        </p:nvCxnSpPr>
        <p:spPr bwMode="auto">
          <a:xfrm flipH="1">
            <a:off x="23353317" y="26405715"/>
            <a:ext cx="919700" cy="10701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9A3ACC00-D2B2-4905-990A-3235F8CEE8B0}"/>
              </a:ext>
            </a:extLst>
          </p:cNvPr>
          <p:cNvSpPr/>
          <p:nvPr/>
        </p:nvSpPr>
        <p:spPr bwMode="auto">
          <a:xfrm>
            <a:off x="14666814" y="29419193"/>
            <a:ext cx="4254314" cy="296737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32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rPr>
              <a:t>Bâtiments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rPr>
              <a:t>÷4</a:t>
            </a:r>
            <a:r>
              <a:rPr kumimoji="0" lang="fr-F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rPr>
              <a:t>  </a:t>
            </a:r>
            <a:r>
              <a:rPr kumimoji="0" lang="fr-FR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rPr>
              <a:t>d’ici 2050</a:t>
            </a:r>
            <a:r>
              <a:rPr kumimoji="0" lang="fr-FR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rPr>
              <a:t>  </a:t>
            </a:r>
            <a:r>
              <a:rPr kumimoji="0" 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rPr>
              <a:t>     des émissions au </a:t>
            </a:r>
            <a:r>
              <a:rPr kumimoji="0" lang="fr-F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rPr>
              <a:t>Danemark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C97BB4DC-B3BF-4D99-B31E-7E532232E29F}"/>
              </a:ext>
            </a:extLst>
          </p:cNvPr>
          <p:cNvCxnSpPr/>
          <p:nvPr/>
        </p:nvCxnSpPr>
        <p:spPr bwMode="auto">
          <a:xfrm flipV="1">
            <a:off x="18740387" y="28123865"/>
            <a:ext cx="2475002" cy="21985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Ellipse 46">
            <a:extLst>
              <a:ext uri="{FF2B5EF4-FFF2-40B4-BE49-F238E27FC236}">
                <a16:creationId xmlns:a16="http://schemas.microsoft.com/office/drawing/2014/main" id="{48706285-B4EE-4867-B147-E6BCF0061726}"/>
              </a:ext>
            </a:extLst>
          </p:cNvPr>
          <p:cNvSpPr/>
          <p:nvPr/>
        </p:nvSpPr>
        <p:spPr bwMode="auto">
          <a:xfrm>
            <a:off x="18994042" y="29138067"/>
            <a:ext cx="5904316" cy="398191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8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rPr>
              <a:t>Energie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rPr>
              <a:t>Décarbonation</a:t>
            </a:r>
            <a:r>
              <a:rPr kumimoji="0" 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rPr>
              <a:t> de l’électricité et </a:t>
            </a:r>
            <a:r>
              <a:rPr kumimoji="0" lang="fr-FR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rPr>
              <a:t>augmentation</a:t>
            </a:r>
            <a:r>
              <a:rPr kumimoji="0" 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rPr>
              <a:t> de la production </a:t>
            </a:r>
            <a:r>
              <a:rPr lang="fr-FR" sz="2800" dirty="0">
                <a:latin typeface="Arial" charset="0"/>
                <a:ea typeface="ヒラギノ角ゴ Pro W3" charset="-128"/>
                <a:cs typeface="ヒラギノ角ゴ Pro W3" charset="-128"/>
              </a:rPr>
              <a:t>au Kazakhstan et Mongolie</a:t>
            </a:r>
            <a:endParaRPr kumimoji="0" 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7818AECE-0244-4D78-94F7-979679FB3279}"/>
              </a:ext>
            </a:extLst>
          </p:cNvPr>
          <p:cNvCxnSpPr>
            <a:cxnSpLocks/>
            <a:stCxn id="47" idx="0"/>
          </p:cNvCxnSpPr>
          <p:nvPr/>
        </p:nvCxnSpPr>
        <p:spPr bwMode="auto">
          <a:xfrm flipV="1">
            <a:off x="21946200" y="28123865"/>
            <a:ext cx="79092" cy="10142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Ellipse 50">
            <a:extLst>
              <a:ext uri="{FF2B5EF4-FFF2-40B4-BE49-F238E27FC236}">
                <a16:creationId xmlns:a16="http://schemas.microsoft.com/office/drawing/2014/main" id="{7BD2E7F6-76EB-4FD1-A9AF-38FEF202799B}"/>
              </a:ext>
            </a:extLst>
          </p:cNvPr>
          <p:cNvSpPr/>
          <p:nvPr/>
        </p:nvSpPr>
        <p:spPr bwMode="auto">
          <a:xfrm>
            <a:off x="25148157" y="28461046"/>
            <a:ext cx="4902572" cy="55296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32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rPr>
              <a:t>Industrie</a:t>
            </a:r>
            <a:endParaRPr lang="fr-FR" sz="3200" dirty="0">
              <a:latin typeface="Arial" charset="0"/>
              <a:ea typeface="ヒラギノ角ゴ Pro W3" charset="-128"/>
              <a:cs typeface="ヒラギノ角ゴ Pro W3" charset="-128"/>
            </a:endParaRPr>
          </a:p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rPr>
              <a:t> </a:t>
            </a:r>
            <a:r>
              <a:rPr kumimoji="0" lang="fr-FR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rPr>
              <a:t>-5%/an </a:t>
            </a:r>
            <a:r>
              <a:rPr kumimoji="0" lang="fr-FR" sz="320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ヒラギノ角ゴ Pro W3" charset="-128"/>
                <a:cs typeface="ヒラギノ角ゴ Pro W3" charset="-128"/>
              </a:rPr>
              <a:t>pour le</a:t>
            </a:r>
            <a:r>
              <a:rPr kumimoji="0" lang="fr-FR" sz="32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ヒラギノ角ゴ Pro W3" charset="-128"/>
                <a:cs typeface="ヒラギノ角ゴ Pro W3" charset="-128"/>
              </a:rPr>
              <a:t> Danemark</a:t>
            </a:r>
          </a:p>
          <a:p>
            <a:pPr marL="457200" indent="-457200" algn="ctr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rPr>
              <a:t> </a:t>
            </a:r>
            <a:r>
              <a:rPr kumimoji="0" lang="fr-FR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rPr>
              <a:t>-3%/an </a:t>
            </a:r>
            <a:r>
              <a:rPr kumimoji="0" lang="fr-FR" sz="320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ヒラギノ角ゴ Pro W3" charset="-128"/>
                <a:cs typeface="ヒラギノ角ゴ Pro W3" charset="-128"/>
              </a:rPr>
              <a:t>pour le </a:t>
            </a:r>
            <a:r>
              <a:rPr kumimoji="0" lang="fr-FR" sz="32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ヒラギノ角ゴ Pro W3" charset="-128"/>
                <a:cs typeface="ヒラギノ角ゴ Pro W3" charset="-128"/>
              </a:rPr>
              <a:t>Kazakhstan</a:t>
            </a:r>
          </a:p>
          <a:p>
            <a:pPr marL="457200" indent="-457200" algn="ctr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rPr>
              <a:t> </a:t>
            </a:r>
            <a:r>
              <a:rPr lang="fr-FR" sz="3200" b="1" dirty="0">
                <a:solidFill>
                  <a:srgbClr val="FF0000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const</a:t>
            </a:r>
            <a:r>
              <a:rPr kumimoji="0" lang="fr-FR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rPr>
              <a:t>ant </a:t>
            </a:r>
            <a:r>
              <a:rPr kumimoji="0" lang="fr-FR" sz="320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ヒラギノ角ゴ Pro W3" charset="-128"/>
                <a:cs typeface="ヒラギノ角ゴ Pro W3" charset="-128"/>
              </a:rPr>
              <a:t>pour la</a:t>
            </a:r>
            <a:r>
              <a:rPr kumimoji="0" lang="fr-FR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rPr>
              <a:t> </a:t>
            </a:r>
            <a:r>
              <a:rPr kumimoji="0" lang="fr-FR" sz="32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ヒラギノ角ゴ Pro W3" charset="-128"/>
                <a:cs typeface="ヒラギノ角ゴ Pro W3" charset="-128"/>
              </a:rPr>
              <a:t>Mongolie</a:t>
            </a:r>
            <a:r>
              <a:rPr kumimoji="0" lang="fr-FR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rPr>
              <a:t> </a:t>
            </a:r>
            <a:endParaRPr kumimoji="0" 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D27CD18A-C319-44C6-B041-F3839830852B}"/>
              </a:ext>
            </a:extLst>
          </p:cNvPr>
          <p:cNvCxnSpPr>
            <a:cxnSpLocks/>
            <a:stCxn id="51" idx="1"/>
          </p:cNvCxnSpPr>
          <p:nvPr/>
        </p:nvCxnSpPr>
        <p:spPr bwMode="auto">
          <a:xfrm flipH="1" flipV="1">
            <a:off x="23353316" y="28123865"/>
            <a:ext cx="2512806" cy="11469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532EE10E-D3B8-4940-AAD6-F2359DC84E22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3" r="14783"/>
          <a:stretch/>
        </p:blipFill>
        <p:spPr>
          <a:xfrm>
            <a:off x="21155765" y="24678350"/>
            <a:ext cx="1187648" cy="1583530"/>
          </a:xfrm>
          <a:prstGeom prst="ellipse">
            <a:avLst/>
          </a:prstGeom>
        </p:spPr>
      </p:pic>
      <p:pic>
        <p:nvPicPr>
          <p:cNvPr id="5" name="Image 4" descr="Une image contenant carré&#10;&#10;Description générée automatiquement">
            <a:extLst>
              <a:ext uri="{FF2B5EF4-FFF2-40B4-BE49-F238E27FC236}">
                <a16:creationId xmlns:a16="http://schemas.microsoft.com/office/drawing/2014/main" id="{11158F0D-D7F3-409C-9CA9-A9517F8330C6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7" t="15293" r="20852" b="28165"/>
          <a:stretch/>
        </p:blipFill>
        <p:spPr>
          <a:xfrm>
            <a:off x="19702489" y="26026181"/>
            <a:ext cx="1173671" cy="1191601"/>
          </a:xfrm>
          <a:prstGeom prst="ellipse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176E2C5-5F4C-43A8-9835-84CBC80F54A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5471" b="14401"/>
          <a:stretch/>
        </p:blipFill>
        <p:spPr>
          <a:xfrm>
            <a:off x="18713376" y="25999592"/>
            <a:ext cx="1492533" cy="1103097"/>
          </a:xfrm>
          <a:prstGeom prst="ellipse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56B4893-E23C-4AEF-A675-F3AFA639722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4679" y="25939786"/>
            <a:ext cx="1742205" cy="1742205"/>
          </a:xfrm>
          <a:prstGeom prst="ellipse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28DB332F-281A-40E3-A364-509F6B68652A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18879720" y="31019719"/>
            <a:ext cx="904992" cy="1206656"/>
          </a:xfrm>
          <a:prstGeom prst="ellipse">
            <a:avLst/>
          </a:prstGeom>
        </p:spPr>
      </p:pic>
      <p:pic>
        <p:nvPicPr>
          <p:cNvPr id="23" name="Image 22" descr="Une image contenant bâtiment, fenêtre&#10;&#10;Description générée automatiquement">
            <a:extLst>
              <a:ext uri="{FF2B5EF4-FFF2-40B4-BE49-F238E27FC236}">
                <a16:creationId xmlns:a16="http://schemas.microsoft.com/office/drawing/2014/main" id="{60D39751-E216-4FA9-A0BD-E43FFC087C2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7545" y="30289280"/>
            <a:ext cx="1038717" cy="1038717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713B0DCC-0643-4299-A238-16136D75E31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4374" y="32371614"/>
            <a:ext cx="904394" cy="9043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38" name="Connecteur : en arc 37">
            <a:extLst>
              <a:ext uri="{FF2B5EF4-FFF2-40B4-BE49-F238E27FC236}">
                <a16:creationId xmlns:a16="http://schemas.microsoft.com/office/drawing/2014/main" id="{953B4C0F-9755-448D-B5DE-CB6EB92E4AC3}"/>
              </a:ext>
            </a:extLst>
          </p:cNvPr>
          <p:cNvCxnSpPr>
            <a:cxnSpLocks/>
            <a:stCxn id="47" idx="7"/>
            <a:endCxn id="11" idx="4"/>
          </p:cNvCxnSpPr>
          <p:nvPr/>
        </p:nvCxnSpPr>
        <p:spPr bwMode="auto">
          <a:xfrm rot="5400000" flipH="1" flipV="1">
            <a:off x="24145129" y="27570553"/>
            <a:ext cx="2039214" cy="226209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grpSp>
        <p:nvGrpSpPr>
          <p:cNvPr id="132" name="Group 21">
            <a:extLst>
              <a:ext uri="{FF2B5EF4-FFF2-40B4-BE49-F238E27FC236}">
                <a16:creationId xmlns:a16="http://schemas.microsoft.com/office/drawing/2014/main" id="{53B279C2-CC85-4635-99DA-546C4B40BC12}"/>
              </a:ext>
            </a:extLst>
          </p:cNvPr>
          <p:cNvGrpSpPr>
            <a:grpSpLocks/>
          </p:cNvGrpSpPr>
          <p:nvPr/>
        </p:nvGrpSpPr>
        <p:grpSpPr bwMode="auto">
          <a:xfrm>
            <a:off x="0" y="2"/>
            <a:ext cx="21473075" cy="5884285"/>
            <a:chOff x="0" y="0"/>
            <a:chExt cx="9648" cy="2494"/>
          </a:xfrm>
          <a:solidFill>
            <a:schemeClr val="bg1">
              <a:lumMod val="85000"/>
            </a:schemeClr>
          </a:solidFill>
        </p:grpSpPr>
        <p:grpSp>
          <p:nvGrpSpPr>
            <p:cNvPr id="133" name="Group 10">
              <a:extLst>
                <a:ext uri="{FF2B5EF4-FFF2-40B4-BE49-F238E27FC236}">
                  <a16:creationId xmlns:a16="http://schemas.microsoft.com/office/drawing/2014/main" id="{41B08F42-BAA8-4663-8486-E6CBACA536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9648" cy="2494"/>
              <a:chOff x="0" y="0"/>
              <a:chExt cx="9648" cy="2494"/>
            </a:xfrm>
            <a:grpFill/>
          </p:grpSpPr>
          <p:sp>
            <p:nvSpPr>
              <p:cNvPr id="135" name="AutoShape 8">
                <a:extLst>
                  <a:ext uri="{FF2B5EF4-FFF2-40B4-BE49-F238E27FC236}">
                    <a16:creationId xmlns:a16="http://schemas.microsoft.com/office/drawing/2014/main" id="{FD5F7229-3803-4B24-9D0E-8DBAE8FA7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0"/>
                <a:ext cx="6912" cy="2494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fr-FR" sz="35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36" name="Rectangle 9">
                <a:extLst>
                  <a:ext uri="{FF2B5EF4-FFF2-40B4-BE49-F238E27FC236}">
                    <a16:creationId xmlns:a16="http://schemas.microsoft.com/office/drawing/2014/main" id="{8EA8AF6F-BD0B-45F7-BC34-6C2B53126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401" cy="249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fr-FR" sz="35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134" name="Rectangle 19">
              <a:extLst>
                <a:ext uri="{FF2B5EF4-FFF2-40B4-BE49-F238E27FC236}">
                  <a16:creationId xmlns:a16="http://schemas.microsoft.com/office/drawing/2014/main" id="{6E215DAE-0E17-400A-A898-23A4DDF2F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0"/>
              <a:ext cx="5424" cy="105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350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137" name="Rectangle 2">
            <a:extLst>
              <a:ext uri="{FF2B5EF4-FFF2-40B4-BE49-F238E27FC236}">
                <a16:creationId xmlns:a16="http://schemas.microsoft.com/office/drawing/2014/main" id="{D29C1801-A7C5-4216-ADB9-320A19F657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3042" y="0"/>
            <a:ext cx="15063202" cy="5314903"/>
          </a:xfrm>
        </p:spPr>
        <p:txBody>
          <a:bodyPr anchor="ctr"/>
          <a:lstStyle/>
          <a:p>
            <a:pPr eaLnBrk="1" hangingPunct="1"/>
            <a:r>
              <a:rPr lang="fr-FR" sz="7500" dirty="0">
                <a:solidFill>
                  <a:srgbClr val="00458A"/>
                </a:solidFill>
              </a:rPr>
              <a:t>Population, changement climatique et énergie</a:t>
            </a:r>
          </a:p>
        </p:txBody>
      </p:sp>
      <p:sp>
        <p:nvSpPr>
          <p:cNvPr id="138" name="Rectangle 4">
            <a:extLst>
              <a:ext uri="{FF2B5EF4-FFF2-40B4-BE49-F238E27FC236}">
                <a16:creationId xmlns:a16="http://schemas.microsoft.com/office/drawing/2014/main" id="{F171ADD2-90A5-47F7-B782-EE7ACC35A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6240"/>
            <a:ext cx="267808" cy="67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32577" tIns="66288" rIns="132577" bIns="66288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35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39" name="Rectangle 2">
            <a:extLst>
              <a:ext uri="{FF2B5EF4-FFF2-40B4-BE49-F238E27FC236}">
                <a16:creationId xmlns:a16="http://schemas.microsoft.com/office/drawing/2014/main" id="{CEB3B4C4-AFF0-41DB-A813-89C04265C8CD}"/>
              </a:ext>
            </a:extLst>
          </p:cNvPr>
          <p:cNvSpPr txBox="1">
            <a:spLocks noChangeArrowheads="1"/>
          </p:cNvSpPr>
          <p:nvPr/>
        </p:nvSpPr>
        <p:spPr>
          <a:xfrm>
            <a:off x="3273976" y="4727429"/>
            <a:ext cx="17881789" cy="1766231"/>
          </a:xfrm>
          <a:prstGeom prst="rect">
            <a:avLst/>
          </a:prstGeom>
        </p:spPr>
        <p:txBody>
          <a:bodyPr lIns="132577" tIns="66288" rIns="132577" bIns="66288" anchor="ctr"/>
          <a:lstStyle>
            <a:lvl1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2pPr>
            <a:lvl3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3pPr>
            <a:lvl4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4pPr>
            <a:lvl5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5pPr>
            <a:lvl6pPr marL="4572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6pPr>
            <a:lvl7pPr marL="9144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7pPr>
            <a:lvl8pPr marL="13716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8pPr>
            <a:lvl9pPr marL="18288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9pPr>
          </a:lstStyle>
          <a:p>
            <a:pPr eaLnBrk="1" hangingPunct="1"/>
            <a:r>
              <a:rPr lang="fr-FR" sz="3600" kern="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Tristan Cotillard, </a:t>
            </a:r>
            <a:r>
              <a:rPr lang="fr-FR" sz="3600" kern="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Florestan</a:t>
            </a:r>
            <a:r>
              <a:rPr lang="fr-FR" sz="3600" kern="0" dirty="0">
                <a:solidFill>
                  <a:srgbClr val="000000">
                    <a:lumMod val="50000"/>
                    <a:lumOff val="50000"/>
                  </a:srgbClr>
                </a:solidFill>
              </a:rPr>
              <a:t> Fontaine, Max Fressonnet, </a:t>
            </a:r>
            <a:r>
              <a:rPr lang="fr-FR" sz="3600" kern="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Yiqiong</a:t>
            </a:r>
            <a:r>
              <a:rPr lang="fr-FR" sz="3600" kern="0" dirty="0">
                <a:solidFill>
                  <a:srgbClr val="000000">
                    <a:lumMod val="50000"/>
                    <a:lumOff val="50000"/>
                  </a:srgbClr>
                </a:solidFill>
              </a:rPr>
              <a:t> HU, Guillaume Richard</a:t>
            </a:r>
          </a:p>
        </p:txBody>
      </p:sp>
      <p:pic>
        <p:nvPicPr>
          <p:cNvPr id="140" name="Picture 2" descr="C:\local\georges.kariniotakis\Project__GRID4EU\2016_FINAL EVENT\Logo_MINES_ParisTech.png">
            <a:extLst>
              <a:ext uri="{FF2B5EF4-FFF2-40B4-BE49-F238E27FC236}">
                <a16:creationId xmlns:a16="http://schemas.microsoft.com/office/drawing/2014/main" id="{5E50B8B5-0A7C-4669-9747-D769398E1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9797" y="48063"/>
            <a:ext cx="6250648" cy="5922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" name="ZoneTexte 140">
            <a:extLst>
              <a:ext uri="{FF2B5EF4-FFF2-40B4-BE49-F238E27FC236}">
                <a16:creationId xmlns:a16="http://schemas.microsoft.com/office/drawing/2014/main" id="{658B8184-C535-41A2-8A85-83E673496108}"/>
              </a:ext>
            </a:extLst>
          </p:cNvPr>
          <p:cNvSpPr txBox="1"/>
          <p:nvPr/>
        </p:nvSpPr>
        <p:spPr>
          <a:xfrm>
            <a:off x="598176" y="781717"/>
            <a:ext cx="5035353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500" kern="0" dirty="0">
                <a:solidFill>
                  <a:srgbClr val="00458A"/>
                </a:solidFill>
                <a:latin typeface="Arial Bold"/>
              </a:rPr>
              <a:t>UE 14</a:t>
            </a:r>
          </a:p>
          <a:p>
            <a:r>
              <a:rPr lang="en-GB" sz="4800" dirty="0">
                <a:latin typeface="+mn-ea"/>
              </a:rPr>
              <a:t>Terre et </a:t>
            </a:r>
            <a:r>
              <a:rPr lang="en-GB" sz="4800" dirty="0" err="1">
                <a:latin typeface="+mn-ea"/>
              </a:rPr>
              <a:t>société</a:t>
            </a:r>
            <a:endParaRPr lang="en-GB" sz="4800" dirty="0">
              <a:latin typeface="+mn-ea"/>
            </a:endParaRPr>
          </a:p>
          <a:p>
            <a:r>
              <a:rPr lang="en-GB" sz="4800" dirty="0">
                <a:latin typeface="+mn-ea"/>
              </a:rPr>
              <a:t>Mini-</a:t>
            </a:r>
            <a:r>
              <a:rPr lang="en-GB" sz="4800" dirty="0" err="1">
                <a:latin typeface="+mn-ea"/>
              </a:rPr>
              <a:t>projet</a:t>
            </a:r>
            <a:endParaRPr lang="en-GB" sz="4800" dirty="0">
              <a:latin typeface="+mn-ea"/>
            </a:endParaRP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93EF3AB0-EC28-4C11-9FB9-290B74A794EB}"/>
              </a:ext>
            </a:extLst>
          </p:cNvPr>
          <p:cNvSpPr txBox="1"/>
          <p:nvPr/>
        </p:nvSpPr>
        <p:spPr>
          <a:xfrm>
            <a:off x="408819" y="3819271"/>
            <a:ext cx="505619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500" kern="0" dirty="0">
                <a:solidFill>
                  <a:srgbClr val="00458A"/>
                </a:solidFill>
                <a:latin typeface="Arial Bold"/>
              </a:rPr>
              <a:t>Projet N°01</a:t>
            </a:r>
            <a:endParaRPr lang="en-GB" sz="4800" dirty="0">
              <a:latin typeface="+mn-ea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50535BF-CB85-46C1-BA79-C1C0F06025C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02077" y="37123057"/>
            <a:ext cx="16820900" cy="333372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F63B8CA1-B91F-4FEA-89B3-B50DFAB2007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2361414" y="36369346"/>
            <a:ext cx="6700549" cy="4032321"/>
          </a:xfrm>
          <a:prstGeom prst="rect">
            <a:avLst/>
          </a:prstGeom>
        </p:spPr>
      </p:pic>
      <p:sp>
        <p:nvSpPr>
          <p:cNvPr id="108" name="Text Box 4">
            <a:extLst>
              <a:ext uri="{FF2B5EF4-FFF2-40B4-BE49-F238E27FC236}">
                <a16:creationId xmlns:a16="http://schemas.microsoft.com/office/drawing/2014/main" id="{EBFDFAA5-FF03-4B68-AC9E-8353B6B2E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88373" y="41529549"/>
            <a:ext cx="9876602" cy="58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2577" tIns="66288" rIns="132577" bIns="66288" anchor="ctr">
            <a:prstTxWarp prst="textNoShape">
              <a:avLst/>
            </a:prstTxWarp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900" dirty="0" err="1">
                <a:solidFill>
                  <a:srgbClr val="6D505B"/>
                </a:solidFill>
                <a:cs typeface="Arial" charset="0"/>
              </a:rPr>
              <a:t>www.mines-paristech.fr</a:t>
            </a:r>
            <a:endParaRPr lang="fr-FR" sz="2900" dirty="0">
              <a:solidFill>
                <a:srgbClr val="6D505B"/>
              </a:solidFill>
              <a:cs typeface="Arial" charset="0"/>
            </a:endParaRPr>
          </a:p>
        </p:txBody>
      </p:sp>
      <p:pic>
        <p:nvPicPr>
          <p:cNvPr id="118" name="Picture 3" descr="D:\Users\gkarin\___PERSEE\AERES\____Presentation_F I N A L\Posters\flashcode-persee.png">
            <a:extLst>
              <a:ext uri="{FF2B5EF4-FFF2-40B4-BE49-F238E27FC236}">
                <a16:creationId xmlns:a16="http://schemas.microsoft.com/office/drawing/2014/main" id="{884E0E29-2FD1-48E7-B094-BED6ABBE1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28541806" y="41045895"/>
            <a:ext cx="1523600" cy="1615144"/>
          </a:xfrm>
          <a:prstGeom prst="rect">
            <a:avLst/>
          </a:prstGeom>
          <a:noFill/>
        </p:spPr>
      </p:pic>
      <p:pic>
        <p:nvPicPr>
          <p:cNvPr id="120" name="Picture 2">
            <a:extLst>
              <a:ext uri="{FF2B5EF4-FFF2-40B4-BE49-F238E27FC236}">
                <a16:creationId xmlns:a16="http://schemas.microsoft.com/office/drawing/2014/main" id="{E6D24BBA-5A4B-4B6D-85E0-FC21C230F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20961589" y="41117419"/>
            <a:ext cx="2131642" cy="144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04283548"/>
      </p:ext>
    </p:extLst>
  </p:cSld>
  <p:clrMapOvr>
    <a:masterClrMapping/>
  </p:clrMapOvr>
</p:sld>
</file>

<file path=ppt/theme/theme1.xml><?xml version="1.0" encoding="utf-8"?>
<a:theme xmlns:a="http://schemas.openxmlformats.org/drawingml/2006/main" name="1_IMT_Poster_recherche">
  <a:themeElements>
    <a:clrScheme name="Institut-TELECOM-Poster-Mode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stitut-TELECOM-Poster-Modele">
      <a:majorFont>
        <a:latin typeface="Arial Bold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Institut-TELECOM-Poster-Mode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451</Words>
  <Application>Microsoft Office PowerPoint</Application>
  <PresentationFormat>Personnalisé</PresentationFormat>
  <Paragraphs>85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10" baseType="lpstr">
      <vt:lpstr>Arial Bold</vt:lpstr>
      <vt:lpstr>Arial-BoldMT</vt:lpstr>
      <vt:lpstr>ヒラギノ角ゴ Pro W3</vt:lpstr>
      <vt:lpstr>Arial</vt:lpstr>
      <vt:lpstr>Calibri</vt:lpstr>
      <vt:lpstr>Cambria Math</vt:lpstr>
      <vt:lpstr>Times New Roman</vt:lpstr>
      <vt:lpstr>Wingdings</vt:lpstr>
      <vt:lpstr>1_IMT_Poster_recherche</vt:lpstr>
      <vt:lpstr>Population, changement climatique et énergie</vt:lpstr>
    </vt:vector>
  </TitlesOfParts>
  <Company>MINES ParisTech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Méthodes d’aide à la décision pour la mise en œuvre de la transition énergétique à l’échelle locale</dc:title>
  <dc:creator>Antoine ROGEAU</dc:creator>
  <cp:lastModifiedBy>Tristan Cotillard</cp:lastModifiedBy>
  <cp:revision>145</cp:revision>
  <cp:lastPrinted>2018-05-31T13:14:17Z</cp:lastPrinted>
  <dcterms:created xsi:type="dcterms:W3CDTF">2018-05-30T11:30:53Z</dcterms:created>
  <dcterms:modified xsi:type="dcterms:W3CDTF">2020-12-16T18:15:58Z</dcterms:modified>
</cp:coreProperties>
</file>